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84" r:id="rId2"/>
    <p:sldId id="261" r:id="rId3"/>
    <p:sldId id="289" r:id="rId4"/>
    <p:sldId id="693" r:id="rId5"/>
    <p:sldId id="694" r:id="rId6"/>
    <p:sldId id="728" r:id="rId7"/>
    <p:sldId id="725" r:id="rId8"/>
    <p:sldId id="726" r:id="rId9"/>
    <p:sldId id="695" r:id="rId10"/>
    <p:sldId id="696" r:id="rId11"/>
    <p:sldId id="697" r:id="rId12"/>
    <p:sldId id="732" r:id="rId13"/>
    <p:sldId id="524" r:id="rId14"/>
    <p:sldId id="416" r:id="rId15"/>
    <p:sldId id="443" r:id="rId16"/>
    <p:sldId id="444" r:id="rId17"/>
    <p:sldId id="445" r:id="rId18"/>
    <p:sldId id="446" r:id="rId19"/>
    <p:sldId id="447" r:id="rId20"/>
    <p:sldId id="448" r:id="rId21"/>
    <p:sldId id="449" r:id="rId22"/>
    <p:sldId id="450" r:id="rId23"/>
    <p:sldId id="451" r:id="rId24"/>
    <p:sldId id="452" r:id="rId25"/>
    <p:sldId id="453" r:id="rId26"/>
    <p:sldId id="454" r:id="rId27"/>
    <p:sldId id="432" r:id="rId28"/>
    <p:sldId id="688" r:id="rId29"/>
    <p:sldId id="729" r:id="rId30"/>
    <p:sldId id="733" r:id="rId31"/>
    <p:sldId id="734" r:id="rId32"/>
    <p:sldId id="731" r:id="rId33"/>
    <p:sldId id="735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ssion Start" id="{779CC93D-E52E-4D84-901B-11D7331DD495}">
          <p14:sldIdLst>
            <p14:sldId id="384"/>
            <p14:sldId id="261"/>
            <p14:sldId id="289"/>
          </p14:sldIdLst>
        </p14:section>
        <p14:section name="Content" id="{790CEF5B-569A-4C2F-BED5-750B08C0E5AD}">
          <p14:sldIdLst>
            <p14:sldId id="693"/>
            <p14:sldId id="694"/>
            <p14:sldId id="728"/>
            <p14:sldId id="725"/>
            <p14:sldId id="726"/>
            <p14:sldId id="695"/>
            <p14:sldId id="696"/>
            <p14:sldId id="697"/>
            <p14:sldId id="732"/>
            <p14:sldId id="524"/>
            <p14:sldId id="416"/>
            <p14:sldId id="443"/>
            <p14:sldId id="444"/>
            <p14:sldId id="445"/>
            <p14:sldId id="446"/>
            <p14:sldId id="447"/>
            <p14:sldId id="448"/>
            <p14:sldId id="449"/>
            <p14:sldId id="450"/>
            <p14:sldId id="451"/>
            <p14:sldId id="452"/>
            <p14:sldId id="453"/>
            <p14:sldId id="454"/>
            <p14:sldId id="432"/>
          </p14:sldIdLst>
        </p14:section>
        <p14:section name="Summary" id="{3F78B471-41DA-46F2-A8E4-97E471896AB3}">
          <p14:sldIdLst/>
        </p14:section>
        <p14:section name="Quiz" id="{4ADBE36C-3616-4F90-AF7A-AA71CE7C6B31}">
          <p14:sldIdLst>
            <p14:sldId id="688"/>
            <p14:sldId id="729"/>
            <p14:sldId id="733"/>
            <p14:sldId id="734"/>
            <p14:sldId id="731"/>
            <p14:sldId id="73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003300"/>
    <a:srgbClr val="009ED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83977" autoAdjust="0"/>
  </p:normalViewPr>
  <p:slideViewPr>
    <p:cSldViewPr>
      <p:cViewPr>
        <p:scale>
          <a:sx n="100" d="100"/>
          <a:sy n="100" d="100"/>
        </p:scale>
        <p:origin x="-197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12252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941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761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smtClean="0"/>
              <a:t>Make sure you have modified the Name and Date.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/>
              <a:t>Display this screen as students are arriving for class.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ARRL conditions!</a:t>
            </a:r>
          </a:p>
          <a:p>
            <a:pPr>
              <a:lnSpc>
                <a:spcPct val="80000"/>
              </a:lnSpc>
            </a:pPr>
            <a:endParaRPr lang="en-US" sz="2000" b="1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The two ICS courses must be complete before taking the final exam.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b="1" dirty="0" smtClean="0"/>
              <a:t>The course requires a total of 18 hours. </a:t>
            </a:r>
          </a:p>
          <a:p>
            <a:pPr>
              <a:lnSpc>
                <a:spcPct val="80000"/>
              </a:lnSpc>
            </a:pPr>
            <a:endParaRPr lang="en-US" b="1" dirty="0" smtClean="0"/>
          </a:p>
          <a:p>
            <a:pPr>
              <a:lnSpc>
                <a:spcPct val="80000"/>
              </a:lnSpc>
            </a:pPr>
            <a:r>
              <a:rPr lang="en-US" b="1" dirty="0" smtClean="0"/>
              <a:t>If a student misses one class they can take</a:t>
            </a:r>
            <a:r>
              <a:rPr lang="en-US" b="1" baseline="0" dirty="0" smtClean="0"/>
              <a:t> a practice quiz for each lesson missed.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 student missing two sessions will be asked to take the course again.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 student missing the last session must wait for the next class and attend the final session for taking the exam again.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An exception would be two Field Examiners agreeing to give the exam at a mutually scheduled time.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endParaRPr lang="en-US" baseline="0" dirty="0" smtClean="0"/>
          </a:p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FB787FC-070F-4B55-9228-3D9B86E99C94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It is not possible to be in command of all aspects of an emergency response, and still run a net effectively, since both jobs require 100% of your attention 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33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35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  <p:sldLayoutId id="2147483664" r:id="rId13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hyperlink" Target="http://training.fema.gov/IS/NIMS.asp" TargetMode="Externa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895600" y="1066800"/>
            <a:ext cx="4876800" cy="9906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Training Volunteers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939" y="457199"/>
            <a:ext cx="784461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21730" y="2213726"/>
            <a:ext cx="6746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The ARRL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Introduction to </a:t>
            </a:r>
            <a:r>
              <a:rPr lang="en-US" sz="2400" b="1" smtClean="0">
                <a:solidFill>
                  <a:srgbClr val="FF0000"/>
                </a:solidFill>
              </a:rPr>
              <a:t>Emergency </a:t>
            </a:r>
            <a:r>
              <a:rPr lang="en-US" sz="2400" b="1" smtClean="0">
                <a:solidFill>
                  <a:srgbClr val="FF0000"/>
                </a:solidFill>
              </a:rPr>
              <a:t>Communication </a:t>
            </a:r>
            <a:r>
              <a:rPr lang="en-US" sz="2400" b="1" dirty="0" smtClean="0">
                <a:solidFill>
                  <a:srgbClr val="FF0000"/>
                </a:solidFill>
              </a:rPr>
              <a:t>Course</a:t>
            </a:r>
          </a:p>
          <a:p>
            <a:pPr algn="ctr"/>
            <a:r>
              <a:rPr lang="en-US" sz="2400" b="1" dirty="0" smtClean="0"/>
              <a:t>EC-001 (2011)</a:t>
            </a:r>
            <a:endParaRPr lang="en-US" sz="2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48200"/>
            <a:ext cx="1225989" cy="117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2"/>
          <p:cNvSpPr txBox="1"/>
          <p:nvPr/>
        </p:nvSpPr>
        <p:spPr>
          <a:xfrm>
            <a:off x="3877096" y="3657600"/>
            <a:ext cx="2523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>
                <a:solidFill>
                  <a:srgbClr val="FF0000"/>
                </a:solidFill>
              </a:rPr>
              <a:t>Session </a:t>
            </a:r>
            <a:r>
              <a:rPr lang="en-US" sz="3600" b="1" dirty="0">
                <a:solidFill>
                  <a:srgbClr val="FF0000"/>
                </a:solidFill>
              </a:rPr>
              <a:t>T</a:t>
            </a:r>
            <a:r>
              <a:rPr lang="en-US" sz="3600" b="1" dirty="0" smtClean="0">
                <a:solidFill>
                  <a:srgbClr val="FF0000"/>
                </a:solidFill>
              </a:rPr>
              <a:t>wo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The Net Frequency</a:t>
            </a:r>
          </a:p>
        </p:txBody>
      </p:sp>
      <p:sp>
        <p:nvSpPr>
          <p:cNvPr id="7885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 cases chosen by the NM</a:t>
            </a:r>
          </a:p>
          <a:p>
            <a:r>
              <a:rPr lang="en-US" dirty="0" smtClean="0"/>
              <a:t>Regular training nets</a:t>
            </a:r>
          </a:p>
          <a:p>
            <a:r>
              <a:rPr lang="en-US" dirty="0" smtClean="0"/>
              <a:t>ECD </a:t>
            </a:r>
            <a:r>
              <a:rPr lang="en-US" sz="2800" dirty="0" smtClean="0"/>
              <a:t>(Emergency Communications Declaration)</a:t>
            </a:r>
          </a:p>
          <a:p>
            <a:r>
              <a:rPr lang="en-US" dirty="0" smtClean="0"/>
              <a:t>Alternate frequencies</a:t>
            </a:r>
          </a:p>
          <a:p>
            <a:r>
              <a:rPr lang="en-US" dirty="0" smtClean="0"/>
              <a:t>Repeater requirements</a:t>
            </a:r>
          </a:p>
          <a:p>
            <a:r>
              <a:rPr lang="en-US" dirty="0" smtClean="0"/>
              <a:t>Local Radio Clubs</a:t>
            </a:r>
          </a:p>
        </p:txBody>
      </p:sp>
    </p:spTree>
    <p:extLst>
      <p:ext uri="{BB962C8B-B14F-4D97-AF65-F5344CB8AC3E}">
        <p14:creationId xmlns:p14="http://schemas.microsoft.com/office/powerpoint/2010/main" val="36836991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Net Managers Points to Ponder</a:t>
            </a:r>
          </a:p>
        </p:txBody>
      </p:sp>
      <p:sp>
        <p:nvSpPr>
          <p:cNvPr id="7987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62000" y="1596413"/>
            <a:ext cx="8077200" cy="3737587"/>
          </a:xfrm>
        </p:spPr>
        <p:txBody>
          <a:bodyPr/>
          <a:lstStyle/>
          <a:p>
            <a:r>
              <a:rPr lang="en-US" dirty="0" smtClean="0"/>
              <a:t>Manage with tact and diplomacy</a:t>
            </a:r>
          </a:p>
          <a:p>
            <a:r>
              <a:rPr lang="en-US" dirty="0" smtClean="0"/>
              <a:t>Know your operators</a:t>
            </a:r>
          </a:p>
          <a:p>
            <a:r>
              <a:rPr lang="en-US" dirty="0" smtClean="0"/>
              <a:t>Organize practice nets</a:t>
            </a:r>
          </a:p>
          <a:p>
            <a:r>
              <a:rPr lang="en-US" dirty="0" smtClean="0"/>
              <a:t>Know where and how the nets fit into the overall structure.</a:t>
            </a:r>
          </a:p>
        </p:txBody>
      </p:sp>
      <p:sp>
        <p:nvSpPr>
          <p:cNvPr id="4" name="Rectangle 7"/>
          <p:cNvSpPr txBox="1">
            <a:spLocks noChangeArrowheads="1"/>
          </p:cNvSpPr>
          <p:nvPr/>
        </p:nvSpPr>
        <p:spPr>
          <a:xfrm>
            <a:off x="871396" y="5524500"/>
            <a:ext cx="80772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Remember these are volunteers!</a:t>
            </a:r>
          </a:p>
        </p:txBody>
      </p:sp>
    </p:spTree>
    <p:extLst>
      <p:ext uri="{BB962C8B-B14F-4D97-AF65-F5344CB8AC3E}">
        <p14:creationId xmlns:p14="http://schemas.microsoft.com/office/powerpoint/2010/main" val="261377267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Net Managers Points to Ponder </a:t>
            </a:r>
            <a:r>
              <a:rPr lang="en-US" sz="1200" b="1" dirty="0" smtClean="0">
                <a:solidFill>
                  <a:srgbClr val="0070C0"/>
                </a:solidFill>
              </a:rPr>
              <a:t>(</a:t>
            </a:r>
            <a:r>
              <a:rPr lang="en-US" sz="1200" b="1" dirty="0" err="1" smtClean="0">
                <a:solidFill>
                  <a:srgbClr val="0070C0"/>
                </a:solidFill>
              </a:rPr>
              <a:t>cont</a:t>
            </a:r>
            <a:r>
              <a:rPr lang="en-US" sz="1200" b="1" dirty="0" smtClean="0">
                <a:solidFill>
                  <a:srgbClr val="0070C0"/>
                </a:solidFill>
              </a:rPr>
              <a:t>)</a:t>
            </a:r>
            <a:endParaRPr lang="en-US" b="1" dirty="0" smtClean="0">
              <a:solidFill>
                <a:srgbClr val="0070C0"/>
              </a:solidFill>
            </a:endParaRPr>
          </a:p>
        </p:txBody>
      </p:sp>
      <p:sp>
        <p:nvSpPr>
          <p:cNvPr id="7987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62000" y="1596413"/>
            <a:ext cx="8077200" cy="3737587"/>
          </a:xfrm>
        </p:spPr>
        <p:txBody>
          <a:bodyPr/>
          <a:lstStyle/>
          <a:p>
            <a:r>
              <a:rPr lang="en-US" dirty="0" smtClean="0"/>
              <a:t>Identify liaison stations</a:t>
            </a:r>
          </a:p>
          <a:p>
            <a:r>
              <a:rPr lang="en-US" dirty="0" smtClean="0"/>
              <a:t>Assign alternate NCS</a:t>
            </a:r>
          </a:p>
          <a:p>
            <a:r>
              <a:rPr lang="en-US" dirty="0" smtClean="0"/>
              <a:t>Gather information before activating a net</a:t>
            </a:r>
          </a:p>
          <a:p>
            <a:r>
              <a:rPr lang="en-US" dirty="0" smtClean="0"/>
              <a:t>Determine location of served agencies</a:t>
            </a:r>
          </a:p>
          <a:p>
            <a:r>
              <a:rPr lang="en-US" dirty="0" smtClean="0"/>
              <a:t>Monitor</a:t>
            </a:r>
          </a:p>
          <a:p>
            <a:r>
              <a:rPr lang="en-US" dirty="0" smtClean="0"/>
              <a:t>Training is crucial to success</a:t>
            </a:r>
          </a:p>
        </p:txBody>
      </p:sp>
      <p:sp>
        <p:nvSpPr>
          <p:cNvPr id="4" name="Rectangle 7"/>
          <p:cNvSpPr txBox="1">
            <a:spLocks noChangeArrowheads="1"/>
          </p:cNvSpPr>
          <p:nvPr/>
        </p:nvSpPr>
        <p:spPr>
          <a:xfrm>
            <a:off x="871396" y="5524500"/>
            <a:ext cx="80772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Remember these are volunteers!</a:t>
            </a:r>
          </a:p>
        </p:txBody>
      </p:sp>
    </p:spTree>
    <p:extLst>
      <p:ext uri="{BB962C8B-B14F-4D97-AF65-F5344CB8AC3E}">
        <p14:creationId xmlns:p14="http://schemas.microsoft.com/office/powerpoint/2010/main" val="239252050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Summary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questions before the quiz?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43370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WordArt 2"/>
          <p:cNvSpPr>
            <a:spLocks noChangeArrowheads="1" noChangeShapeType="1" noTextEdit="1"/>
          </p:cNvSpPr>
          <p:nvPr/>
        </p:nvSpPr>
        <p:spPr bwMode="auto">
          <a:xfrm>
            <a:off x="762000" y="1600200"/>
            <a:ext cx="8001000" cy="1905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pt-BR" sz="857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Time  for  a Quiz</a:t>
            </a:r>
            <a:endParaRPr lang="en-US" sz="857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4419600"/>
            <a:ext cx="624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Take 30 Seconds adjust your workspace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550747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30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817253884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20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026195270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8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003558194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9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5838283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8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74941748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Reminder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Complete two DHS/FEMA Courses</a:t>
            </a:r>
          </a:p>
          <a:p>
            <a:pPr lvl="2"/>
            <a:r>
              <a:rPr lang="en-US" b="1" dirty="0" smtClean="0"/>
              <a:t>IS-100.b Introduction to ICS</a:t>
            </a:r>
          </a:p>
          <a:p>
            <a:pPr lvl="2"/>
            <a:r>
              <a:rPr lang="en-US" b="1" dirty="0" smtClean="0"/>
              <a:t>IS-700 National Incident Management System</a:t>
            </a:r>
          </a:p>
          <a:p>
            <a:pPr marL="1371600" lvl="3" indent="0">
              <a:buNone/>
            </a:pP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://training.fema.gov/IS/NIMS.asp</a:t>
            </a:r>
            <a:endParaRPr lang="en-US" dirty="0"/>
          </a:p>
          <a:p>
            <a:pPr lvl="2"/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7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81735061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6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1042661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5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5448921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4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98624741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3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4687540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2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64243788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1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54699443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762000" y="914400"/>
            <a:ext cx="8001000" cy="3556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Let's get started!</a:t>
            </a:r>
          </a:p>
        </p:txBody>
      </p:sp>
    </p:spTree>
    <p:extLst>
      <p:ext uri="{BB962C8B-B14F-4D97-AF65-F5344CB8AC3E}">
        <p14:creationId xmlns:p14="http://schemas.microsoft.com/office/powerpoint/2010/main" val="384739051"/>
      </p:ext>
    </p:extLst>
  </p:cSld>
  <p:clrMapOvr>
    <a:masterClrMapping/>
  </p:clrMapOvr>
  <p:transition>
    <p:sndAc>
      <p:stSnd>
        <p:snd r:embed="rId2" name="time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10 Question</a:t>
            </a:r>
          </a:p>
        </p:txBody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500" b="1" dirty="0" smtClean="0"/>
              <a:t>What are the requirements and qualifications of the ARRL Net Manager position?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There are no specific requirements or qualifications for the position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Amateur Radio license; full ARRL membership; and any appropriate local or Section qualifications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An Amateur Extra Class license; and the approval of ARRL Headquarters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 approval of the emergency management agency holding jurisdiction in the area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6839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10 Question</a:t>
            </a: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b="1" dirty="0" smtClean="0"/>
              <a:t>Which statement best describes the Section Net Manager’s job?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Coordinate public information in the Section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Provide technical information to members of ARES and/or NTS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Appoint the local Emergency Coordinators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Coordinate and supervise traffic handling and net activities in the Section</a:t>
            </a:r>
          </a:p>
        </p:txBody>
      </p:sp>
    </p:spTree>
    <p:extLst>
      <p:ext uri="{BB962C8B-B14F-4D97-AF65-F5344CB8AC3E}">
        <p14:creationId xmlns:p14="http://schemas.microsoft.com/office/powerpoint/2010/main" val="178565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Session Two Topic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Session 1 – Topics 1,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2,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3,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4,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5a,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5b</a:t>
            </a:r>
          </a:p>
          <a:p>
            <a:pPr marL="0" indent="0">
              <a:buNone/>
            </a:pPr>
            <a:r>
              <a:rPr lang="en-US" dirty="0" smtClean="0"/>
              <a:t>Session 2 – Topics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6,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7a, 7b,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7c, 7d, 8,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9,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10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3 – Topics 11, 12, 13, 14, 15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4 – Topics 16, 17, 18, 19, 20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5 – Topics 21, 22, 23, 24, 25, 26, 27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6 – Topics 28, 29, Summary, Final Exam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255875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8077200" cy="1143000"/>
          </a:xfrm>
        </p:spPr>
        <p:txBody>
          <a:bodyPr/>
          <a:lstStyle/>
          <a:p>
            <a:r>
              <a:rPr lang="en-US" dirty="0" smtClean="0"/>
              <a:t>Topic 10 Question</a:t>
            </a: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b="1" dirty="0" smtClean="0"/>
              <a:t>Which factor does NOT affect the number of Net Managers appointed in each Section?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 Section’s geographical size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 number of nets operating in the Section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Other factors having to do with the way the Section is organized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 ARRL Emergency Preparedness Manager</a:t>
            </a:r>
          </a:p>
        </p:txBody>
      </p:sp>
    </p:spTree>
    <p:extLst>
      <p:ext uri="{BB962C8B-B14F-4D97-AF65-F5344CB8AC3E}">
        <p14:creationId xmlns:p14="http://schemas.microsoft.com/office/powerpoint/2010/main" val="290887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10 Question</a:t>
            </a: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b="1" dirty="0" smtClean="0"/>
              <a:t>Who appoints the NTS Net Manager? 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Section Manager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Division Director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ARRL Headquarters staff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Local EC</a:t>
            </a:r>
          </a:p>
        </p:txBody>
      </p:sp>
    </p:spTree>
    <p:extLst>
      <p:ext uri="{BB962C8B-B14F-4D97-AF65-F5344CB8AC3E}">
        <p14:creationId xmlns:p14="http://schemas.microsoft.com/office/powerpoint/2010/main" val="282184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68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68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10 Question</a:t>
            </a:r>
          </a:p>
        </p:txBody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sz="3500" b="1" dirty="0" smtClean="0"/>
              <a:t>To whom does the Section Net Manager report?</a:t>
            </a:r>
            <a:endParaRPr lang="en-US" sz="3500" b="1" dirty="0"/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Division Director is responsible for supervising all Field Organization activity</a:t>
            </a:r>
            <a:endParaRPr lang="en-US" dirty="0"/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ARRL HQ staff is responsible for supervising all Field Organization activity</a:t>
            </a:r>
            <a:endParaRPr lang="en-US" dirty="0"/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Section NMs work under the STM and/or SEC, guided by a coordinated Section traffic or ARES communications plan</a:t>
            </a:r>
            <a:endParaRPr lang="en-US" dirty="0"/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Emergency Management personnel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83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472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0" fill="hold"/>
                                        <p:tgtEl>
                                          <p:spTgt spid="472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2B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2743200"/>
            <a:ext cx="7543800" cy="136207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400"/>
              <a:t>Any Questions Before Ending This Session?</a:t>
            </a:r>
            <a:endParaRPr lang="en-US" sz="4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629400" y="6248400"/>
            <a:ext cx="1143000" cy="30777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End Session</a:t>
            </a:r>
            <a:endParaRPr lang="en-US" sz="1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17599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0070C0"/>
                </a:solidFill>
              </a:rPr>
              <a:t>Topic 10 – The Net Manager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913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Net Manager (NM)</a:t>
            </a: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4196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Responsible for planning and operation of one or more nets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ARRL Job Description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NTS and ARES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Defines the net’s purpose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Sets standards of operation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Handles resource and training issues (NTS)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1409162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Appointed Position</a:t>
            </a:r>
            <a:endParaRPr lang="en-US" sz="1200" b="1" dirty="0" smtClean="0">
              <a:solidFill>
                <a:srgbClr val="0070C0"/>
              </a:solidFill>
            </a:endParaRP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419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Section Manager appoints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Recommended by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STM - for NTS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SEC, DEC, </a:t>
            </a:r>
            <a:r>
              <a:rPr lang="en-US" dirty="0" smtClean="0"/>
              <a:t>EC  - for ARES</a:t>
            </a:r>
          </a:p>
          <a:p>
            <a:pPr marL="914400" lvl="2" indent="0">
              <a:lnSpc>
                <a:spcPct val="90000"/>
              </a:lnSpc>
              <a:buNone/>
            </a:pPr>
            <a:r>
              <a:rPr lang="en-US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During emergencies “ad hoc” nets may form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These can be assigned to: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Permanent NM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Temporary NM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4870098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Organization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3886200" y="1295400"/>
            <a:ext cx="13716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SM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219200" y="2743200"/>
            <a:ext cx="2514600" cy="0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" idx="2"/>
          </p:cNvCxnSpPr>
          <p:nvPr/>
        </p:nvCxnSpPr>
        <p:spPr>
          <a:xfrm>
            <a:off x="4572000" y="1981200"/>
            <a:ext cx="0" cy="762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733800" y="2743200"/>
            <a:ext cx="32766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3505200" y="3426737"/>
            <a:ext cx="13716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5715000" y="3429000"/>
            <a:ext cx="13716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STM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5334000" y="4800600"/>
            <a:ext cx="8382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NM</a:t>
            </a:r>
            <a:endParaRPr lang="en-US" dirty="0"/>
          </a:p>
        </p:txBody>
      </p:sp>
      <p:cxnSp>
        <p:nvCxnSpPr>
          <p:cNvPr id="19" name="Straight Connector 18"/>
          <p:cNvCxnSpPr>
            <a:endCxn id="16" idx="0"/>
          </p:cNvCxnSpPr>
          <p:nvPr/>
        </p:nvCxnSpPr>
        <p:spPr>
          <a:xfrm>
            <a:off x="4191000" y="2743200"/>
            <a:ext cx="0" cy="68353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400800" y="2743199"/>
            <a:ext cx="0" cy="68353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010400" y="2743200"/>
            <a:ext cx="1447800" cy="0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400800" y="4114800"/>
            <a:ext cx="0" cy="34176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715000" y="4456568"/>
            <a:ext cx="9144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629400" y="4456568"/>
            <a:ext cx="914400" cy="0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715000" y="4458832"/>
            <a:ext cx="0" cy="34176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809" name="Elbow Connector 76808"/>
          <p:cNvCxnSpPr>
            <a:stCxn id="16" idx="3"/>
            <a:endCxn id="18" idx="1"/>
          </p:cNvCxnSpPr>
          <p:nvPr/>
        </p:nvCxnSpPr>
        <p:spPr>
          <a:xfrm>
            <a:off x="4876800" y="3769637"/>
            <a:ext cx="457200" cy="1221463"/>
          </a:xfrm>
          <a:prstGeom prst="bentConnector3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244836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Organization </a:t>
            </a:r>
            <a:r>
              <a:rPr lang="en-US" sz="1200" b="1" dirty="0" smtClean="0">
                <a:solidFill>
                  <a:srgbClr val="0070C0"/>
                </a:solidFill>
              </a:rPr>
              <a:t>(</a:t>
            </a:r>
            <a:r>
              <a:rPr lang="en-US" sz="1200" b="1" dirty="0" err="1" smtClean="0">
                <a:solidFill>
                  <a:srgbClr val="0070C0"/>
                </a:solidFill>
              </a:rPr>
              <a:t>cont</a:t>
            </a:r>
            <a:r>
              <a:rPr lang="en-US" sz="1200" b="1" dirty="0" smtClean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34290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Can be more than one NM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Separate NM for NTS and ARES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Coordinated by the Section </a:t>
            </a:r>
            <a:r>
              <a:rPr lang="en-US" dirty="0"/>
              <a:t>T</a:t>
            </a:r>
            <a:r>
              <a:rPr lang="en-US" dirty="0" smtClean="0"/>
              <a:t>raffic and ARES </a:t>
            </a:r>
            <a:r>
              <a:rPr lang="en-US" dirty="0"/>
              <a:t>C</a:t>
            </a:r>
            <a:r>
              <a:rPr lang="en-US" dirty="0" smtClean="0"/>
              <a:t>ommunications Plan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Small sections may have only one NM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Multiple section NM with SM and STM agreement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4543212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Duties</a:t>
            </a:r>
          </a:p>
        </p:txBody>
      </p:sp>
      <p:sp>
        <p:nvSpPr>
          <p:cNvPr id="7782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3505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Resource Management</a:t>
            </a:r>
          </a:p>
          <a:p>
            <a:r>
              <a:rPr lang="en-US" sz="2800" dirty="0" smtClean="0"/>
              <a:t>Quality Control</a:t>
            </a:r>
          </a:p>
          <a:p>
            <a:r>
              <a:rPr lang="en-US" sz="2800" dirty="0" smtClean="0"/>
              <a:t>Recruiting for special nets</a:t>
            </a:r>
          </a:p>
          <a:p>
            <a:r>
              <a:rPr lang="en-US" sz="2800" dirty="0" smtClean="0"/>
              <a:t>Assigning liaison stations</a:t>
            </a:r>
          </a:p>
          <a:p>
            <a:r>
              <a:rPr lang="en-US" sz="2800" dirty="0" smtClean="0"/>
              <a:t>Leadership skills</a:t>
            </a:r>
          </a:p>
          <a:p>
            <a:r>
              <a:rPr lang="en-US" sz="2800" dirty="0" smtClean="0"/>
              <a:t>Message handling skills</a:t>
            </a:r>
          </a:p>
          <a:p>
            <a:endParaRPr lang="en-US" sz="2800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28619865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805</Words>
  <Application>Microsoft Office PowerPoint</Application>
  <PresentationFormat>On-screen Show (4:3)</PresentationFormat>
  <Paragraphs>166</Paragraphs>
  <Slides>33</Slides>
  <Notes>5</Notes>
  <HiddenSlides>14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Training</vt:lpstr>
      <vt:lpstr>Training Volunteers</vt:lpstr>
      <vt:lpstr>Reminder</vt:lpstr>
      <vt:lpstr>Session Two Topic</vt:lpstr>
      <vt:lpstr>Topic 10 – The Net Manager</vt:lpstr>
      <vt:lpstr>Net Manager (NM)</vt:lpstr>
      <vt:lpstr>Appointed Position</vt:lpstr>
      <vt:lpstr>Organization</vt:lpstr>
      <vt:lpstr>Organization (cont)</vt:lpstr>
      <vt:lpstr>Duties</vt:lpstr>
      <vt:lpstr>The Net Frequency</vt:lpstr>
      <vt:lpstr>Net Managers Points to Ponder</vt:lpstr>
      <vt:lpstr>Net Managers Points to Ponder (cont)</vt:lpstr>
      <vt:lpstr>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Topic 10 Question</vt:lpstr>
      <vt:lpstr>Topic 10 Question</vt:lpstr>
      <vt:lpstr>Topic 10 Question</vt:lpstr>
      <vt:lpstr>Topic 10 Question</vt:lpstr>
      <vt:lpstr>Topic 10 Question</vt:lpstr>
      <vt:lpstr>Any Questions Before Ending This Session?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2011-11-05T20:49:40Z</dcterms:created>
  <dcterms:modified xsi:type="dcterms:W3CDTF">2012-03-04T20:20:12Z</dcterms:modified>
</cp:coreProperties>
</file>