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384" r:id="rId2"/>
    <p:sldId id="261" r:id="rId3"/>
    <p:sldId id="289" r:id="rId4"/>
    <p:sldId id="693" r:id="rId5"/>
    <p:sldId id="694" r:id="rId6"/>
    <p:sldId id="725" r:id="rId7"/>
    <p:sldId id="726" r:id="rId8"/>
    <p:sldId id="695" r:id="rId9"/>
    <p:sldId id="696" r:id="rId10"/>
    <p:sldId id="697" r:id="rId11"/>
    <p:sldId id="719" r:id="rId12"/>
    <p:sldId id="698" r:id="rId13"/>
    <p:sldId id="524" r:id="rId14"/>
    <p:sldId id="416" r:id="rId15"/>
    <p:sldId id="443" r:id="rId16"/>
    <p:sldId id="444" r:id="rId17"/>
    <p:sldId id="445" r:id="rId18"/>
    <p:sldId id="446" r:id="rId19"/>
    <p:sldId id="447" r:id="rId20"/>
    <p:sldId id="448" r:id="rId21"/>
    <p:sldId id="449" r:id="rId22"/>
    <p:sldId id="450" r:id="rId23"/>
    <p:sldId id="451" r:id="rId24"/>
    <p:sldId id="452" r:id="rId25"/>
    <p:sldId id="453" r:id="rId26"/>
    <p:sldId id="454" r:id="rId27"/>
    <p:sldId id="432" r:id="rId28"/>
    <p:sldId id="690" r:id="rId29"/>
    <p:sldId id="688" r:id="rId30"/>
    <p:sldId id="689" r:id="rId31"/>
    <p:sldId id="691" r:id="rId32"/>
    <p:sldId id="727" r:id="rId33"/>
    <p:sldId id="456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ssion Start" id="{779CC93D-E52E-4D84-901B-11D7331DD495}">
          <p14:sldIdLst>
            <p14:sldId id="384"/>
            <p14:sldId id="261"/>
            <p14:sldId id="289"/>
          </p14:sldIdLst>
        </p14:section>
        <p14:section name="Content" id="{790CEF5B-569A-4C2F-BED5-750B08C0E5AD}">
          <p14:sldIdLst>
            <p14:sldId id="693"/>
            <p14:sldId id="694"/>
            <p14:sldId id="725"/>
            <p14:sldId id="726"/>
            <p14:sldId id="695"/>
            <p14:sldId id="696"/>
            <p14:sldId id="697"/>
            <p14:sldId id="719"/>
            <p14:sldId id="698"/>
            <p14:sldId id="524"/>
            <p14:sldId id="416"/>
            <p14:sldId id="443"/>
            <p14:sldId id="444"/>
            <p14:sldId id="445"/>
            <p14:sldId id="446"/>
            <p14:sldId id="447"/>
            <p14:sldId id="448"/>
            <p14:sldId id="449"/>
            <p14:sldId id="450"/>
            <p14:sldId id="451"/>
            <p14:sldId id="452"/>
            <p14:sldId id="453"/>
            <p14:sldId id="454"/>
            <p14:sldId id="432"/>
          </p14:sldIdLst>
        </p14:section>
        <p14:section name="Summary" id="{3F78B471-41DA-46F2-A8E4-97E471896AB3}">
          <p14:sldIdLst/>
        </p14:section>
        <p14:section name="Quiz" id="{4ADBE36C-3616-4F90-AF7A-AA71CE7C6B31}">
          <p14:sldIdLst>
            <p14:sldId id="690"/>
            <p14:sldId id="688"/>
            <p14:sldId id="689"/>
            <p14:sldId id="691"/>
            <p14:sldId id="727"/>
            <p14:sldId id="45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99FF"/>
    <a:srgbClr val="003300"/>
    <a:srgbClr val="009ED6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74" autoAdjust="0"/>
    <p:restoredTop sz="83977" autoAdjust="0"/>
  </p:normalViewPr>
  <p:slideViewPr>
    <p:cSldViewPr>
      <p:cViewPr varScale="1">
        <p:scale>
          <a:sx n="106" d="100"/>
          <a:sy n="106" d="100"/>
        </p:scale>
        <p:origin x="-17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12252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FDC75-7F73-4A4A-A77C-09AADF00E0EA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9226BF-1F13-42D3-80DC-373E7ADD1E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9413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EF76B-3757-4A0B-AF93-28494465C1DD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93FD4-8F83-4EF7-AC3F-0DC0388986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761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/>
              <a:t>Make sure you have modified the Name and Date.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/>
              <a:t>Display this screen as students are arriving for class.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sz="2000" b="1" dirty="0" smtClean="0"/>
              <a:t>ARRL conditions!</a:t>
            </a:r>
          </a:p>
          <a:p>
            <a:pPr>
              <a:lnSpc>
                <a:spcPct val="80000"/>
              </a:lnSpc>
            </a:pPr>
            <a:endParaRPr lang="en-US" sz="2000" b="1" dirty="0" smtClean="0"/>
          </a:p>
          <a:p>
            <a:pPr>
              <a:lnSpc>
                <a:spcPct val="80000"/>
              </a:lnSpc>
            </a:pPr>
            <a:r>
              <a:rPr lang="en-US" sz="2000" b="1" dirty="0" smtClean="0"/>
              <a:t>The two ICS courses must be complete before taking the final exam.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b="1" dirty="0" smtClean="0"/>
              <a:t>The course requires a total of 18 hours. </a:t>
            </a:r>
          </a:p>
          <a:p>
            <a:pPr>
              <a:lnSpc>
                <a:spcPct val="80000"/>
              </a:lnSpc>
            </a:pPr>
            <a:endParaRPr lang="en-US" b="1" dirty="0" smtClean="0"/>
          </a:p>
          <a:p>
            <a:pPr>
              <a:lnSpc>
                <a:spcPct val="80000"/>
              </a:lnSpc>
            </a:pPr>
            <a:r>
              <a:rPr lang="en-US" b="1" dirty="0" smtClean="0"/>
              <a:t>If a student misses one class they can take</a:t>
            </a:r>
            <a:r>
              <a:rPr lang="en-US" b="1" baseline="0" dirty="0" smtClean="0"/>
              <a:t> a practice quiz for each lesson missed.</a:t>
            </a:r>
          </a:p>
          <a:p>
            <a:pPr>
              <a:lnSpc>
                <a:spcPct val="80000"/>
              </a:lnSpc>
            </a:pPr>
            <a:endParaRPr lang="en-US" b="1" baseline="0" dirty="0" smtClean="0"/>
          </a:p>
          <a:p>
            <a:pPr>
              <a:lnSpc>
                <a:spcPct val="80000"/>
              </a:lnSpc>
            </a:pPr>
            <a:r>
              <a:rPr lang="en-US" b="1" baseline="0" dirty="0" smtClean="0"/>
              <a:t>A student missing two sessions will be asked to take the course again.</a:t>
            </a:r>
          </a:p>
          <a:p>
            <a:pPr>
              <a:lnSpc>
                <a:spcPct val="80000"/>
              </a:lnSpc>
            </a:pPr>
            <a:endParaRPr lang="en-US" b="1" baseline="0" dirty="0" smtClean="0"/>
          </a:p>
          <a:p>
            <a:pPr>
              <a:lnSpc>
                <a:spcPct val="80000"/>
              </a:lnSpc>
            </a:pPr>
            <a:r>
              <a:rPr lang="en-US" b="1" baseline="0" dirty="0" smtClean="0"/>
              <a:t>A student missing the last session must wait for the next class and attend the final session for taking the exam again.</a:t>
            </a:r>
          </a:p>
          <a:p>
            <a:pPr>
              <a:lnSpc>
                <a:spcPct val="80000"/>
              </a:lnSpc>
            </a:pPr>
            <a:endParaRPr lang="en-US" b="1" baseline="0" dirty="0" smtClean="0"/>
          </a:p>
          <a:p>
            <a:pPr>
              <a:lnSpc>
                <a:spcPct val="80000"/>
              </a:lnSpc>
            </a:pPr>
            <a:r>
              <a:rPr lang="en-US" b="1" baseline="0" dirty="0" smtClean="0"/>
              <a:t>An exception would be two Field Examiners agreeing to give the exam at a mutually scheduled time.</a:t>
            </a:r>
          </a:p>
          <a:p>
            <a:pPr>
              <a:lnSpc>
                <a:spcPct val="80000"/>
              </a:lnSpc>
            </a:pPr>
            <a:endParaRPr lang="en-US" b="1" baseline="0" dirty="0" smtClean="0"/>
          </a:p>
          <a:p>
            <a:pPr>
              <a:lnSpc>
                <a:spcPct val="80000"/>
              </a:lnSpc>
            </a:pPr>
            <a:endParaRPr lang="en-US" baseline="0" dirty="0" smtClean="0"/>
          </a:p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AFB787FC-070F-4B55-9228-3D9B86E99C94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It is not possible to be in command of all aspects of an emergency response, and still run a net effectively, since both jobs require 100% of your attention </a:t>
            </a:r>
          </a:p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Microsoft </a:t>
            </a:r>
            <a:r>
              <a:rPr lang="en-US" b="1" dirty="0" smtClean="0"/>
              <a:t>Engineering Excellence</a:t>
            </a:r>
            <a:endParaRPr lang="en-US" dirty="0" smtClean="0"/>
          </a:p>
        </p:txBody>
      </p:sp>
      <p:sp>
        <p:nvSpPr>
          <p:cNvPr id="41987" name="Rectangle 25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Microsoft Confidential</a:t>
            </a:r>
          </a:p>
        </p:txBody>
      </p:sp>
      <p:sp>
        <p:nvSpPr>
          <p:cNvPr id="41988" name="Rectangle 2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B44A5F-6CE4-493C-A0D7-6834FF76660C}" type="slidenum">
              <a:rPr lang="en-US" smtClean="0"/>
              <a:pPr/>
              <a:t>33</a:t>
            </a:fld>
            <a:endParaRPr lang="en-US" dirty="0" smtClean="0"/>
          </a:p>
        </p:txBody>
      </p:sp>
      <p:sp>
        <p:nvSpPr>
          <p:cNvPr id="419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450850"/>
            <a:ext cx="4572000" cy="3429000"/>
          </a:xfrm>
          <a:ln/>
        </p:spPr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7492" y="4130104"/>
            <a:ext cx="6261652" cy="4554823"/>
          </a:xfrm>
          <a:noFill/>
          <a:ln/>
        </p:spPr>
        <p:txBody>
          <a:bodyPr/>
          <a:lstStyle/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>
              <a:defRPr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>
              <a:buNone/>
              <a:defRPr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groun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354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>
              <a:defRPr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  <p:sldLayoutId id="2147483664" r:id="rId13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hyperlink" Target="http://training.fema.gov/IS/NIMS.asp" TargetMode="Externa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4" Type="http://schemas.openxmlformats.org/officeDocument/2006/relationships/notesSlide" Target="../notesSlides/notesSlide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2895600" y="1066800"/>
            <a:ext cx="4876800" cy="99060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Training Volunteers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939" y="457199"/>
            <a:ext cx="784461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821730" y="2213726"/>
            <a:ext cx="67463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The ARRL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Introduction to </a:t>
            </a:r>
            <a:r>
              <a:rPr lang="en-US" sz="2400" b="1" smtClean="0">
                <a:solidFill>
                  <a:srgbClr val="FF0000"/>
                </a:solidFill>
              </a:rPr>
              <a:t>Emergency </a:t>
            </a:r>
            <a:r>
              <a:rPr lang="en-US" sz="2400" b="1" smtClean="0">
                <a:solidFill>
                  <a:srgbClr val="FF0000"/>
                </a:solidFill>
              </a:rPr>
              <a:t>Communication </a:t>
            </a:r>
            <a:r>
              <a:rPr lang="en-US" sz="2400" b="1" dirty="0" smtClean="0">
                <a:solidFill>
                  <a:srgbClr val="FF0000"/>
                </a:solidFill>
              </a:rPr>
              <a:t>Course</a:t>
            </a:r>
          </a:p>
          <a:p>
            <a:pPr algn="ctr"/>
            <a:r>
              <a:rPr lang="en-US" sz="2400" b="1" dirty="0" smtClean="0"/>
              <a:t>EC-001 (2011)</a:t>
            </a:r>
            <a:endParaRPr lang="en-US" sz="24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648200"/>
            <a:ext cx="1225989" cy="1174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2"/>
          <p:cNvSpPr txBox="1"/>
          <p:nvPr/>
        </p:nvSpPr>
        <p:spPr>
          <a:xfrm>
            <a:off x="3877096" y="3657600"/>
            <a:ext cx="2523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 smtClean="0">
                <a:solidFill>
                  <a:srgbClr val="FF0000"/>
                </a:solidFill>
              </a:rPr>
              <a:t>Session </a:t>
            </a:r>
            <a:r>
              <a:rPr lang="en-US" sz="3600" b="1" dirty="0">
                <a:solidFill>
                  <a:srgbClr val="FF0000"/>
                </a:solidFill>
              </a:rPr>
              <a:t>T</a:t>
            </a:r>
            <a:r>
              <a:rPr lang="en-US" sz="3600" b="1" dirty="0" smtClean="0">
                <a:solidFill>
                  <a:srgbClr val="FF0000"/>
                </a:solidFill>
              </a:rPr>
              <a:t>wo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Learned Skills</a:t>
            </a:r>
          </a:p>
        </p:txBody>
      </p:sp>
      <p:sp>
        <p:nvSpPr>
          <p:cNvPr id="7987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Team Player</a:t>
            </a:r>
          </a:p>
          <a:p>
            <a:r>
              <a:rPr lang="en-US" dirty="0" smtClean="0"/>
              <a:t>Leadership</a:t>
            </a:r>
          </a:p>
          <a:p>
            <a:r>
              <a:rPr lang="en-US" dirty="0" smtClean="0"/>
              <a:t>Record Keeping</a:t>
            </a:r>
          </a:p>
          <a:p>
            <a:r>
              <a:rPr lang="en-US" dirty="0" smtClean="0"/>
              <a:t>Delegation</a:t>
            </a:r>
          </a:p>
          <a:p>
            <a:r>
              <a:rPr lang="en-US" dirty="0" smtClean="0"/>
              <a:t>ICS and NIMS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1377267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Practicing Your Skills</a:t>
            </a:r>
          </a:p>
        </p:txBody>
      </p:sp>
      <p:sp>
        <p:nvSpPr>
          <p:cNvPr id="7987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Book learning vs. hands-on</a:t>
            </a:r>
          </a:p>
          <a:p>
            <a:r>
              <a:rPr lang="en-US" dirty="0" smtClean="0"/>
              <a:t>Check into local nets</a:t>
            </a:r>
          </a:p>
          <a:p>
            <a:r>
              <a:rPr lang="en-US" dirty="0" smtClean="0"/>
              <a:t>SETs</a:t>
            </a:r>
          </a:p>
          <a:p>
            <a:r>
              <a:rPr lang="en-US" dirty="0" smtClean="0"/>
              <a:t>Public Events</a:t>
            </a:r>
          </a:p>
          <a:p>
            <a:r>
              <a:rPr lang="en-US" dirty="0" smtClean="0"/>
              <a:t>Backup NCS</a:t>
            </a:r>
          </a:p>
          <a:p>
            <a:r>
              <a:rPr lang="en-US" dirty="0" smtClean="0"/>
              <a:t>Don’t wait for an emergency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5100911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The NCS Operator is not …</a:t>
            </a:r>
          </a:p>
        </p:txBody>
      </p:sp>
      <p:sp>
        <p:nvSpPr>
          <p:cNvPr id="8089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848600" cy="4724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super-human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</a:t>
            </a:r>
            <a:r>
              <a:rPr lang="en-US" dirty="0" smtClean="0"/>
              <a:t>hey need breaks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the scheduler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the recruiter</a:t>
            </a:r>
          </a:p>
          <a:p>
            <a:pPr>
              <a:lnSpc>
                <a:spcPct val="90000"/>
              </a:lnSpc>
            </a:pPr>
            <a:r>
              <a:rPr lang="en-US" dirty="0"/>
              <a:t>in charge of the </a:t>
            </a:r>
            <a:r>
              <a:rPr lang="en-US"/>
              <a:t>overall </a:t>
            </a:r>
            <a:r>
              <a:rPr lang="en-US" smtClean="0"/>
              <a:t>communications event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0982392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Summary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questions before the quiz?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43370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WordArt 2"/>
          <p:cNvSpPr>
            <a:spLocks noChangeArrowheads="1" noChangeShapeType="1" noTextEdit="1"/>
          </p:cNvSpPr>
          <p:nvPr/>
        </p:nvSpPr>
        <p:spPr bwMode="auto">
          <a:xfrm>
            <a:off x="762000" y="1600200"/>
            <a:ext cx="8001000" cy="19050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pt-BR" sz="85700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Time  for  a Quiz</a:t>
            </a:r>
            <a:endParaRPr lang="en-US" sz="85700" kern="10" spc="-360" dirty="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Impac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7800" y="4419600"/>
            <a:ext cx="6248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Take 30 Seconds adjust your workspace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5507470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057400" y="1706940"/>
            <a:ext cx="502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/>
              <a:t>30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286000" y="4343400"/>
            <a:ext cx="464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7200" dirty="0" smtClean="0"/>
              <a:t>Seconds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817253884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2057400" y="1706940"/>
            <a:ext cx="502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/>
              <a:t>20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286000" y="4343400"/>
            <a:ext cx="464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7200" dirty="0" smtClean="0"/>
              <a:t>Seconds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026195270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0800" b="1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003558194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9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158382832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8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749417482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Reminder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Complete two DHS/FEMA Courses</a:t>
            </a:r>
          </a:p>
          <a:p>
            <a:pPr lvl="2"/>
            <a:r>
              <a:rPr lang="en-US" b="1" dirty="0" smtClean="0"/>
              <a:t>IS-100.b Introduction to ICS</a:t>
            </a:r>
          </a:p>
          <a:p>
            <a:pPr lvl="2"/>
            <a:r>
              <a:rPr lang="en-US" b="1" dirty="0" smtClean="0"/>
              <a:t>IS-700 National Incident Management System</a:t>
            </a:r>
          </a:p>
          <a:p>
            <a:pPr marL="1371600" lvl="3" indent="0">
              <a:buNone/>
            </a:pPr>
            <a:r>
              <a:rPr lang="en-US" dirty="0" smtClean="0">
                <a:hlinkClick r:id="rId6"/>
              </a:rPr>
              <a:t>Http</a:t>
            </a:r>
            <a:r>
              <a:rPr lang="en-US" dirty="0">
                <a:hlinkClick r:id="rId6"/>
              </a:rPr>
              <a:t>://training.fema.gov/IS/NIMS.asp</a:t>
            </a:r>
            <a:endParaRPr lang="en-US" dirty="0"/>
          </a:p>
          <a:p>
            <a:pPr lvl="2"/>
            <a:endParaRPr lang="en-US" dirty="0"/>
          </a:p>
        </p:txBody>
      </p:sp>
    </p:spTree>
    <p:custDataLst>
      <p:tags r:id="rId1"/>
    </p:custData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7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817350611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6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210426617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5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354489215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4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986247412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3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346875405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2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164243788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1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254699443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WordArt 2"/>
          <p:cNvSpPr>
            <a:spLocks noChangeArrowheads="1" noChangeShapeType="1" noTextEdit="1"/>
          </p:cNvSpPr>
          <p:nvPr/>
        </p:nvSpPr>
        <p:spPr bwMode="auto">
          <a:xfrm>
            <a:off x="762000" y="914400"/>
            <a:ext cx="8001000" cy="35560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>Let's get started!</a:t>
            </a:r>
          </a:p>
        </p:txBody>
      </p:sp>
    </p:spTree>
    <p:extLst>
      <p:ext uri="{BB962C8B-B14F-4D97-AF65-F5344CB8AC3E}">
        <p14:creationId xmlns:p14="http://schemas.microsoft.com/office/powerpoint/2010/main" val="384739051"/>
      </p:ext>
    </p:extLst>
  </p:cSld>
  <p:clrMapOvr>
    <a:masterClrMapping/>
  </p:clrMapOvr>
  <p:transition>
    <p:sndAc>
      <p:stSnd>
        <p:snd r:embed="rId2" name="time.wav"/>
      </p:stSnd>
    </p:sndAc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8 Question</a:t>
            </a:r>
          </a:p>
        </p:txBody>
      </p:sp>
      <p:sp>
        <p:nvSpPr>
          <p:cNvPr id="472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Which is the primary purpose of a “standby” NCS in an informal net? 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To make certain that the informal sharing of information flows smoothly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To encourage others to join in the informal conversations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To upgrade the net to formal status if it becomes necessary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To acquire monthly service points</a:t>
            </a:r>
          </a:p>
        </p:txBody>
      </p:sp>
    </p:spTree>
    <p:extLst>
      <p:ext uri="{BB962C8B-B14F-4D97-AF65-F5344CB8AC3E}">
        <p14:creationId xmlns:p14="http://schemas.microsoft.com/office/powerpoint/2010/main" val="2721675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472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1000" fill="hold"/>
                                        <p:tgtEl>
                                          <p:spTgt spid="472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8 Question</a:t>
            </a:r>
          </a:p>
        </p:txBody>
      </p:sp>
      <p:sp>
        <p:nvSpPr>
          <p:cNvPr id="471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495300" indent="-495300">
              <a:buFont typeface="+mj-lt"/>
              <a:buAutoNum type="arabicPeriod" startAt="2"/>
            </a:pPr>
            <a:r>
              <a:rPr lang="en-US" b="1" dirty="0" smtClean="0"/>
              <a:t>The NCS operator is responsible for which of the following?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Being in charge of the overall communication effort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Being in charge of the net during his shift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Being in charge of net operations beyond his net and shift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Being in charge of frequencies, schedules and recruiting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668391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471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1000" fill="hold"/>
                                        <p:tgtEl>
                                          <p:spTgt spid="471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Session Two Topic</a:t>
            </a:r>
            <a:endParaRPr lang="en-US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Session 1 – Topics 1,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2,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3,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4,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5a,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5b</a:t>
            </a:r>
          </a:p>
          <a:p>
            <a:pPr marL="0" indent="0">
              <a:buNone/>
            </a:pPr>
            <a:r>
              <a:rPr lang="en-US" dirty="0" smtClean="0"/>
              <a:t>Session 2 – Topics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6,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7a, 7b,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7c, 7d, </a:t>
            </a:r>
            <a:r>
              <a:rPr lang="en-US" dirty="0" smtClean="0">
                <a:solidFill>
                  <a:srgbClr val="FF0000"/>
                </a:solidFill>
              </a:rPr>
              <a:t>8</a:t>
            </a:r>
            <a:r>
              <a:rPr lang="en-US" dirty="0" smtClean="0"/>
              <a:t>, 9, 10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Session 3 – Topics 11, 12, 13, 14, 15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Session 4 – Topics 16, 17, 18, 19, 20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Session 5 – Topics 21, 22, 23, 24, 25, 26, 27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Session 6 – Topics 28, 29, Summary, Final Exam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255875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8 Question</a:t>
            </a:r>
          </a:p>
        </p:txBody>
      </p:sp>
      <p:sp>
        <p:nvSpPr>
          <p:cNvPr id="468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b="1" dirty="0" smtClean="0"/>
              <a:t>Which is </a:t>
            </a:r>
            <a:r>
              <a:rPr lang="en-US" b="1" i="1" dirty="0" smtClean="0"/>
              <a:t>least</a:t>
            </a:r>
            <a:r>
              <a:rPr lang="en-US" b="1" dirty="0" smtClean="0"/>
              <a:t> desirable time to train new operators? 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During an emergency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During a tabletop exercise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During a public service event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During a regularly scheduled training event</a:t>
            </a:r>
          </a:p>
        </p:txBody>
      </p:sp>
    </p:spTree>
    <p:extLst>
      <p:ext uri="{BB962C8B-B14F-4D97-AF65-F5344CB8AC3E}">
        <p14:creationId xmlns:p14="http://schemas.microsoft.com/office/powerpoint/2010/main" val="202002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468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1000" fill="hold"/>
                                        <p:tgtEl>
                                          <p:spTgt spid="468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8 Question</a:t>
            </a:r>
          </a:p>
        </p:txBody>
      </p:sp>
      <p:sp>
        <p:nvSpPr>
          <p:cNvPr id="472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sz="3500" b="1" dirty="0" smtClean="0"/>
              <a:t>Which best describes the </a:t>
            </a:r>
            <a:r>
              <a:rPr lang="en-US" sz="3500" b="1" i="1" dirty="0" smtClean="0"/>
              <a:t>primary</a:t>
            </a:r>
            <a:r>
              <a:rPr lang="en-US" sz="3500" b="1" dirty="0" smtClean="0"/>
              <a:t> mission of the NCS? 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To train net operators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To understand the Incident Command System (ICS)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To help the net move as much traffic as possible in the least amount of time, accurately and effectively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To tune out distractions and to focus on the job at hand in an often noisy and chaotic environment</a:t>
            </a:r>
          </a:p>
        </p:txBody>
      </p:sp>
    </p:spTree>
    <p:extLst>
      <p:ext uri="{BB962C8B-B14F-4D97-AF65-F5344CB8AC3E}">
        <p14:creationId xmlns:p14="http://schemas.microsoft.com/office/powerpoint/2010/main" val="2721675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472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1000" fill="hold"/>
                                        <p:tgtEl>
                                          <p:spTgt spid="472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8 Question</a:t>
            </a:r>
          </a:p>
        </p:txBody>
      </p:sp>
      <p:sp>
        <p:nvSpPr>
          <p:cNvPr id="472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b="1" dirty="0" smtClean="0"/>
              <a:t>Which of the following does </a:t>
            </a:r>
            <a:r>
              <a:rPr lang="en-US" b="1" i="1" dirty="0" smtClean="0"/>
              <a:t>not</a:t>
            </a:r>
            <a:r>
              <a:rPr lang="en-US" b="1" dirty="0" smtClean="0"/>
              <a:t> represent “the right stuff” to become a good NCS? 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The ability to handle mental and physical stress for long periods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The ability to write legibly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The desire to be seen as important in a response despite lack of training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Above average operating skills</a:t>
            </a:r>
          </a:p>
        </p:txBody>
      </p:sp>
    </p:spTree>
    <p:extLst>
      <p:ext uri="{BB962C8B-B14F-4D97-AF65-F5344CB8AC3E}">
        <p14:creationId xmlns:p14="http://schemas.microsoft.com/office/powerpoint/2010/main" val="2360052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472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1000" fill="hold"/>
                                        <p:tgtEl>
                                          <p:spTgt spid="472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546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905000" y="2743200"/>
            <a:ext cx="5334000" cy="13620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4400" dirty="0" smtClean="0"/>
              <a:t>Any Questions Before Starting </a:t>
            </a:r>
            <a:r>
              <a:rPr lang="en-US" sz="4400" smtClean="0"/>
              <a:t>Topic 9?</a:t>
            </a:r>
            <a:endParaRPr lang="en-US" sz="4400" dirty="0" smtClean="0"/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Topic 8 – The Net Control Station (NCS)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3913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The NCS</a:t>
            </a:r>
          </a:p>
        </p:txBody>
      </p:sp>
      <p:sp>
        <p:nvSpPr>
          <p:cNvPr id="7680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848600" cy="4419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Every formal (directed) net has one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Net Control Station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Net Control Operator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Skills are critical</a:t>
            </a:r>
          </a:p>
        </p:txBody>
      </p:sp>
      <p:pic>
        <p:nvPicPr>
          <p:cNvPr id="1027" name="Picture 3" descr="C:\Users\Lloyd\AppData\Local\Microsoft\Windows\Temporary Internet Files\Content.IE5\5ON3WB67\MC900324804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6121" y="2438400"/>
            <a:ext cx="2934740" cy="2945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Lloyd\AppData\Local\Microsoft\Windows\Temporary Internet Files\Content.IE5\8P2RDM40\MC900039284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945891"/>
            <a:ext cx="2362200" cy="2263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409162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When do You Need An NCS?</a:t>
            </a:r>
          </a:p>
        </p:txBody>
      </p:sp>
      <p:sp>
        <p:nvSpPr>
          <p:cNvPr id="7680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848600" cy="4419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Formal Net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Maintain order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Large amount of stations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Large volume of messages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Keep a log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Informal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Standby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Elevate to formal</a:t>
            </a: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2244836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Well Trained NCS Operator</a:t>
            </a:r>
          </a:p>
        </p:txBody>
      </p:sp>
      <p:sp>
        <p:nvSpPr>
          <p:cNvPr id="7680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848600" cy="4419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Manages routine vs. emergency traffic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Personable “keeps his cool”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Organized – no lost </a:t>
            </a:r>
            <a:r>
              <a:rPr lang="en-US" smtClean="0"/>
              <a:t>or misdirected </a:t>
            </a:r>
            <a:r>
              <a:rPr lang="en-US" dirty="0" smtClean="0"/>
              <a:t>messages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Quick to absorb changes</a:t>
            </a:r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4543212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The Right Stuff</a:t>
            </a:r>
          </a:p>
        </p:txBody>
      </p:sp>
      <p:sp>
        <p:nvSpPr>
          <p:cNvPr id="778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848600" cy="44958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800" dirty="0" smtClean="0"/>
              <a:t>Clear speaking voice</a:t>
            </a:r>
          </a:p>
          <a:p>
            <a:pPr marL="0" indent="0" algn="ctr">
              <a:buNone/>
            </a:pPr>
            <a:r>
              <a:rPr lang="en-US" sz="2800" dirty="0" smtClean="0"/>
              <a:t>Enunciation/Language</a:t>
            </a:r>
          </a:p>
          <a:p>
            <a:pPr marL="0" indent="0" algn="ctr">
              <a:buNone/>
            </a:pPr>
            <a:r>
              <a:rPr lang="en-US" sz="2800" dirty="0" smtClean="0"/>
              <a:t>Handle stress</a:t>
            </a:r>
          </a:p>
          <a:p>
            <a:pPr marL="0" indent="0" algn="ctr">
              <a:buNone/>
            </a:pPr>
            <a:r>
              <a:rPr lang="en-US" sz="2800" dirty="0" smtClean="0"/>
              <a:t>Tune out distractions</a:t>
            </a:r>
          </a:p>
          <a:p>
            <a:pPr marL="0" indent="0" algn="ctr">
              <a:buNone/>
            </a:pPr>
            <a:r>
              <a:rPr lang="en-US" sz="2800" dirty="0" smtClean="0"/>
              <a:t>Good hearing</a:t>
            </a:r>
          </a:p>
          <a:p>
            <a:pPr marL="0" indent="0" algn="ctr">
              <a:buNone/>
            </a:pPr>
            <a:r>
              <a:rPr lang="en-US" sz="2800" dirty="0" smtClean="0"/>
              <a:t>Write legibly</a:t>
            </a:r>
          </a:p>
          <a:p>
            <a:pPr marL="0" indent="0" algn="ctr">
              <a:buNone/>
            </a:pPr>
            <a:r>
              <a:rPr lang="en-US" sz="2800" dirty="0" smtClean="0"/>
              <a:t>Proper skill set</a:t>
            </a:r>
          </a:p>
        </p:txBody>
      </p:sp>
    </p:spTree>
    <p:extLst>
      <p:ext uri="{BB962C8B-B14F-4D97-AF65-F5344CB8AC3E}">
        <p14:creationId xmlns:p14="http://schemas.microsoft.com/office/powerpoint/2010/main" val="428619865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Transferable Skills</a:t>
            </a:r>
          </a:p>
        </p:txBody>
      </p:sp>
      <p:sp>
        <p:nvSpPr>
          <p:cNvPr id="7885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well designed station</a:t>
            </a:r>
          </a:p>
          <a:p>
            <a:r>
              <a:rPr lang="en-US" dirty="0" smtClean="0"/>
              <a:t>Good basic Amateur Radio operation</a:t>
            </a:r>
          </a:p>
          <a:p>
            <a:r>
              <a:rPr lang="en-US" dirty="0" smtClean="0"/>
              <a:t>Knowledge of radio programming</a:t>
            </a:r>
          </a:p>
          <a:p>
            <a:r>
              <a:rPr lang="en-US" dirty="0" smtClean="0"/>
              <a:t>Frequency selection (HF)</a:t>
            </a:r>
          </a:p>
          <a:p>
            <a:r>
              <a:rPr lang="en-US" dirty="0" smtClean="0"/>
              <a:t>Pile-ups (HF)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836991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RMR96J2MVd0CGe2e5htjk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zdaKHeWyBnZyZ2cDqRSoa"/>
</p:tagLst>
</file>

<file path=ppt/theme/theme1.xml><?xml version="1.0" encoding="utf-8"?>
<a:theme xmlns:a="http://schemas.openxmlformats.org/drawingml/2006/main" name="Trai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772</Words>
  <Application>Microsoft Office PowerPoint</Application>
  <PresentationFormat>On-screen Show (4:3)</PresentationFormat>
  <Paragraphs>161</Paragraphs>
  <Slides>33</Slides>
  <Notes>5</Notes>
  <HiddenSlides>14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Training</vt:lpstr>
      <vt:lpstr>Training Volunteers</vt:lpstr>
      <vt:lpstr>Reminder</vt:lpstr>
      <vt:lpstr>Session Two Topic</vt:lpstr>
      <vt:lpstr>Topic 8 – The Net Control Station (NCS) </vt:lpstr>
      <vt:lpstr>The NCS</vt:lpstr>
      <vt:lpstr>When do You Need An NCS?</vt:lpstr>
      <vt:lpstr>Well Trained NCS Operator</vt:lpstr>
      <vt:lpstr>The Right Stuff</vt:lpstr>
      <vt:lpstr>Transferable Skills</vt:lpstr>
      <vt:lpstr>Learned Skills</vt:lpstr>
      <vt:lpstr>Practicing Your Skills</vt:lpstr>
      <vt:lpstr>The NCS Operator is not …</vt:lpstr>
      <vt:lpstr>Summary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Topic 8 Question</vt:lpstr>
      <vt:lpstr>Topic 8 Question</vt:lpstr>
      <vt:lpstr>Topic 8 Question</vt:lpstr>
      <vt:lpstr>Topic 8 Question</vt:lpstr>
      <vt:lpstr>Topic 8 Question</vt:lpstr>
      <vt:lpstr>Any Questions Before Starting Topic 9?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2011-11-05T20:49:40Z</dcterms:created>
  <dcterms:modified xsi:type="dcterms:W3CDTF">2012-03-04T20:19:35Z</dcterms:modified>
</cp:coreProperties>
</file>