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7"/>
  </p:notesMasterIdLst>
  <p:handoutMasterIdLst>
    <p:handoutMasterId r:id="rId48"/>
  </p:handoutMasterIdLst>
  <p:sldIdLst>
    <p:sldId id="384" r:id="rId2"/>
    <p:sldId id="261" r:id="rId3"/>
    <p:sldId id="289" r:id="rId4"/>
    <p:sldId id="693" r:id="rId5"/>
    <p:sldId id="694" r:id="rId6"/>
    <p:sldId id="695" r:id="rId7"/>
    <p:sldId id="524" r:id="rId8"/>
    <p:sldId id="416" r:id="rId9"/>
    <p:sldId id="443" r:id="rId10"/>
    <p:sldId id="444" r:id="rId11"/>
    <p:sldId id="445" r:id="rId12"/>
    <p:sldId id="446" r:id="rId13"/>
    <p:sldId id="447" r:id="rId14"/>
    <p:sldId id="448" r:id="rId15"/>
    <p:sldId id="449" r:id="rId16"/>
    <p:sldId id="450" r:id="rId17"/>
    <p:sldId id="451" r:id="rId18"/>
    <p:sldId id="452" r:id="rId19"/>
    <p:sldId id="453" r:id="rId20"/>
    <p:sldId id="454" r:id="rId21"/>
    <p:sldId id="432" r:id="rId22"/>
    <p:sldId id="727" r:id="rId23"/>
    <p:sldId id="728" r:id="rId24"/>
    <p:sldId id="729" r:id="rId25"/>
    <p:sldId id="730" r:id="rId26"/>
    <p:sldId id="731" r:id="rId27"/>
    <p:sldId id="732" r:id="rId28"/>
    <p:sldId id="733" r:id="rId29"/>
    <p:sldId id="734" r:id="rId30"/>
    <p:sldId id="735" r:id="rId31"/>
    <p:sldId id="736" r:id="rId32"/>
    <p:sldId id="737" r:id="rId33"/>
    <p:sldId id="738" r:id="rId34"/>
    <p:sldId id="739" r:id="rId35"/>
    <p:sldId id="740" r:id="rId36"/>
    <p:sldId id="741" r:id="rId37"/>
    <p:sldId id="742" r:id="rId38"/>
    <p:sldId id="743" r:id="rId39"/>
    <p:sldId id="744" r:id="rId40"/>
    <p:sldId id="745" r:id="rId41"/>
    <p:sldId id="746" r:id="rId42"/>
    <p:sldId id="747" r:id="rId43"/>
    <p:sldId id="748" r:id="rId44"/>
    <p:sldId id="749" r:id="rId45"/>
    <p:sldId id="456"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694"/>
            <p14:sldId id="695"/>
            <p14:sldId id="524"/>
            <p14:sldId id="416"/>
            <p14:sldId id="443"/>
            <p14:sldId id="444"/>
            <p14:sldId id="445"/>
            <p14:sldId id="446"/>
            <p14:sldId id="447"/>
            <p14:sldId id="448"/>
            <p14:sldId id="449"/>
            <p14:sldId id="450"/>
            <p14:sldId id="451"/>
            <p14:sldId id="452"/>
            <p14:sldId id="453"/>
            <p14:sldId id="454"/>
            <p14:sldId id="432"/>
          </p14:sldIdLst>
        </p14:section>
        <p14:section name="Summary" id="{3F78B471-41DA-46F2-A8E4-97E471896AB3}">
          <p14:sldIdLst/>
        </p14:section>
        <p14:section name="Quiz" id="{4ADBE36C-3616-4F90-AF7A-AA71CE7C6B31}">
          <p14:sldIdLst>
            <p14:sldId id="727"/>
            <p14:sldId id="728"/>
            <p14:sldId id="729"/>
            <p14:sldId id="730"/>
            <p14:sldId id="731"/>
            <p14:sldId id="732"/>
            <p14:sldId id="733"/>
            <p14:sldId id="734"/>
            <p14:sldId id="735"/>
            <p14:sldId id="736"/>
            <p14:sldId id="737"/>
            <p14:sldId id="738"/>
            <p14:sldId id="739"/>
            <p14:sldId id="740"/>
            <p14:sldId id="741"/>
            <p14:sldId id="742"/>
            <p14:sldId id="743"/>
            <p14:sldId id="744"/>
            <p14:sldId id="745"/>
            <p14:sldId id="746"/>
            <p14:sldId id="747"/>
            <p14:sldId id="748"/>
            <p14:sldId id="749"/>
            <p14:sldId id="4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1334"/>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45</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images.google.com/imgres?imgurl=http://www.tactical-graphic-design.com/download-clipart-files/police-law-enforcement/clip-art-police-traffic-cop.gif&amp;imgrefurl=http://www.tactical-graphic-design.com/clip-art-police-law-enforcement-downloads.htm&amp;h=291&amp;w=194&amp;sz=11&amp;tbnid=DdBsnVRhlumgxM:&amp;tbnh=110&amp;tbnw=73&amp;hl=en&amp;start=2&amp;prev=/images?q=traffic+cop&amp;svnum=10&amp;hl=en&amp;lr="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523704"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a:t>
            </a:r>
            <a:r>
              <a:rPr lang="en-US" sz="3600" b="1" dirty="0">
                <a:solidFill>
                  <a:srgbClr val="FF0000"/>
                </a:solidFill>
              </a:rPr>
              <a:t>T</a:t>
            </a:r>
            <a:r>
              <a:rPr lang="en-US" sz="3600" b="1" dirty="0" smtClean="0">
                <a:solidFill>
                  <a:srgbClr val="FF0000"/>
                </a:solidFill>
              </a:rPr>
              <a:t>wo</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026195270"/>
      </p:ext>
    </p:extLst>
  </p:cSld>
  <p:clrMapOvr>
    <a:masterClrMapping/>
  </p:clrMapOvr>
  <p:transition advClick="0" advTm="1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03558194"/>
      </p:ext>
    </p:extLst>
  </p:cSld>
  <p:clrMapOvr>
    <a:masterClrMapping/>
  </p:clrMapOvr>
  <p:transition advClick="0" advTm="1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58382832"/>
      </p:ext>
    </p:extLst>
  </p:cSld>
  <p:clrMapOvr>
    <a:masterClrMapping/>
  </p:clrMapOvr>
  <p:transition advClick="0" advTm="1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749417482"/>
      </p:ext>
    </p:extLst>
  </p:cSld>
  <p:clrMapOvr>
    <a:masterClrMapping/>
  </p:clrMapOvr>
  <p:transition advClick="0" advTm="1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17350611"/>
      </p:ext>
    </p:extLst>
  </p:cSld>
  <p:clrMapOvr>
    <a:masterClrMapping/>
  </p:clrMapOvr>
  <p:transition advClick="0" advTm="1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10426617"/>
      </p:ext>
    </p:extLst>
  </p:cSld>
  <p:clrMapOvr>
    <a:masterClrMapping/>
  </p:clrMapOvr>
  <p:transition advClick="0" advTm="1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54489215"/>
      </p:ext>
    </p:extLst>
  </p:cSld>
  <p:clrMapOvr>
    <a:masterClrMapping/>
  </p:clrMapOvr>
  <p:transition advClick="0" advTm="1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986247412"/>
      </p:ext>
    </p:extLst>
  </p:cSld>
  <p:clrMapOvr>
    <a:masterClrMapping/>
  </p:clrMapOvr>
  <p:transition advClick="0" advTm="1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46875405"/>
      </p:ext>
    </p:extLst>
  </p:cSld>
  <p:clrMapOvr>
    <a:masterClrMapping/>
  </p:clrMapOvr>
  <p:transition advClick="0" advTm="1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64243788"/>
      </p:ext>
    </p:extLst>
  </p:cSld>
  <p:clrMapOvr>
    <a:masterClrMapping/>
  </p:clrMapOvr>
  <p:transition advClick="0"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54699443"/>
      </p:ext>
    </p:extLst>
  </p:cSld>
  <p:clrMapOvr>
    <a:masterClrMapping/>
  </p:clrMapOvr>
  <p:transition advClick="0" advTm="1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84739051"/>
      </p:ext>
    </p:extLst>
  </p:cSld>
  <p:clrMapOvr>
    <a:masterClrMapping/>
  </p:clrMapOvr>
  <p:transition>
    <p:sndAc>
      <p:stSnd>
        <p:snd r:embed="rId2" name="time.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t>Topic 7d Question</a:t>
            </a:r>
          </a:p>
        </p:txBody>
      </p:sp>
      <p:sp>
        <p:nvSpPr>
          <p:cNvPr id="472067" name="Rectangle 3"/>
          <p:cNvSpPr>
            <a:spLocks noGrp="1" noChangeArrowheads="1"/>
          </p:cNvSpPr>
          <p:nvPr>
            <p:ph type="body" idx="1"/>
          </p:nvPr>
        </p:nvSpPr>
        <p:spPr/>
        <p:txBody>
          <a:bodyPr>
            <a:normAutofit/>
          </a:bodyPr>
          <a:lstStyle/>
          <a:p>
            <a:pPr marL="514350" indent="-514350">
              <a:buFont typeface="+mj-lt"/>
              <a:buAutoNum type="arabicPeriod"/>
            </a:pPr>
            <a:r>
              <a:rPr lang="en-US" b="1" dirty="0" smtClean="0"/>
              <a:t>What is a maximum amount of time a radio amateur can participate in a government sponsored drill on behalf of their employer? </a:t>
            </a:r>
          </a:p>
          <a:p>
            <a:pPr marL="952500" lvl="1" indent="-495300">
              <a:buFont typeface="Wingdings" pitchFamily="2" charset="2"/>
              <a:buAutoNum type="alphaUcPeriod"/>
            </a:pPr>
            <a:r>
              <a:rPr lang="en-US" dirty="0" smtClean="0"/>
              <a:t>One hour</a:t>
            </a:r>
          </a:p>
          <a:p>
            <a:pPr marL="952500" lvl="1" indent="-495300">
              <a:buFont typeface="Wingdings" pitchFamily="2" charset="2"/>
              <a:buAutoNum type="alphaUcPeriod"/>
            </a:pPr>
            <a:r>
              <a:rPr lang="en-US" dirty="0" smtClean="0"/>
              <a:t>72 hours twice a year</a:t>
            </a:r>
          </a:p>
          <a:p>
            <a:pPr marL="952500" lvl="1" indent="-495300">
              <a:buFont typeface="Wingdings" pitchFamily="2" charset="2"/>
              <a:buAutoNum type="alphaUcPeriod"/>
            </a:pPr>
            <a:r>
              <a:rPr lang="en-US" dirty="0" smtClean="0"/>
              <a:t>There is no limit</a:t>
            </a:r>
          </a:p>
          <a:p>
            <a:pPr marL="952500" lvl="1" indent="-495300">
              <a:buFont typeface="Wingdings" pitchFamily="2" charset="2"/>
              <a:buAutoNum type="alphaUcPeriod"/>
            </a:pPr>
            <a:r>
              <a:rPr lang="en-US" dirty="0" smtClean="0"/>
              <a:t>Never</a:t>
            </a:r>
          </a:p>
        </p:txBody>
      </p:sp>
    </p:spTree>
    <p:extLst>
      <p:ext uri="{BB962C8B-B14F-4D97-AF65-F5344CB8AC3E}">
        <p14:creationId xmlns:p14="http://schemas.microsoft.com/office/powerpoint/2010/main" val="231823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472067">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472067">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Topic 7d Question</a:t>
            </a:r>
          </a:p>
        </p:txBody>
      </p:sp>
      <p:sp>
        <p:nvSpPr>
          <p:cNvPr id="468995" name="Rectangle 3"/>
          <p:cNvSpPr>
            <a:spLocks noGrp="1" noChangeArrowheads="1"/>
          </p:cNvSpPr>
          <p:nvPr>
            <p:ph type="body" idx="1"/>
          </p:nvPr>
        </p:nvSpPr>
        <p:spPr/>
        <p:txBody>
          <a:bodyPr>
            <a:normAutofit/>
          </a:bodyPr>
          <a:lstStyle/>
          <a:p>
            <a:pPr marL="495300" indent="-495300">
              <a:buFont typeface="Wingdings" pitchFamily="2" charset="2"/>
              <a:buAutoNum type="arabicPeriod" startAt="2"/>
            </a:pPr>
            <a:r>
              <a:rPr lang="en-US" b="1" dirty="0" smtClean="0"/>
              <a:t>What is the maximum amount of time a radio amateur can participate in a non-government sponsored drill on behalf of their employer? </a:t>
            </a:r>
          </a:p>
          <a:p>
            <a:pPr marL="952500" lvl="1" indent="-495300">
              <a:buFont typeface="Wingdings" pitchFamily="2" charset="2"/>
              <a:buAutoNum type="alphaUcPeriod"/>
            </a:pPr>
            <a:r>
              <a:rPr lang="en-US" dirty="0" smtClean="0"/>
              <a:t>One hour a week</a:t>
            </a:r>
          </a:p>
          <a:p>
            <a:pPr marL="952500" lvl="1" indent="-495300">
              <a:buFont typeface="Wingdings" pitchFamily="2" charset="2"/>
              <a:buAutoNum type="alphaUcPeriod"/>
            </a:pPr>
            <a:r>
              <a:rPr lang="en-US" dirty="0" smtClean="0"/>
              <a:t>Never</a:t>
            </a:r>
          </a:p>
          <a:p>
            <a:pPr marL="952500" lvl="1" indent="-495300">
              <a:buFont typeface="Wingdings" pitchFamily="2" charset="2"/>
              <a:buAutoNum type="alphaUcPeriod"/>
            </a:pPr>
            <a:r>
              <a:rPr lang="en-US" dirty="0" smtClean="0"/>
              <a:t>There is no limit</a:t>
            </a:r>
          </a:p>
          <a:p>
            <a:pPr marL="952500" lvl="1" indent="-495300">
              <a:buFont typeface="Wingdings" pitchFamily="2" charset="2"/>
              <a:buAutoNum type="alphaUcPeriod"/>
            </a:pPr>
            <a:r>
              <a:rPr lang="en-US" dirty="0" smtClean="0"/>
              <a:t>No limit if it is for a hospital</a:t>
            </a:r>
          </a:p>
        </p:txBody>
      </p:sp>
    </p:spTree>
    <p:extLst>
      <p:ext uri="{BB962C8B-B14F-4D97-AF65-F5344CB8AC3E}">
        <p14:creationId xmlns:p14="http://schemas.microsoft.com/office/powerpoint/2010/main" val="1847572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468995">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46899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Topic 7d Question</a:t>
            </a:r>
          </a:p>
        </p:txBody>
      </p:sp>
      <p:sp>
        <p:nvSpPr>
          <p:cNvPr id="471043" name="Rectangle 3"/>
          <p:cNvSpPr>
            <a:spLocks noGrp="1" noChangeArrowheads="1"/>
          </p:cNvSpPr>
          <p:nvPr>
            <p:ph type="body" idx="1"/>
          </p:nvPr>
        </p:nvSpPr>
        <p:spPr/>
        <p:txBody>
          <a:bodyPr/>
          <a:lstStyle/>
          <a:p>
            <a:pPr marL="495300" indent="-495300">
              <a:buFont typeface="+mj-lt"/>
              <a:buAutoNum type="arabicPeriod" startAt="3"/>
            </a:pPr>
            <a:r>
              <a:rPr lang="en-US" b="1" dirty="0" smtClean="0"/>
              <a:t>Your employer wants you to design and operate an Amateur Radio system between office buildings so his business can still function if the phones and Intranet are down. He says that for him, “No phones is an emergency.” Should you do it?</a:t>
            </a:r>
          </a:p>
          <a:p>
            <a:pPr marL="952500" lvl="1" indent="-495300">
              <a:buFont typeface="Wingdings" pitchFamily="2" charset="2"/>
              <a:buAutoNum type="alphaUcPeriod"/>
            </a:pPr>
            <a:r>
              <a:rPr lang="en-US" sz="2400" dirty="0" smtClean="0"/>
              <a:t>Yes</a:t>
            </a:r>
          </a:p>
          <a:p>
            <a:pPr marL="952500" lvl="1" indent="-495300">
              <a:buFont typeface="Wingdings" pitchFamily="2" charset="2"/>
              <a:buAutoNum type="alphaUcPeriod"/>
            </a:pPr>
            <a:r>
              <a:rPr lang="en-US" sz="2400" dirty="0" smtClean="0"/>
              <a:t>No</a:t>
            </a:r>
            <a:endParaRPr lang="en-US" sz="2200" dirty="0" smtClean="0"/>
          </a:p>
        </p:txBody>
      </p:sp>
    </p:spTree>
    <p:extLst>
      <p:ext uri="{BB962C8B-B14F-4D97-AF65-F5344CB8AC3E}">
        <p14:creationId xmlns:p14="http://schemas.microsoft.com/office/powerpoint/2010/main" val="3128302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471043">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47104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WordArt 2"/>
          <p:cNvSpPr>
            <a:spLocks noChangeArrowheads="1" noChangeShapeType="1" noTextEdit="1"/>
          </p:cNvSpPr>
          <p:nvPr/>
        </p:nvSpPr>
        <p:spPr bwMode="auto">
          <a:xfrm>
            <a:off x="1981200" y="2057400"/>
            <a:ext cx="5334000" cy="2286000"/>
          </a:xfrm>
          <a:prstGeom prst="rect">
            <a:avLst/>
          </a:prstGeom>
        </p:spPr>
        <p:txBody>
          <a:bodyPr wrap="none" fromWordArt="1">
            <a:prstTxWarp prst="textDoubleWave1">
              <a:avLst>
                <a:gd name="adj1" fmla="val 6500"/>
                <a:gd name="adj2" fmla="val 0"/>
              </a:avLst>
            </a:prstTxWarp>
          </a:bodyPr>
          <a:lstStyle/>
          <a:p>
            <a:pPr algn="ctr"/>
            <a:r>
              <a:rPr lang="pt-BR" sz="3600" kern="10" spc="-360" dirty="0">
                <a:ln w="12700">
                  <a:solidFill>
                    <a:srgbClr val="000099"/>
                  </a:solidFill>
                  <a:round/>
                  <a:headEnd/>
                  <a:tailEnd/>
                </a:ln>
                <a:solidFill>
                  <a:srgbClr val="33CCFF"/>
                </a:solidFill>
                <a:effectLst>
                  <a:outerShdw dist="125724" dir="18900000" algn="ctr" rotWithShape="0">
                    <a:srgbClr val="000099"/>
                  </a:outerShdw>
                </a:effectLst>
                <a:latin typeface="Impact"/>
              </a:rPr>
              <a:t>B r e a k</a:t>
            </a:r>
            <a:endParaRPr lang="en-US" sz="36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2" name="TextBox 1"/>
          <p:cNvSpPr txBox="1"/>
          <p:nvPr/>
        </p:nvSpPr>
        <p:spPr>
          <a:xfrm>
            <a:off x="2427130" y="5053280"/>
            <a:ext cx="4888069" cy="1323439"/>
          </a:xfrm>
          <a:prstGeom prst="rect">
            <a:avLst/>
          </a:prstGeom>
          <a:noFill/>
        </p:spPr>
        <p:txBody>
          <a:bodyPr wrap="none" rtlCol="0">
            <a:spAutoFit/>
          </a:bodyPr>
          <a:lstStyle/>
          <a:p>
            <a:r>
              <a:rPr lang="en-US" sz="8000" dirty="0" smtClean="0">
                <a:solidFill>
                  <a:srgbClr val="FF0000"/>
                </a:solidFill>
              </a:rPr>
              <a:t>10 Minutes</a:t>
            </a:r>
            <a:endParaRPr lang="en-US" sz="8000" dirty="0">
              <a:solidFill>
                <a:srgbClr val="FF0000"/>
              </a:solidFill>
            </a:endParaRPr>
          </a:p>
        </p:txBody>
      </p:sp>
    </p:spTree>
    <p:extLst>
      <p:ext uri="{BB962C8B-B14F-4D97-AF65-F5344CB8AC3E}">
        <p14:creationId xmlns:p14="http://schemas.microsoft.com/office/powerpoint/2010/main" val="3435027674"/>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505200" y="1752600"/>
            <a:ext cx="2133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10</a:t>
            </a:r>
            <a:endParaRPr lang="en-US" sz="9600" dirty="0"/>
          </a:p>
        </p:txBody>
      </p:sp>
      <p:sp>
        <p:nvSpPr>
          <p:cNvPr id="6147"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Minutes</a:t>
            </a:r>
            <a:endParaRPr lang="en-US" sz="7200" dirty="0"/>
          </a:p>
        </p:txBody>
      </p:sp>
    </p:spTree>
    <p:extLst>
      <p:ext uri="{BB962C8B-B14F-4D97-AF65-F5344CB8AC3E}">
        <p14:creationId xmlns:p14="http://schemas.microsoft.com/office/powerpoint/2010/main" val="224360371"/>
      </p:ext>
    </p:extLst>
  </p:cSld>
  <p:clrMapOvr>
    <a:masterClrMapping/>
  </p:clrMapOvr>
  <p:transition advClick="0" advTm="300000">
    <p:sndAc>
      <p:stSnd>
        <p:snd r:embed="rId2" name="timeisit.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505200" y="1752600"/>
            <a:ext cx="2133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5</a:t>
            </a:r>
            <a:endParaRPr lang="en-US" sz="9600" dirty="0"/>
          </a:p>
        </p:txBody>
      </p:sp>
      <p:sp>
        <p:nvSpPr>
          <p:cNvPr id="6147"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Minutes</a:t>
            </a:r>
            <a:endParaRPr lang="en-US" sz="7200" dirty="0"/>
          </a:p>
        </p:txBody>
      </p:sp>
    </p:spTree>
    <p:extLst>
      <p:ext uri="{BB962C8B-B14F-4D97-AF65-F5344CB8AC3E}">
        <p14:creationId xmlns:p14="http://schemas.microsoft.com/office/powerpoint/2010/main" val="1926544966"/>
      </p:ext>
    </p:extLst>
  </p:cSld>
  <p:clrMapOvr>
    <a:masterClrMapping/>
  </p:clrMapOvr>
  <p:transition advClick="0" advTm="180000">
    <p:sndAc>
      <p:stSnd>
        <p:snd r:embed="rId2" name="timeisit.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505200" y="1752600"/>
            <a:ext cx="2133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2</a:t>
            </a:r>
            <a:endParaRPr lang="en-US" sz="9600" dirty="0"/>
          </a:p>
        </p:txBody>
      </p:sp>
      <p:sp>
        <p:nvSpPr>
          <p:cNvPr id="6147"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Minutes</a:t>
            </a:r>
            <a:endParaRPr lang="en-US" sz="7200" dirty="0"/>
          </a:p>
        </p:txBody>
      </p:sp>
    </p:spTree>
    <p:extLst>
      <p:ext uri="{BB962C8B-B14F-4D97-AF65-F5344CB8AC3E}">
        <p14:creationId xmlns:p14="http://schemas.microsoft.com/office/powerpoint/2010/main" val="3310686579"/>
      </p:ext>
    </p:extLst>
  </p:cSld>
  <p:clrMapOvr>
    <a:masterClrMapping/>
  </p:clrMapOvr>
  <p:transition advClick="0" advTm="60000">
    <p:sndAc>
      <p:stSnd>
        <p:snd r:embed="rId2" name="timeisit.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505200" y="1752600"/>
            <a:ext cx="2133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1</a:t>
            </a:r>
          </a:p>
        </p:txBody>
      </p:sp>
      <p:sp>
        <p:nvSpPr>
          <p:cNvPr id="6147"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Minute</a:t>
            </a:r>
            <a:endParaRPr lang="en-US" sz="7200" dirty="0"/>
          </a:p>
        </p:txBody>
      </p:sp>
    </p:spTree>
    <p:extLst>
      <p:ext uri="{BB962C8B-B14F-4D97-AF65-F5344CB8AC3E}">
        <p14:creationId xmlns:p14="http://schemas.microsoft.com/office/powerpoint/2010/main" val="3102751251"/>
      </p:ext>
    </p:extLst>
  </p:cSld>
  <p:clrMapOvr>
    <a:masterClrMapping/>
  </p:clrMapOvr>
  <p:transition advClick="0" advTm="10000">
    <p:sndAc>
      <p:stSnd>
        <p:snd r:embed="rId2" name="timeisit.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Two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t>Session 2 – Topics </a:t>
            </a:r>
            <a:r>
              <a:rPr lang="en-US" dirty="0" smtClean="0">
                <a:solidFill>
                  <a:schemeClr val="bg1">
                    <a:lumMod val="85000"/>
                  </a:schemeClr>
                </a:solidFill>
              </a:rPr>
              <a:t>6,</a:t>
            </a:r>
            <a:r>
              <a:rPr lang="en-US" dirty="0" smtClean="0"/>
              <a:t> </a:t>
            </a:r>
            <a:r>
              <a:rPr lang="en-US" dirty="0" smtClean="0">
                <a:solidFill>
                  <a:schemeClr val="bg1">
                    <a:lumMod val="85000"/>
                  </a:schemeClr>
                </a:solidFill>
              </a:rPr>
              <a:t>7a, 7b,</a:t>
            </a:r>
            <a:r>
              <a:rPr lang="en-US" dirty="0" smtClean="0"/>
              <a:t> </a:t>
            </a:r>
            <a:r>
              <a:rPr lang="en-US" dirty="0" smtClean="0">
                <a:solidFill>
                  <a:schemeClr val="bg1">
                    <a:lumMod val="85000"/>
                  </a:schemeClr>
                </a:solidFill>
              </a:rPr>
              <a:t>7c,</a:t>
            </a:r>
            <a:r>
              <a:rPr lang="en-US" dirty="0" smtClean="0"/>
              <a:t> </a:t>
            </a:r>
            <a:r>
              <a:rPr lang="en-US" dirty="0" smtClean="0">
                <a:solidFill>
                  <a:srgbClr val="FF0000"/>
                </a:solidFill>
              </a:rPr>
              <a:t>7d</a:t>
            </a:r>
            <a:r>
              <a:rPr lang="en-US" dirty="0" smtClean="0"/>
              <a:t>, 8, 9, 10</a:t>
            </a:r>
          </a:p>
          <a:p>
            <a:pPr marL="0" indent="0">
              <a:buNone/>
            </a:pPr>
            <a:r>
              <a:rPr lang="en-US" dirty="0" smtClean="0">
                <a:solidFill>
                  <a:schemeClr val="bg1">
                    <a:lumMod val="75000"/>
                  </a:schemeClr>
                </a:solidFill>
              </a:rPr>
              <a:t>Session 3 – Topics 11, 12, 13, 14, 15</a:t>
            </a:r>
          </a:p>
          <a:p>
            <a:pPr marL="0" indent="0">
              <a:buNone/>
            </a:pPr>
            <a:r>
              <a:rPr lang="en-US" dirty="0" smtClean="0">
                <a:solidFill>
                  <a:schemeClr val="bg1">
                    <a:lumMod val="75000"/>
                  </a:schemeClr>
                </a:solidFill>
              </a:rPr>
              <a:t>Session 4 – Topics 16, 17, 18, 19,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50</a:t>
            </a:r>
          </a:p>
        </p:txBody>
      </p:sp>
      <p:sp>
        <p:nvSpPr>
          <p:cNvPr id="7171" name="Text Box 3"/>
          <p:cNvSpPr txBox="1">
            <a:spLocks noChangeArrowheads="1"/>
          </p:cNvSpPr>
          <p:nvPr/>
        </p:nvSpPr>
        <p:spPr bwMode="auto">
          <a:xfrm>
            <a:off x="2286000" y="4362271"/>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122229054"/>
      </p:ext>
    </p:extLst>
  </p:cSld>
  <p:clrMapOvr>
    <a:masterClrMapping/>
  </p:clrMapOvr>
  <p:transition advClick="0" advTm="10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057400" y="175260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40</a:t>
            </a:r>
          </a:p>
        </p:txBody>
      </p:sp>
      <p:sp>
        <p:nvSpPr>
          <p:cNvPr id="8195"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3187636987"/>
      </p:ext>
    </p:extLst>
  </p:cSld>
  <p:clrMapOvr>
    <a:masterClrMapping/>
  </p:clrMapOvr>
  <p:transition advClick="0" advTm="10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3264196728"/>
      </p:ext>
    </p:extLst>
  </p:cSld>
  <p:clrMapOvr>
    <a:masterClrMapping/>
  </p:clrMapOvr>
  <p:transition advClick="0" advTm="10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032266273"/>
      </p:ext>
    </p:extLst>
  </p:cSld>
  <p:clrMapOvr>
    <a:masterClrMapping/>
  </p:clrMapOvr>
  <p:transition advClick="0" advTm="10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935617881"/>
      </p:ext>
    </p:extLst>
  </p:cSld>
  <p:clrMapOvr>
    <a:masterClrMapping/>
  </p:clrMapOvr>
  <p:transition advClick="0" advTm="1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51207412"/>
      </p:ext>
    </p:extLst>
  </p:cSld>
  <p:clrMapOvr>
    <a:masterClrMapping/>
  </p:clrMapOvr>
  <p:transition advClick="0" advTm="1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8285283"/>
      </p:ext>
    </p:extLst>
  </p:cSld>
  <p:clrMapOvr>
    <a:masterClrMapping/>
  </p:clrMapOvr>
  <p:transition advClick="0" advTm="1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450071367"/>
      </p:ext>
    </p:extLst>
  </p:cSld>
  <p:clrMapOvr>
    <a:masterClrMapping/>
  </p:clrMapOvr>
  <p:transition advClick="0" advTm="1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213794477"/>
      </p:ext>
    </p:extLst>
  </p:cSld>
  <p:clrMapOvr>
    <a:masterClrMapping/>
  </p:clrMapOvr>
  <p:transition advClick="0" advTm="10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072913934"/>
      </p:ext>
    </p:extLst>
  </p:cSld>
  <p:clrMapOvr>
    <a:masterClrMapping/>
  </p:clrMapOvr>
  <p:transition advClick="0" advTm="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r>
              <a:rPr lang="en-US" b="1" dirty="0" smtClean="0">
                <a:solidFill>
                  <a:srgbClr val="0070C0"/>
                </a:solidFill>
              </a:rPr>
              <a:t>Topic 7d – FCC Ruling on Drills and Employees</a:t>
            </a:r>
            <a:endParaRPr lang="en-US" dirty="0" smtClean="0"/>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486366969"/>
      </p:ext>
    </p:extLst>
  </p:cSld>
  <p:clrMapOvr>
    <a:masterClrMapping/>
  </p:clrMapOvr>
  <p:transition advClick="0" advTm="1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992257848"/>
      </p:ext>
    </p:extLst>
  </p:cSld>
  <p:clrMapOvr>
    <a:masterClrMapping/>
  </p:clrMapOvr>
  <p:transition advClick="0" advTm="1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592577978"/>
      </p:ext>
    </p:extLst>
  </p:cSld>
  <p:clrMapOvr>
    <a:masterClrMapping/>
  </p:clrMapOvr>
  <p:transition advClick="0" advTm="1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8419416"/>
      </p:ext>
    </p:extLst>
  </p:cSld>
  <p:clrMapOvr>
    <a:masterClrMapping/>
  </p:clrMapOvr>
  <p:transition advClick="0" advTm="1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914400" y="7620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180502710"/>
      </p:ext>
    </p:extLst>
  </p:cSld>
  <p:clrMapOvr>
    <a:masterClrMapping/>
  </p:clrMapOvr>
  <p:transition>
    <p:sndAc>
      <p:stSnd>
        <p:snd r:embed="rId2" name="time.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1905000" y="2743200"/>
            <a:ext cx="5334000" cy="1362075"/>
          </a:xfrm>
        </p:spPr>
        <p:txBody>
          <a:bodyPr>
            <a:noAutofit/>
          </a:bodyPr>
          <a:lstStyle/>
          <a:p>
            <a:pPr>
              <a:defRPr/>
            </a:pPr>
            <a:r>
              <a:rPr lang="en-US" sz="4400" dirty="0" smtClean="0"/>
              <a:t>Any Questions Before Starting Topic 8?</a:t>
            </a:r>
          </a:p>
        </p:txBody>
      </p:sp>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Grp="1" noChangeArrowheads="1"/>
          </p:cNvSpPr>
          <p:nvPr>
            <p:ph type="title"/>
          </p:nvPr>
        </p:nvSpPr>
        <p:spPr/>
        <p:txBody>
          <a:bodyPr/>
          <a:lstStyle/>
          <a:p>
            <a:r>
              <a:rPr lang="en-US" b="1" dirty="0" smtClean="0">
                <a:solidFill>
                  <a:srgbClr val="0070C0"/>
                </a:solidFill>
              </a:rPr>
              <a:t>Background</a:t>
            </a:r>
          </a:p>
        </p:txBody>
      </p:sp>
      <p:sp>
        <p:nvSpPr>
          <p:cNvPr id="76803" name="Rectangle 6"/>
          <p:cNvSpPr>
            <a:spLocks noGrp="1" noChangeArrowheads="1"/>
          </p:cNvSpPr>
          <p:nvPr>
            <p:ph type="body" idx="1"/>
          </p:nvPr>
        </p:nvSpPr>
        <p:spPr>
          <a:xfrm>
            <a:off x="658184" y="1828800"/>
            <a:ext cx="7848600" cy="2819400"/>
          </a:xfrm>
        </p:spPr>
        <p:txBody>
          <a:bodyPr>
            <a:normAutofit/>
          </a:bodyPr>
          <a:lstStyle/>
          <a:p>
            <a:pPr marL="0" indent="0">
              <a:lnSpc>
                <a:spcPct val="90000"/>
              </a:lnSpc>
              <a:buNone/>
            </a:pPr>
            <a:r>
              <a:rPr lang="en-US" dirty="0" smtClean="0"/>
              <a:t>FCC prohibits any use of Amateur Radio for the benefit of an employer</a:t>
            </a:r>
          </a:p>
          <a:p>
            <a:pPr marL="0" indent="0">
              <a:lnSpc>
                <a:spcPct val="90000"/>
              </a:lnSpc>
              <a:buNone/>
            </a:pPr>
            <a:endParaRPr lang="en-US" dirty="0"/>
          </a:p>
          <a:p>
            <a:pPr marL="0" indent="0">
              <a:lnSpc>
                <a:spcPct val="90000"/>
              </a:lnSpc>
              <a:buNone/>
            </a:pPr>
            <a:r>
              <a:rPr lang="en-US" dirty="0" smtClean="0"/>
              <a:t>New exceptions – July 14, 2010</a:t>
            </a:r>
          </a:p>
          <a:p>
            <a:pPr marL="0" indent="0">
              <a:lnSpc>
                <a:spcPct val="90000"/>
              </a:lnSpc>
              <a:buNone/>
            </a:pPr>
            <a:r>
              <a:rPr lang="en-US" dirty="0"/>
              <a:t>	</a:t>
            </a:r>
            <a:r>
              <a:rPr lang="en-US" b="1" dirty="0" smtClean="0">
                <a:solidFill>
                  <a:srgbClr val="FF0000"/>
                </a:solidFill>
              </a:rPr>
              <a:t>Under certain limited circumstances</a:t>
            </a:r>
          </a:p>
        </p:txBody>
      </p:sp>
      <p:pic>
        <p:nvPicPr>
          <p:cNvPr id="822276" name="Picture 4" descr="pcs_popular_21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772400" y="2895600"/>
            <a:ext cx="722313" cy="203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409162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22276"/>
                                        </p:tgtEl>
                                        <p:attrNameLst>
                                          <p:attrName>style.visibility</p:attrName>
                                        </p:attrNameLst>
                                      </p:cBhvr>
                                      <p:to>
                                        <p:strVal val="visible"/>
                                      </p:to>
                                    </p:set>
                                    <p:animEffect transition="in" filter="fade">
                                      <p:cBhvr>
                                        <p:cTn id="7" dur="2000"/>
                                        <p:tgtEl>
                                          <p:spTgt spid="82227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680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680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68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3301" name="Picture 5" descr="clip-art-police-traffic-cop">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1219200"/>
            <a:ext cx="116363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27" name="Rectangle 7"/>
          <p:cNvSpPr>
            <a:spLocks noGrp="1" noChangeArrowheads="1"/>
          </p:cNvSpPr>
          <p:nvPr>
            <p:ph type="title"/>
          </p:nvPr>
        </p:nvSpPr>
        <p:spPr/>
        <p:txBody>
          <a:bodyPr>
            <a:normAutofit/>
          </a:bodyPr>
          <a:lstStyle/>
          <a:p>
            <a:r>
              <a:rPr lang="en-US" b="1" dirty="0" smtClean="0">
                <a:solidFill>
                  <a:srgbClr val="0070C0"/>
                </a:solidFill>
              </a:rPr>
              <a:t>Certain </a:t>
            </a:r>
            <a:r>
              <a:rPr lang="en-US" b="1" dirty="0">
                <a:solidFill>
                  <a:srgbClr val="0070C0"/>
                </a:solidFill>
              </a:rPr>
              <a:t>limited circumstances</a:t>
            </a:r>
            <a:endParaRPr lang="en-US" b="1" dirty="0" smtClean="0">
              <a:solidFill>
                <a:srgbClr val="0070C0"/>
              </a:solidFill>
            </a:endParaRPr>
          </a:p>
        </p:txBody>
      </p:sp>
      <p:sp>
        <p:nvSpPr>
          <p:cNvPr id="77828" name="Rectangle 8"/>
          <p:cNvSpPr>
            <a:spLocks noGrp="1" noChangeArrowheads="1"/>
          </p:cNvSpPr>
          <p:nvPr>
            <p:ph type="body" idx="1"/>
          </p:nvPr>
        </p:nvSpPr>
        <p:spPr>
          <a:xfrm>
            <a:off x="609600" y="1295400"/>
            <a:ext cx="7848600" cy="2743200"/>
          </a:xfrm>
        </p:spPr>
        <p:txBody>
          <a:bodyPr>
            <a:normAutofit/>
          </a:bodyPr>
          <a:lstStyle/>
          <a:p>
            <a:pPr marL="0" indent="0">
              <a:buNone/>
            </a:pPr>
            <a:r>
              <a:rPr lang="en-US" sz="2200" dirty="0" smtClean="0"/>
              <a:t>During Disaster Preparedness Drills</a:t>
            </a:r>
          </a:p>
          <a:p>
            <a:pPr marL="0" indent="0">
              <a:buNone/>
            </a:pPr>
            <a:r>
              <a:rPr lang="en-US" sz="2200" dirty="0" smtClean="0"/>
              <a:t>	Can be government or non-government sponsored</a:t>
            </a:r>
          </a:p>
          <a:p>
            <a:pPr marL="0" indent="0">
              <a:buNone/>
            </a:pPr>
            <a:r>
              <a:rPr lang="en-US" sz="2200" dirty="0" smtClean="0"/>
              <a:t>	Can be employees of entities participating</a:t>
            </a:r>
          </a:p>
          <a:p>
            <a:pPr marL="0" indent="0">
              <a:buNone/>
            </a:pPr>
            <a:r>
              <a:rPr lang="en-US" sz="2200" b="1" dirty="0" smtClean="0">
                <a:solidFill>
                  <a:srgbClr val="FF0000"/>
                </a:solidFill>
              </a:rPr>
              <a:t>Non-Government Sponsored Drills</a:t>
            </a:r>
          </a:p>
          <a:p>
            <a:pPr marL="0" indent="0">
              <a:buNone/>
            </a:pPr>
            <a:r>
              <a:rPr lang="en-US" sz="2200" dirty="0"/>
              <a:t>	</a:t>
            </a:r>
            <a:r>
              <a:rPr lang="en-US" sz="2200" dirty="0" smtClean="0"/>
              <a:t>Limited to one hour per week</a:t>
            </a:r>
          </a:p>
          <a:p>
            <a:pPr marL="0" indent="0">
              <a:buNone/>
            </a:pPr>
            <a:r>
              <a:rPr lang="en-US" sz="2200" dirty="0"/>
              <a:t>	</a:t>
            </a:r>
            <a:r>
              <a:rPr lang="en-US" sz="2200" dirty="0" smtClean="0"/>
              <a:t>Twice in a calendar year can be up to 72 hours</a:t>
            </a:r>
          </a:p>
        </p:txBody>
      </p:sp>
      <p:sp>
        <p:nvSpPr>
          <p:cNvPr id="823302" name="Text Box 6"/>
          <p:cNvSpPr txBox="1">
            <a:spLocks noChangeArrowheads="1"/>
          </p:cNvSpPr>
          <p:nvPr/>
        </p:nvSpPr>
        <p:spPr bwMode="auto">
          <a:xfrm>
            <a:off x="1066800" y="4267200"/>
            <a:ext cx="7620000" cy="1569660"/>
          </a:xfrm>
          <a:prstGeom prst="rect">
            <a:avLst/>
          </a:prstGeom>
          <a:noFill/>
          <a:ln w="476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400" b="0" dirty="0" smtClean="0">
                <a:solidFill>
                  <a:srgbClr val="000099"/>
                </a:solidFill>
              </a:rPr>
              <a:t>New Ruling:</a:t>
            </a:r>
          </a:p>
          <a:p>
            <a:pPr algn="ctr"/>
            <a:r>
              <a:rPr lang="en-US" sz="2400" b="0" dirty="0" smtClean="0">
                <a:solidFill>
                  <a:srgbClr val="000099"/>
                </a:solidFill>
              </a:rPr>
              <a:t>An ARES member using an employer-provided station to check into a local ARES net as an individual is not necessarily transmitting on behalf of the employer.</a:t>
            </a:r>
            <a:endParaRPr lang="en-US" sz="2400" b="0" dirty="0">
              <a:solidFill>
                <a:srgbClr val="000099"/>
              </a:solidFill>
            </a:endParaRPr>
          </a:p>
        </p:txBody>
      </p:sp>
    </p:spTree>
    <p:extLst>
      <p:ext uri="{BB962C8B-B14F-4D97-AF65-F5344CB8AC3E}">
        <p14:creationId xmlns:p14="http://schemas.microsoft.com/office/powerpoint/2010/main" val="428619865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withEffect">
                                  <p:stCondLst>
                                    <p:cond delay="0"/>
                                  </p:stCondLst>
                                  <p:childTnLst>
                                    <p:set>
                                      <p:cBhvr>
                                        <p:cTn id="6" dur="1" fill="hold">
                                          <p:stCondLst>
                                            <p:cond delay="0"/>
                                          </p:stCondLst>
                                        </p:cTn>
                                        <p:tgtEl>
                                          <p:spTgt spid="823301"/>
                                        </p:tgtEl>
                                        <p:attrNameLst>
                                          <p:attrName>style.visibility</p:attrName>
                                        </p:attrNameLst>
                                      </p:cBhvr>
                                      <p:to>
                                        <p:strVal val="visible"/>
                                      </p:to>
                                    </p:set>
                                    <p:anim calcmode="lin" valueType="num">
                                      <p:cBhvr additive="base">
                                        <p:cTn id="7" dur="500" fill="hold"/>
                                        <p:tgtEl>
                                          <p:spTgt spid="823301"/>
                                        </p:tgtEl>
                                        <p:attrNameLst>
                                          <p:attrName>ppt_x</p:attrName>
                                        </p:attrNameLst>
                                      </p:cBhvr>
                                      <p:tavLst>
                                        <p:tav tm="0">
                                          <p:val>
                                            <p:strVal val="1+#ppt_w/2"/>
                                          </p:val>
                                        </p:tav>
                                        <p:tav tm="100000">
                                          <p:val>
                                            <p:strVal val="#ppt_x"/>
                                          </p:val>
                                        </p:tav>
                                      </p:tavLst>
                                    </p:anim>
                                    <p:anim calcmode="lin" valueType="num">
                                      <p:cBhvr additive="base">
                                        <p:cTn id="8" dur="500" fill="hold"/>
                                        <p:tgtEl>
                                          <p:spTgt spid="82330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782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782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782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823302"/>
                                        </p:tgtEl>
                                        <p:attrNameLst>
                                          <p:attrName>style.visibility</p:attrName>
                                        </p:attrNameLst>
                                      </p:cBhvr>
                                      <p:to>
                                        <p:strVal val="visible"/>
                                      </p:to>
                                    </p:set>
                                  </p:childTnLst>
                                </p:cTn>
                              </p:par>
                            </p:childTnLst>
                          </p:cTn>
                        </p:par>
                        <p:par>
                          <p:cTn id="21" fill="hold">
                            <p:stCondLst>
                              <p:cond delay="0"/>
                            </p:stCondLst>
                            <p:childTnLst>
                              <p:par>
                                <p:cTn id="22" presetID="2" presetClass="entr" presetSubtype="4" fill="hold" grpId="0" nodeType="afterEffect">
                                  <p:stCondLst>
                                    <p:cond delay="0"/>
                                  </p:stCondLst>
                                  <p:childTnLst>
                                    <p:set>
                                      <p:cBhvr>
                                        <p:cTn id="23" dur="1" fill="hold">
                                          <p:stCondLst>
                                            <p:cond delay="0"/>
                                          </p:stCondLst>
                                        </p:cTn>
                                        <p:tgtEl>
                                          <p:spTgt spid="823302"/>
                                        </p:tgtEl>
                                        <p:attrNameLst>
                                          <p:attrName>style.visibility</p:attrName>
                                        </p:attrNameLst>
                                      </p:cBhvr>
                                      <p:to>
                                        <p:strVal val="visible"/>
                                      </p:to>
                                    </p:set>
                                    <p:anim calcmode="lin" valueType="num">
                                      <p:cBhvr additive="base">
                                        <p:cTn id="24" dur="1000" fill="hold"/>
                                        <p:tgtEl>
                                          <p:spTgt spid="823302"/>
                                        </p:tgtEl>
                                        <p:attrNameLst>
                                          <p:attrName>ppt_x</p:attrName>
                                        </p:attrNameLst>
                                      </p:cBhvr>
                                      <p:tavLst>
                                        <p:tav tm="0">
                                          <p:val>
                                            <p:strVal val="#ppt_x"/>
                                          </p:val>
                                        </p:tav>
                                        <p:tav tm="100000">
                                          <p:val>
                                            <p:strVal val="#ppt_x"/>
                                          </p:val>
                                        </p:tav>
                                      </p:tavLst>
                                    </p:anim>
                                    <p:anim calcmode="lin" valueType="num">
                                      <p:cBhvr additive="base">
                                        <p:cTn id="25" dur="1000" fill="hold"/>
                                        <p:tgtEl>
                                          <p:spTgt spid="8233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2" grpId="0" animBg="1"/>
      <p:bldP spid="823302"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1711433702"/>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3755074705"/>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817253884"/>
      </p:ext>
    </p:extLst>
  </p:cSld>
  <p:clrMapOvr>
    <a:masterClrMapping/>
  </p:clrMapOvr>
  <p:transition advClick="0" advTm="10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549</Words>
  <Application>Microsoft Office PowerPoint</Application>
  <PresentationFormat>On-screen Show (4:3)</PresentationFormat>
  <Paragraphs>145</Paragraphs>
  <Slides>45</Slides>
  <Notes>4</Notes>
  <HiddenSlides>14</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Training</vt:lpstr>
      <vt:lpstr>Training Volunteers</vt:lpstr>
      <vt:lpstr>Reminder</vt:lpstr>
      <vt:lpstr>Session Two Topic</vt:lpstr>
      <vt:lpstr>Topic 7d – FCC Ruling on Drills and Employees</vt:lpstr>
      <vt:lpstr>Background</vt:lpstr>
      <vt:lpstr>Certain limited circumstances</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7d Question</vt:lpstr>
      <vt:lpstr>Topic 7d Question</vt:lpstr>
      <vt:lpstr>Topic 7d Question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 Before Starting Topic 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2012-03-04T20:19:19Z</dcterms:modified>
</cp:coreProperties>
</file>