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84" r:id="rId2"/>
    <p:sldId id="261" r:id="rId3"/>
    <p:sldId id="289" r:id="rId4"/>
    <p:sldId id="573" r:id="rId5"/>
    <p:sldId id="602" r:id="rId6"/>
    <p:sldId id="579" r:id="rId7"/>
    <p:sldId id="580" r:id="rId8"/>
    <p:sldId id="581" r:id="rId9"/>
    <p:sldId id="610" r:id="rId10"/>
    <p:sldId id="574" r:id="rId11"/>
    <p:sldId id="524" r:id="rId12"/>
    <p:sldId id="416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0" r:id="rId21"/>
    <p:sldId id="451" r:id="rId22"/>
    <p:sldId id="452" r:id="rId23"/>
    <p:sldId id="453" r:id="rId24"/>
    <p:sldId id="454" r:id="rId25"/>
    <p:sldId id="432" r:id="rId26"/>
    <p:sldId id="597" r:id="rId27"/>
    <p:sldId id="598" r:id="rId28"/>
    <p:sldId id="599" r:id="rId29"/>
    <p:sldId id="45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261"/>
            <p14:sldId id="289"/>
          </p14:sldIdLst>
        </p14:section>
        <p14:section name="Content" id="{790CEF5B-569A-4C2F-BED5-750B08C0E5AD}">
          <p14:sldIdLst>
            <p14:sldId id="573"/>
            <p14:sldId id="602"/>
            <p14:sldId id="579"/>
            <p14:sldId id="580"/>
            <p14:sldId id="581"/>
            <p14:sldId id="610"/>
            <p14:sldId id="574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597"/>
            <p14:sldId id="598"/>
            <p14:sldId id="599"/>
            <p14:sldId id="4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0368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05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D1F45C4E-2A00-492F-8ADF-3E31A12A4EBD}" type="slidenum">
              <a:rPr lang="en-US" smtClean="0"/>
              <a:pPr>
                <a:defRPr/>
              </a:pPr>
              <a:t>5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In an emergency situation, these shared channel systems can quickly become overloaded. A common practice is to end all non-essential communications or perhaps move them to an Amateur system instead.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05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D1F45C4E-2A00-492F-8ADF-3E31A12A4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 an emergency situation, these shared channel systems can quickly become overloaded. A common practice is to end all non-essential communications or perhaps move them to an Amateur system instead.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05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D1F45C4E-2A00-492F-8ADF-3E31A12A4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 an emergency situation, these shared channel systems can quickly become overloaded. A common practice is to end all non-essential communications or perhaps move them to an Amateur system instead.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88574" y="3657600"/>
            <a:ext cx="2512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One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Community Emergency Response Teams (CERT)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077200" cy="4297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 smtClean="0"/>
              <a:t>Educates about disaster preparedness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Trains in light search and rescue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IS-317 Introduction to CERT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Classroom training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endParaRPr lang="en-US" sz="22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5b Question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b="1" dirty="0" smtClean="0"/>
              <a:t>Which of the following is not a good practice when using FRS/GMRS radios?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Using tactical callsigns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Operating away from sources of loud noises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Waiting for a frequency to be cleared by other users before transmitting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Speaking very loudly directly into the microphone</a:t>
            </a:r>
          </a:p>
        </p:txBody>
      </p:sp>
    </p:spTree>
    <p:extLst>
      <p:ext uri="{BB962C8B-B14F-4D97-AF65-F5344CB8AC3E}">
        <p14:creationId xmlns:p14="http://schemas.microsoft.com/office/powerpoint/2010/main" val="27360768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5b Question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95300" indent="-495300">
              <a:buFont typeface="Wingdings" pitchFamily="2" charset="2"/>
              <a:buAutoNum type="arabicPeriod" startAt="2"/>
            </a:pPr>
            <a:r>
              <a:rPr lang="en-US" b="1" dirty="0" smtClean="0"/>
              <a:t>Which group might an Amateur contact about community-preparedness efforts?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Neighborhood Watch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Homeowners association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CERT Team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All the above</a:t>
            </a:r>
          </a:p>
          <a:p>
            <a:pPr marL="495300" indent="-4953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927865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6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66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5b Question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95300" indent="-495300">
              <a:buFont typeface="Wingdings" pitchFamily="2" charset="2"/>
              <a:buAutoNum type="arabicPeriod" startAt="3"/>
            </a:pPr>
            <a:r>
              <a:rPr lang="en-US" b="1" dirty="0" smtClean="0"/>
              <a:t>CERT</a:t>
            </a:r>
            <a:r>
              <a:rPr lang="en-US" sz="3600" b="1" dirty="0" smtClean="0"/>
              <a:t> is: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 national certification program for ICS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 volunteer program of trained people operating in teams under ICS protocols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 program mandated by FEMA for all parts of the country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An auxiliary of the Fire Department</a:t>
            </a:r>
          </a:p>
        </p:txBody>
      </p:sp>
    </p:spTree>
    <p:extLst>
      <p:ext uri="{BB962C8B-B14F-4D97-AF65-F5344CB8AC3E}">
        <p14:creationId xmlns:p14="http://schemas.microsoft.com/office/powerpoint/2010/main" val="6183606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281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2743200"/>
            <a:ext cx="7543800" cy="13620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400" dirty="0" smtClean="0"/>
              <a:t>Any Questions Before Ending This Session?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9400" y="6248400"/>
            <a:ext cx="1143000" cy="307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End Session</a:t>
            </a:r>
            <a:endParaRPr lang="en-US" sz="1400" b="1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One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Session 1 – Topics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5b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2 – Topics 6, 7a, 7b, 7c, 7d, 8, 9, 10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3 – Topics 11, 12, 13, 14, 15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Topic 5b – </a:t>
            </a:r>
            <a:r>
              <a:rPr lang="en-US" b="1" dirty="0" smtClean="0">
                <a:solidFill>
                  <a:srgbClr val="0070C0"/>
                </a:solidFill>
                <a:cs typeface="Arial" charset="0"/>
              </a:rPr>
              <a:t>Working Directly With the Public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How do I get Started?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 smtClean="0"/>
              <a:t>Neighborhood Watch Program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Community Emergency Response Team (CERT)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Local Disaster Response Training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Preparedness classes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DHS/FEMA  ICS &amp; NIMS</a:t>
            </a:r>
          </a:p>
        </p:txBody>
      </p:sp>
    </p:spTree>
    <p:extLst>
      <p:ext uri="{BB962C8B-B14F-4D97-AF65-F5344CB8AC3E}">
        <p14:creationId xmlns:p14="http://schemas.microsoft.com/office/powerpoint/2010/main" val="8013525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Using FRS and GMRS Radios</a:t>
            </a:r>
            <a:endParaRPr lang="en-US" sz="3600" dirty="0" smtClean="0"/>
          </a:p>
        </p:txBody>
      </p:sp>
      <p:sp>
        <p:nvSpPr>
          <p:cNvPr id="819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Family Radio Service &amp; General Mobile Radio Service</a:t>
            </a:r>
          </a:p>
          <a:p>
            <a:pPr lvl="1"/>
            <a:r>
              <a:rPr lang="en-US" sz="1800" dirty="0" smtClean="0"/>
              <a:t>Topic 24</a:t>
            </a:r>
          </a:p>
          <a:p>
            <a:r>
              <a:rPr lang="en-US" sz="2200" dirty="0" smtClean="0"/>
              <a:t>FRS</a:t>
            </a:r>
          </a:p>
          <a:p>
            <a:pPr lvl="1"/>
            <a:r>
              <a:rPr lang="en-US" sz="1800" dirty="0" smtClean="0"/>
              <a:t>No License</a:t>
            </a:r>
            <a:endParaRPr lang="en-US" sz="1800" dirty="0"/>
          </a:p>
          <a:p>
            <a:r>
              <a:rPr lang="en-US" sz="2200" dirty="0" smtClean="0"/>
              <a:t>GMRS</a:t>
            </a:r>
          </a:p>
          <a:p>
            <a:pPr lvl="1"/>
            <a:r>
              <a:rPr lang="en-US" sz="1800" dirty="0" smtClean="0"/>
              <a:t>Requires a License</a:t>
            </a:r>
          </a:p>
          <a:p>
            <a:pPr lvl="1"/>
            <a:r>
              <a:rPr lang="en-US" sz="1800" dirty="0" smtClean="0"/>
              <a:t>5-year term</a:t>
            </a:r>
          </a:p>
          <a:p>
            <a:pPr lvl="1"/>
            <a:r>
              <a:rPr lang="en-US" sz="1800" dirty="0" smtClean="0"/>
              <a:t>1 license covers the entire family</a:t>
            </a:r>
          </a:p>
          <a:p>
            <a:r>
              <a:rPr lang="en-US" sz="2200" dirty="0" smtClean="0"/>
              <a:t>Channel numbering is not standardized</a:t>
            </a:r>
          </a:p>
          <a:p>
            <a:r>
              <a:rPr lang="en-US" sz="2200" dirty="0" smtClean="0"/>
              <a:t>Good for neighborhood groups</a:t>
            </a:r>
          </a:p>
          <a:p>
            <a:endParaRPr lang="en-US" sz="22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0772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Radio Coverage</a:t>
            </a:r>
          </a:p>
        </p:txBody>
      </p:sp>
      <p:sp>
        <p:nvSpPr>
          <p:cNvPr id="9219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FRS and GMRS</a:t>
            </a:r>
          </a:p>
          <a:p>
            <a:pPr lvl="1"/>
            <a:r>
              <a:rPr lang="en-US" sz="1800" dirty="0" smtClean="0"/>
              <a:t>Very limited coverage</a:t>
            </a:r>
          </a:p>
          <a:p>
            <a:pPr lvl="1"/>
            <a:r>
              <a:rPr lang="en-US" sz="1800" dirty="0" smtClean="0"/>
              <a:t>Plan ahead</a:t>
            </a:r>
          </a:p>
          <a:p>
            <a:pPr lvl="1"/>
            <a:r>
              <a:rPr lang="en-US" sz="1800" dirty="0" smtClean="0"/>
              <a:t>Coverage maps for all users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Radio Protocol</a:t>
            </a:r>
          </a:p>
        </p:txBody>
      </p:sp>
      <p:sp>
        <p:nvSpPr>
          <p:cNvPr id="10243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Basic Practices</a:t>
            </a:r>
          </a:p>
          <a:p>
            <a:pPr lvl="1"/>
            <a:r>
              <a:rPr lang="en-US" dirty="0" smtClean="0"/>
              <a:t>Tactical callsigns</a:t>
            </a:r>
          </a:p>
          <a:p>
            <a:pPr lvl="1"/>
            <a:r>
              <a:rPr lang="en-US" dirty="0" smtClean="0"/>
              <a:t>You 1</a:t>
            </a:r>
            <a:r>
              <a:rPr lang="en-US" baseline="30000" dirty="0" smtClean="0"/>
              <a:t>st</a:t>
            </a:r>
            <a:r>
              <a:rPr lang="en-US" dirty="0" smtClean="0"/>
              <a:t> &lt;&gt; then Me</a:t>
            </a:r>
          </a:p>
          <a:p>
            <a:pPr lvl="1"/>
            <a:r>
              <a:rPr lang="en-US" dirty="0" smtClean="0"/>
              <a:t>Short messages</a:t>
            </a:r>
          </a:p>
          <a:p>
            <a:pPr lvl="1"/>
            <a:r>
              <a:rPr lang="en-US" dirty="0" err="1" smtClean="0"/>
              <a:t>Proword</a:t>
            </a:r>
            <a:r>
              <a:rPr lang="en-US" dirty="0" smtClean="0"/>
              <a:t> – “over” because of simplex operations</a:t>
            </a:r>
          </a:p>
          <a:p>
            <a:pPr lvl="1"/>
            <a:r>
              <a:rPr lang="en-US" dirty="0" smtClean="0"/>
              <a:t>Clear</a:t>
            </a:r>
          </a:p>
          <a:p>
            <a:pPr lvl="1"/>
            <a:r>
              <a:rPr lang="en-US" dirty="0" smtClean="0"/>
              <a:t>Speak, do not yell into the microphone</a:t>
            </a:r>
          </a:p>
          <a:p>
            <a:pPr lvl="1"/>
            <a:r>
              <a:rPr lang="en-US" dirty="0" smtClean="0"/>
              <a:t>Across, not directly into the microphone</a:t>
            </a:r>
          </a:p>
          <a:p>
            <a:pPr lvl="1"/>
            <a:r>
              <a:rPr lang="en-US" dirty="0" smtClean="0"/>
              <a:t>Avoid noisy locations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Linking to the Outside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 smtClean="0"/>
              <a:t>Be aware of Amateur Radio Operators in your area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Set realistic expectations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Get to know the formal Emergency organizations </a:t>
            </a:r>
          </a:p>
        </p:txBody>
      </p:sp>
    </p:spTree>
    <p:extLst>
      <p:ext uri="{BB962C8B-B14F-4D97-AF65-F5344CB8AC3E}">
        <p14:creationId xmlns:p14="http://schemas.microsoft.com/office/powerpoint/2010/main" val="36879174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690</Words>
  <Application>Microsoft Office PowerPoint</Application>
  <PresentationFormat>On-screen Show (4:3)</PresentationFormat>
  <Paragraphs>151</Paragraphs>
  <Slides>29</Slides>
  <Notes>7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Training</vt:lpstr>
      <vt:lpstr>Training Volunteers</vt:lpstr>
      <vt:lpstr>Reminder</vt:lpstr>
      <vt:lpstr>Session One Topic</vt:lpstr>
      <vt:lpstr>Topic 5b – Working Directly With the Public</vt:lpstr>
      <vt:lpstr>How do I get Started?</vt:lpstr>
      <vt:lpstr>Using FRS and GMRS Radios</vt:lpstr>
      <vt:lpstr>Radio Coverage</vt:lpstr>
      <vt:lpstr>Radio Protocol</vt:lpstr>
      <vt:lpstr>Linking to the Outside</vt:lpstr>
      <vt:lpstr>Community Emergency Response Teams (CERT)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5b Question</vt:lpstr>
      <vt:lpstr>Topic 5b Question</vt:lpstr>
      <vt:lpstr>Topic 5b Question</vt:lpstr>
      <vt:lpstr>Any Questions Before Ending This Session?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2012-03-04T20:18:08Z</dcterms:modified>
</cp:coreProperties>
</file>