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5"/>
  </p:notesMasterIdLst>
  <p:handoutMasterIdLst>
    <p:handoutMasterId r:id="rId46"/>
  </p:handoutMasterIdLst>
  <p:sldIdLst>
    <p:sldId id="384" r:id="rId2"/>
    <p:sldId id="261" r:id="rId3"/>
    <p:sldId id="289" r:id="rId4"/>
    <p:sldId id="573" r:id="rId5"/>
    <p:sldId id="602" r:id="rId6"/>
    <p:sldId id="579" r:id="rId7"/>
    <p:sldId id="580" r:id="rId8"/>
    <p:sldId id="581" r:id="rId9"/>
    <p:sldId id="610" r:id="rId10"/>
    <p:sldId id="574" r:id="rId11"/>
    <p:sldId id="575" r:id="rId12"/>
    <p:sldId id="576" r:id="rId13"/>
    <p:sldId id="582" r:id="rId14"/>
    <p:sldId id="583" r:id="rId15"/>
    <p:sldId id="584" r:id="rId16"/>
    <p:sldId id="585" r:id="rId17"/>
    <p:sldId id="586" r:id="rId18"/>
    <p:sldId id="587" r:id="rId19"/>
    <p:sldId id="588" r:id="rId20"/>
    <p:sldId id="589" r:id="rId21"/>
    <p:sldId id="590" r:id="rId22"/>
    <p:sldId id="578" r:id="rId23"/>
    <p:sldId id="524" r:id="rId24"/>
    <p:sldId id="416" r:id="rId25"/>
    <p:sldId id="443" r:id="rId26"/>
    <p:sldId id="444" r:id="rId27"/>
    <p:sldId id="445" r:id="rId28"/>
    <p:sldId id="446" r:id="rId29"/>
    <p:sldId id="447" r:id="rId30"/>
    <p:sldId id="448" r:id="rId31"/>
    <p:sldId id="449" r:id="rId32"/>
    <p:sldId id="450" r:id="rId33"/>
    <p:sldId id="451" r:id="rId34"/>
    <p:sldId id="452" r:id="rId35"/>
    <p:sldId id="453" r:id="rId36"/>
    <p:sldId id="454" r:id="rId37"/>
    <p:sldId id="432" r:id="rId38"/>
    <p:sldId id="597" r:id="rId39"/>
    <p:sldId id="598" r:id="rId40"/>
    <p:sldId id="599" r:id="rId41"/>
    <p:sldId id="600" r:id="rId42"/>
    <p:sldId id="601" r:id="rId43"/>
    <p:sldId id="45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573"/>
            <p14:sldId id="602"/>
            <p14:sldId id="579"/>
            <p14:sldId id="580"/>
            <p14:sldId id="581"/>
            <p14:sldId id="610"/>
            <p14:sldId id="574"/>
            <p14:sldId id="575"/>
            <p14:sldId id="576"/>
            <p14:sldId id="582"/>
            <p14:sldId id="583"/>
            <p14:sldId id="584"/>
            <p14:sldId id="585"/>
            <p14:sldId id="586"/>
            <p14:sldId id="587"/>
            <p14:sldId id="588"/>
            <p14:sldId id="589"/>
            <p14:sldId id="590"/>
            <p14:sldId id="578"/>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597"/>
            <p14:sldId id="598"/>
            <p14:sldId id="599"/>
            <p14:sldId id="600"/>
            <p14:sldId id="601"/>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7904"/>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05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pPr>
              <a:defRPr/>
            </a:pPr>
            <a:fld id="{D1F45C4E-2A00-492F-8ADF-3E31A12A4EBD}" type="slidenum">
              <a:rPr lang="en-US" smtClean="0"/>
              <a:pPr>
                <a:defRPr/>
              </a:pPr>
              <a:t>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an emergency situation, these shared channel systems can quickly become overloaded. A common practice is to end all non-essential communications or perhaps move them to an Amateur system instead.</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05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pPr>
              <a:defRPr/>
            </a:pPr>
            <a:fld id="{D1F45C4E-2A00-492F-8ADF-3E31A12A4EBD}" type="slidenum">
              <a:rPr lang="en-US" smtClean="0"/>
              <a:pPr>
                <a:defRPr/>
              </a:pPr>
              <a:t>9</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an emergency situation, these shared channel systems can quickly become overloaded. A common practice is to end all non-essential communications or perhaps move them to an Amateur system instead.</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05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pPr>
              <a:defRPr/>
            </a:pPr>
            <a:fld id="{D1F45C4E-2A00-492F-8ADF-3E31A12A4EBD}" type="slidenum">
              <a:rPr lang="en-US" smtClean="0"/>
              <a:pPr>
                <a:defRPr/>
              </a:pPr>
              <a:t>10</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an emergency situation, these shared channel systems can quickly become overloaded. A common practice is to end all non-essential communications or perhaps move them to an Amateur system instead.</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43</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3.jpeg"/><Relationship Id="rId2" Type="http://schemas.openxmlformats.org/officeDocument/2006/relationships/hyperlink" Target="http://images.google.com/imgres?imgurl=http://www.datacomsolutions.ca/images/t7316e_t24_kim_cap_large.jpg&amp;imgrefurl=http://www.datacomsolutions.ca/t24_kim_cap_t7316e.htm&amp;h=263&amp;w=400&amp;sz=18&amp;tbnid=idiljDzmOf8J:&amp;tbnh=78&amp;tbnw=120&amp;hl=en&amp;start=5&amp;prev=/images?q=business+telephone&amp;svnum=10&amp;hl=en&amp;lr=" TargetMode="External"/><Relationship Id="rId1" Type="http://schemas.openxmlformats.org/officeDocument/2006/relationships/slideLayout" Target="../slideLayouts/slideLayout3.xml"/><Relationship Id="rId6" Type="http://schemas.openxmlformats.org/officeDocument/2006/relationships/hyperlink" Target="http://images.google.com/imgres?imgurl=http://www.ideacomtech.com/Elite.gif&amp;imgrefurl=http://www.ideacomtech.com/business_telephone_systems.html&amp;h=217&amp;w=281&amp;sz=37&amp;tbnid=TYKvD0VrA7EJ:&amp;tbnh=84&amp;tbnw=109&amp;hl=en&amp;start=2&amp;prev=/images?q=business+telephone&amp;svnum=10&amp;hl=en&amp;lr=" TargetMode="External"/><Relationship Id="rId5" Type="http://schemas.openxmlformats.org/officeDocument/2006/relationships/image" Target="../media/image12.jpeg"/><Relationship Id="rId4" Type="http://schemas.openxmlformats.org/officeDocument/2006/relationships/hyperlink" Target="http://images.google.com/imgres?imgurl=http://www.newworldtelnet.com/astra9316cw.jpg&amp;imgrefurl=http://www.newworldtelnet.com/aastra_office_telephone_business_phone.htm&amp;h=203&amp;w=210&amp;sz=37&amp;tbnid=6KtNSHZfNGoJ:&amp;tbnh=96&amp;tbnw=100&amp;hl=en&amp;start=8&amp;prev=/images?q=business+telephone&amp;svnum=10&amp;hl=en&amp;lr="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google.com/imgres?imgurl=http://www.noaa.inel.gov/Capabilities/smartballoon/images/Satellite%20Phone%20480%20x%20360.jpg&amp;imgrefurl=http://www.noaa.inel.gov/Capabilities/smartballoon/&amp;h=360&amp;w=480&amp;sz=16&amp;tbnid=pHf3r5vw8UoJ:&amp;tbnh=94&amp;tbnw=126&amp;hl=en&amp;start=6&amp;prev=/images?q=satellite+telephone&amp;svnum=10&amp;hl=en&amp;lr=" TargetMode="External"/><Relationship Id="rId1" Type="http://schemas.openxmlformats.org/officeDocument/2006/relationships/slideLayout" Target="../slideLayouts/slideLayout3.xml"/><Relationship Id="rId5" Type="http://schemas.openxmlformats.org/officeDocument/2006/relationships/image" Target="../media/image15.jpeg"/><Relationship Id="rId4" Type="http://schemas.openxmlformats.org/officeDocument/2006/relationships/hyperlink" Target="http://images.google.com/imgres?imgurl=http://www.global-security-solutions.com/WorldPhone_files/image007.jpg&amp;imgrefurl=http://www.global-security-solutions.com/WorldPhone.htm&amp;h=222&amp;w=389&amp;sz=10&amp;tbnid=WDx-b2Yu6ysJ:&amp;tbnh=67&amp;tbnw=119&amp;hl=en&amp;start=67&amp;prev=/images?q=satellite+telephone&amp;start=60&amp;svnum=10&amp;hl=en&amp;lr=&amp;sa=N"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4.xml"/><Relationship Id="rId6" Type="http://schemas.openxmlformats.org/officeDocument/2006/relationships/image" Target="../media/image20.jpeg"/><Relationship Id="rId5" Type="http://schemas.openxmlformats.org/officeDocument/2006/relationships/hyperlink" Target="http://www.scannerstuff.com/nwfd_detail.htm" TargetMode="External"/><Relationship Id="rId4" Type="http://schemas.openxmlformats.org/officeDocument/2006/relationships/image" Target="../media/image1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88574" y="3657600"/>
            <a:ext cx="2512226"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One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rgbClr val="0070C0"/>
                </a:solidFill>
              </a:rPr>
              <a:t>Community Repeater Systems</a:t>
            </a:r>
          </a:p>
        </p:txBody>
      </p:sp>
      <p:sp>
        <p:nvSpPr>
          <p:cNvPr id="3075" name="Rectangle 3"/>
          <p:cNvSpPr>
            <a:spLocks noGrp="1" noChangeArrowheads="1"/>
          </p:cNvSpPr>
          <p:nvPr>
            <p:ph type="body" idx="1"/>
          </p:nvPr>
        </p:nvSpPr>
        <p:spPr/>
        <p:txBody>
          <a:bodyPr/>
          <a:lstStyle/>
          <a:p>
            <a:pPr>
              <a:lnSpc>
                <a:spcPct val="90000"/>
              </a:lnSpc>
            </a:pPr>
            <a:r>
              <a:rPr lang="en-US" sz="2200" smtClean="0"/>
              <a:t>“Community" or "shared" repeater uses a different CTCSS tone for each user group</a:t>
            </a:r>
          </a:p>
          <a:p>
            <a:pPr lvl="1">
              <a:lnSpc>
                <a:spcPct val="90000"/>
              </a:lnSpc>
            </a:pPr>
            <a:r>
              <a:rPr lang="en-US" sz="2200" smtClean="0"/>
              <a:t>Each department uses a different CTCSS tone </a:t>
            </a:r>
          </a:p>
          <a:p>
            <a:pPr lvl="1">
              <a:lnSpc>
                <a:spcPct val="90000"/>
              </a:lnSpc>
            </a:pPr>
            <a:endParaRPr lang="en-US" sz="2200" smtClean="0"/>
          </a:p>
          <a:p>
            <a:pPr>
              <a:lnSpc>
                <a:spcPct val="90000"/>
              </a:lnSpc>
            </a:pPr>
            <a:r>
              <a:rPr lang="en-US" sz="2200" smtClean="0"/>
              <a:t>When using any shared frequency -- repeater or simplex -- it is important to press the "</a:t>
            </a:r>
            <a:r>
              <a:rPr lang="en-US" sz="2200" smtClean="0">
                <a:solidFill>
                  <a:srgbClr val="FF0000"/>
                </a:solidFill>
              </a:rPr>
              <a:t>monitor</a:t>
            </a:r>
            <a:r>
              <a:rPr lang="en-US" sz="2200" smtClean="0"/>
              <a:t>" button for a moment before transmitting. </a:t>
            </a:r>
          </a:p>
          <a:p>
            <a:pPr lvl="1">
              <a:lnSpc>
                <a:spcPct val="90000"/>
              </a:lnSpc>
            </a:pPr>
            <a:r>
              <a:rPr lang="en-US" sz="2200" smtClean="0"/>
              <a:t>Disables the CTCSS decoder, temporarily allowing you to hear any transmissions being made on the frequency</a:t>
            </a: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normAutofit/>
          </a:bodyPr>
          <a:lstStyle/>
          <a:p>
            <a:r>
              <a:rPr lang="en-US" sz="3200" b="1" dirty="0" smtClean="0">
                <a:solidFill>
                  <a:srgbClr val="0070C0"/>
                </a:solidFill>
              </a:rPr>
              <a:t>Continuous Tone Controlled Squelch System</a:t>
            </a:r>
          </a:p>
        </p:txBody>
      </p:sp>
      <p:sp>
        <p:nvSpPr>
          <p:cNvPr id="4099" name="Rectangle 5"/>
          <p:cNvSpPr>
            <a:spLocks noGrp="1" noChangeArrowheads="1"/>
          </p:cNvSpPr>
          <p:nvPr>
            <p:ph type="body" idx="1"/>
          </p:nvPr>
        </p:nvSpPr>
        <p:spPr>
          <a:xfrm>
            <a:off x="609600" y="1600200"/>
            <a:ext cx="8153400" cy="4114800"/>
          </a:xfrm>
        </p:spPr>
        <p:txBody>
          <a:bodyPr/>
          <a:lstStyle/>
          <a:p>
            <a:pPr>
              <a:lnSpc>
                <a:spcPct val="80000"/>
              </a:lnSpc>
            </a:pPr>
            <a:r>
              <a:rPr lang="en-US" sz="2000" smtClean="0"/>
              <a:t>Motorola </a:t>
            </a:r>
          </a:p>
          <a:p>
            <a:pPr lvl="1">
              <a:lnSpc>
                <a:spcPct val="80000"/>
              </a:lnSpc>
            </a:pPr>
            <a:r>
              <a:rPr lang="en-US" sz="2000" smtClean="0"/>
              <a:t>Invented Continuous Tone Coded Squelch System or CTCSS</a:t>
            </a:r>
          </a:p>
          <a:p>
            <a:pPr lvl="2">
              <a:lnSpc>
                <a:spcPct val="80000"/>
              </a:lnSpc>
            </a:pPr>
            <a:r>
              <a:rPr lang="en-US" sz="2000" smtClean="0"/>
              <a:t>Patented it as "PL" short for "Private line". </a:t>
            </a:r>
          </a:p>
          <a:p>
            <a:pPr lvl="1">
              <a:lnSpc>
                <a:spcPct val="80000"/>
              </a:lnSpc>
            </a:pPr>
            <a:r>
              <a:rPr lang="en-US" sz="2000" smtClean="0"/>
              <a:t>Way to get more than one Land Mobile customer on the same frequency at almost the same time </a:t>
            </a:r>
          </a:p>
          <a:p>
            <a:pPr lvl="2">
              <a:lnSpc>
                <a:spcPct val="80000"/>
              </a:lnSpc>
            </a:pPr>
            <a:endParaRPr lang="en-US" sz="2000" smtClean="0"/>
          </a:p>
          <a:p>
            <a:pPr>
              <a:lnSpc>
                <a:spcPct val="80000"/>
              </a:lnSpc>
            </a:pPr>
            <a:r>
              <a:rPr lang="en-US" sz="2000" smtClean="0"/>
              <a:t>Other manufacturers, finding that the system was absolutely necessary to stay competitive came up with </a:t>
            </a:r>
          </a:p>
          <a:p>
            <a:pPr lvl="1">
              <a:lnSpc>
                <a:spcPct val="80000"/>
              </a:lnSpc>
            </a:pPr>
            <a:r>
              <a:rPr lang="en-US" sz="2000" smtClean="0"/>
              <a:t>"Channel Guard"  (CG)</a:t>
            </a:r>
          </a:p>
          <a:p>
            <a:pPr lvl="1">
              <a:lnSpc>
                <a:spcPct val="80000"/>
              </a:lnSpc>
            </a:pPr>
            <a:r>
              <a:rPr lang="en-US" sz="2000" smtClean="0"/>
              <a:t>"Quiet Channel" </a:t>
            </a:r>
          </a:p>
          <a:p>
            <a:pPr lvl="1">
              <a:lnSpc>
                <a:spcPct val="80000"/>
              </a:lnSpc>
            </a:pPr>
            <a:r>
              <a:rPr lang="en-US" sz="2000" smtClean="0"/>
              <a:t>"Call Guard"</a:t>
            </a:r>
          </a:p>
          <a:p>
            <a:pPr lvl="1">
              <a:lnSpc>
                <a:spcPct val="80000"/>
              </a:lnSpc>
            </a:pPr>
            <a:r>
              <a:rPr lang="en-US" sz="2000" smtClean="0"/>
              <a:t>And many other names for the same thing to avoid lawsuits for marketing a patented system</a:t>
            </a: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smtClean="0">
                <a:solidFill>
                  <a:srgbClr val="0070C0"/>
                </a:solidFill>
              </a:rPr>
              <a:t>CTCSS</a:t>
            </a:r>
          </a:p>
        </p:txBody>
      </p:sp>
      <p:pic>
        <p:nvPicPr>
          <p:cNvPr id="676868" name="Picture 4" descr="ctcs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455738"/>
            <a:ext cx="49530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childTnLst>
                                    <p:set>
                                      <p:cBhvr>
                                        <p:cTn id="6" dur="1" fill="hold">
                                          <p:stCondLst>
                                            <p:cond delay="0"/>
                                          </p:stCondLst>
                                        </p:cTn>
                                        <p:tgtEl>
                                          <p:spTgt spid="676868"/>
                                        </p:tgtEl>
                                        <p:attrNameLst>
                                          <p:attrName>style.visibility</p:attrName>
                                        </p:attrNameLst>
                                      </p:cBhvr>
                                      <p:to>
                                        <p:strVal val="visible"/>
                                      </p:to>
                                    </p:set>
                                    <p:animEffect transition="in" filter="circle(out)">
                                      <p:cBhvr>
                                        <p:cTn id="7" dur="1000"/>
                                        <p:tgtEl>
                                          <p:spTgt spid="67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r>
              <a:rPr lang="en-US" b="1" dirty="0" smtClean="0">
                <a:solidFill>
                  <a:srgbClr val="0070C0"/>
                </a:solidFill>
              </a:rPr>
              <a:t>Trunked Systems</a:t>
            </a:r>
          </a:p>
        </p:txBody>
      </p:sp>
      <p:sp>
        <p:nvSpPr>
          <p:cNvPr id="11267" name="Rectangle 5"/>
          <p:cNvSpPr>
            <a:spLocks noGrp="1" noChangeArrowheads="1"/>
          </p:cNvSpPr>
          <p:nvPr>
            <p:ph type="body" idx="1"/>
          </p:nvPr>
        </p:nvSpPr>
        <p:spPr/>
        <p:txBody>
          <a:bodyPr/>
          <a:lstStyle/>
          <a:p>
            <a:pPr>
              <a:lnSpc>
                <a:spcPct val="90000"/>
              </a:lnSpc>
            </a:pPr>
            <a:r>
              <a:rPr lang="en-US" sz="2000" smtClean="0"/>
              <a:t>Allow several "low volume" users to share a single radio system </a:t>
            </a:r>
          </a:p>
          <a:p>
            <a:pPr lvl="1">
              <a:lnSpc>
                <a:spcPct val="90000"/>
              </a:lnSpc>
            </a:pPr>
            <a:r>
              <a:rPr lang="en-US" sz="2000" smtClean="0"/>
              <a:t>Several co-located repeaters tied together, </a:t>
            </a:r>
            <a:r>
              <a:rPr lang="en-US" sz="2000" smtClean="0">
                <a:solidFill>
                  <a:srgbClr val="FF0000"/>
                </a:solidFill>
              </a:rPr>
              <a:t>using computer control</a:t>
            </a:r>
            <a:r>
              <a:rPr lang="en-US" sz="2000" smtClean="0"/>
              <a:t> to automatically switch a call to an available repeater </a:t>
            </a:r>
          </a:p>
          <a:p>
            <a:pPr lvl="1">
              <a:lnSpc>
                <a:spcPct val="90000"/>
              </a:lnSpc>
            </a:pPr>
            <a:r>
              <a:rPr lang="en-US" sz="2000" smtClean="0"/>
              <a:t>Once a radio in a group is switched to a new frequency, all the others in the group automatically follow </a:t>
            </a:r>
          </a:p>
          <a:p>
            <a:pPr lvl="1">
              <a:lnSpc>
                <a:spcPct val="90000"/>
              </a:lnSpc>
            </a:pPr>
            <a:r>
              <a:rPr lang="en-US" sz="2000" smtClean="0"/>
              <a:t>Channel switching and assignment data is transmitted on a dedicated channel </a:t>
            </a:r>
          </a:p>
          <a:p>
            <a:pPr lvl="1">
              <a:lnSpc>
                <a:spcPct val="90000"/>
              </a:lnSpc>
            </a:pPr>
            <a:endParaRPr lang="en-US" sz="2000" smtClean="0"/>
          </a:p>
          <a:p>
            <a:pPr>
              <a:lnSpc>
                <a:spcPct val="90000"/>
              </a:lnSpc>
            </a:pPr>
            <a:r>
              <a:rPr lang="en-US" sz="2000" smtClean="0"/>
              <a:t>Amateur Radio does not currently use this type of system </a:t>
            </a:r>
          </a:p>
          <a:p>
            <a:pPr>
              <a:lnSpc>
                <a:spcPct val="90000"/>
              </a:lnSpc>
            </a:pPr>
            <a:endParaRPr lang="en-US" sz="2000" smtClean="0"/>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r>
              <a:rPr lang="en-US" b="1" dirty="0" smtClean="0">
                <a:solidFill>
                  <a:srgbClr val="0070C0"/>
                </a:solidFill>
              </a:rPr>
              <a:t>APCO Project 25 Radio Systems</a:t>
            </a:r>
          </a:p>
        </p:txBody>
      </p:sp>
      <p:sp>
        <p:nvSpPr>
          <p:cNvPr id="12291" name="Rectangle 5"/>
          <p:cNvSpPr>
            <a:spLocks noGrp="1" noChangeArrowheads="1"/>
          </p:cNvSpPr>
          <p:nvPr>
            <p:ph type="body" idx="1"/>
          </p:nvPr>
        </p:nvSpPr>
        <p:spPr>
          <a:xfrm>
            <a:off x="609600" y="1295400"/>
            <a:ext cx="7848600" cy="4419600"/>
          </a:xfrm>
        </p:spPr>
        <p:txBody>
          <a:bodyPr/>
          <a:lstStyle/>
          <a:p>
            <a:pPr>
              <a:lnSpc>
                <a:spcPct val="80000"/>
              </a:lnSpc>
            </a:pPr>
            <a:r>
              <a:rPr lang="en-US" sz="2200" dirty="0" smtClean="0"/>
              <a:t>P25 radios are extremely flexible</a:t>
            </a:r>
          </a:p>
          <a:p>
            <a:pPr lvl="1">
              <a:lnSpc>
                <a:spcPct val="80000"/>
              </a:lnSpc>
            </a:pPr>
            <a:r>
              <a:rPr lang="en-US" sz="2200" dirty="0" smtClean="0"/>
              <a:t>Operate in both analog and digital voice modes, and as part of trunked and conventional radio systems </a:t>
            </a:r>
          </a:p>
          <a:p>
            <a:pPr lvl="1">
              <a:lnSpc>
                <a:spcPct val="80000"/>
              </a:lnSpc>
            </a:pPr>
            <a:endParaRPr lang="en-US" sz="2200" dirty="0" smtClean="0"/>
          </a:p>
          <a:p>
            <a:pPr>
              <a:lnSpc>
                <a:spcPct val="80000"/>
              </a:lnSpc>
            </a:pPr>
            <a:r>
              <a:rPr lang="en-US" sz="2200" dirty="0" smtClean="0"/>
              <a:t>Digital modes offer excellent audio quality, and optional encrypted modes offer message and data security</a:t>
            </a:r>
          </a:p>
          <a:p>
            <a:pPr>
              <a:lnSpc>
                <a:spcPct val="80000"/>
              </a:lnSpc>
            </a:pPr>
            <a:endParaRPr lang="en-US" sz="2200" dirty="0"/>
          </a:p>
          <a:p>
            <a:pPr>
              <a:lnSpc>
                <a:spcPct val="80000"/>
              </a:lnSpc>
            </a:pPr>
            <a:r>
              <a:rPr lang="en-US" sz="2200" dirty="0" smtClean="0"/>
              <a:t>Advantage – different manufacturers </a:t>
            </a:r>
          </a:p>
          <a:p>
            <a:pPr>
              <a:lnSpc>
                <a:spcPct val="80000"/>
              </a:lnSpc>
            </a:pPr>
            <a:endParaRPr lang="en-US" sz="2200" dirty="0" smtClean="0"/>
          </a:p>
          <a:p>
            <a:pPr>
              <a:lnSpc>
                <a:spcPct val="80000"/>
              </a:lnSpc>
            </a:pPr>
            <a:r>
              <a:rPr lang="en-US" sz="2200" dirty="0" smtClean="0"/>
              <a:t>Not as effective in rural or mountainous areas </a:t>
            </a:r>
          </a:p>
          <a:p>
            <a:pPr lvl="1">
              <a:lnSpc>
                <a:spcPct val="80000"/>
              </a:lnSpc>
            </a:pPr>
            <a:r>
              <a:rPr lang="en-US" sz="2200" dirty="0" smtClean="0"/>
              <a:t>Reception of digital signals</a:t>
            </a:r>
          </a:p>
        </p:txBody>
      </p:sp>
      <p:pic>
        <p:nvPicPr>
          <p:cNvPr id="12292" name="Picture 5" descr="http://www.signalharbor.com/ttt/00jun/junttt01.gif"/>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10200" y="5029200"/>
            <a:ext cx="1981200"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7" descr="http://www.apcointl.org/frequency/project25/images/p25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410200"/>
            <a:ext cx="14097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
          <p:cNvSpPr>
            <a:spLocks noGrp="1" noChangeArrowheads="1"/>
          </p:cNvSpPr>
          <p:nvPr>
            <p:ph type="title"/>
          </p:nvPr>
        </p:nvSpPr>
        <p:spPr/>
        <p:txBody>
          <a:bodyPr/>
          <a:lstStyle/>
          <a:p>
            <a:r>
              <a:rPr lang="en-US" b="1" dirty="0" smtClean="0">
                <a:solidFill>
                  <a:srgbClr val="0070C0"/>
                </a:solidFill>
              </a:rPr>
              <a:t>Telephone Systems</a:t>
            </a:r>
          </a:p>
        </p:txBody>
      </p:sp>
      <p:sp>
        <p:nvSpPr>
          <p:cNvPr id="13315" name="Rectangle 11"/>
          <p:cNvSpPr>
            <a:spLocks noGrp="1" noChangeArrowheads="1"/>
          </p:cNvSpPr>
          <p:nvPr>
            <p:ph type="body" idx="1"/>
          </p:nvPr>
        </p:nvSpPr>
        <p:spPr>
          <a:xfrm>
            <a:off x="609600" y="1371600"/>
            <a:ext cx="6096000" cy="4495800"/>
          </a:xfrm>
        </p:spPr>
        <p:txBody>
          <a:bodyPr/>
          <a:lstStyle/>
          <a:p>
            <a:pPr>
              <a:lnSpc>
                <a:spcPct val="90000"/>
              </a:lnSpc>
            </a:pPr>
            <a:r>
              <a:rPr lang="en-US" sz="2000" smtClean="0"/>
              <a:t>Business telephone systems</a:t>
            </a:r>
          </a:p>
          <a:p>
            <a:pPr lvl="1">
              <a:lnSpc>
                <a:spcPct val="90000"/>
              </a:lnSpc>
            </a:pPr>
            <a:r>
              <a:rPr lang="en-US" sz="2000" smtClean="0"/>
              <a:t>Answering incoming calls </a:t>
            </a:r>
          </a:p>
          <a:p>
            <a:pPr lvl="1">
              <a:lnSpc>
                <a:spcPct val="90000"/>
              </a:lnSpc>
            </a:pPr>
            <a:r>
              <a:rPr lang="en-US" sz="2000" smtClean="0"/>
              <a:t>Placing outside calls </a:t>
            </a:r>
          </a:p>
          <a:p>
            <a:pPr lvl="1">
              <a:lnSpc>
                <a:spcPct val="90000"/>
              </a:lnSpc>
            </a:pPr>
            <a:r>
              <a:rPr lang="en-US" sz="2000" smtClean="0"/>
              <a:t>Placing and answering intercom calls </a:t>
            </a:r>
          </a:p>
          <a:p>
            <a:pPr lvl="1">
              <a:lnSpc>
                <a:spcPct val="90000"/>
              </a:lnSpc>
            </a:pPr>
            <a:r>
              <a:rPr lang="en-US" sz="2000" smtClean="0"/>
              <a:t>Making "speed dial" calls </a:t>
            </a:r>
          </a:p>
          <a:p>
            <a:pPr lvl="1">
              <a:lnSpc>
                <a:spcPct val="90000"/>
              </a:lnSpc>
            </a:pPr>
            <a:r>
              <a:rPr lang="en-US" sz="2000" smtClean="0"/>
              <a:t>Overhead paging </a:t>
            </a:r>
          </a:p>
          <a:p>
            <a:pPr lvl="1">
              <a:lnSpc>
                <a:spcPct val="90000"/>
              </a:lnSpc>
            </a:pPr>
            <a:r>
              <a:rPr lang="en-US" sz="2000" smtClean="0"/>
              <a:t>Placing calls on hold, and then retrieving them. </a:t>
            </a:r>
          </a:p>
          <a:p>
            <a:pPr lvl="1">
              <a:lnSpc>
                <a:spcPct val="90000"/>
              </a:lnSpc>
            </a:pPr>
            <a:r>
              <a:rPr lang="en-US" sz="2000" smtClean="0"/>
              <a:t>Transferring calls to another extension. </a:t>
            </a:r>
          </a:p>
          <a:p>
            <a:pPr lvl="1">
              <a:lnSpc>
                <a:spcPct val="90000"/>
              </a:lnSpc>
            </a:pPr>
            <a:r>
              <a:rPr lang="en-US" sz="2000" smtClean="0"/>
              <a:t>Transferring calls to voice mail, if available </a:t>
            </a:r>
          </a:p>
          <a:p>
            <a:pPr lvl="1">
              <a:lnSpc>
                <a:spcPct val="90000"/>
              </a:lnSpc>
            </a:pPr>
            <a:r>
              <a:rPr lang="en-US" sz="2000" smtClean="0"/>
              <a:t>Retrieving calls from a voice mail box</a:t>
            </a:r>
          </a:p>
          <a:p>
            <a:pPr lvl="1">
              <a:lnSpc>
                <a:spcPct val="90000"/>
              </a:lnSpc>
            </a:pPr>
            <a:endParaRPr lang="en-US" sz="2000" smtClean="0"/>
          </a:p>
          <a:p>
            <a:pPr>
              <a:lnSpc>
                <a:spcPct val="90000"/>
              </a:lnSpc>
            </a:pPr>
            <a:r>
              <a:rPr lang="en-US" sz="2000" smtClean="0"/>
              <a:t>Good idea to keep user's manual close at hand </a:t>
            </a:r>
          </a:p>
        </p:txBody>
      </p:sp>
      <p:pic>
        <p:nvPicPr>
          <p:cNvPr id="659461" name="Picture 5" descr="t7316e_t24_kim_cap_lar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1295400"/>
            <a:ext cx="1905000"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9463" name="Picture 7" descr="astra9316cw">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2590800"/>
            <a:ext cx="15240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9465" name="Picture 9" descr="Elit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86600" y="4343400"/>
            <a:ext cx="1600200" cy="123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659461"/>
                                        </p:tgtEl>
                                        <p:attrNameLst>
                                          <p:attrName>style.visibility</p:attrName>
                                        </p:attrNameLst>
                                      </p:cBhvr>
                                      <p:to>
                                        <p:strVal val="visible"/>
                                      </p:to>
                                    </p:set>
                                    <p:animEffect transition="in" filter="fade">
                                      <p:cBhvr>
                                        <p:cTn id="7" dur="2000"/>
                                        <p:tgtEl>
                                          <p:spTgt spid="659461"/>
                                        </p:tgtEl>
                                      </p:cBhvr>
                                    </p:animEffect>
                                  </p:childTnLst>
                                </p:cTn>
                              </p:par>
                              <p:par>
                                <p:cTn id="8" presetID="10" presetClass="entr" presetSubtype="0" fill="hold" nodeType="withEffect">
                                  <p:stCondLst>
                                    <p:cond delay="0"/>
                                  </p:stCondLst>
                                  <p:childTnLst>
                                    <p:set>
                                      <p:cBhvr>
                                        <p:cTn id="9" dur="1" fill="hold">
                                          <p:stCondLst>
                                            <p:cond delay="0"/>
                                          </p:stCondLst>
                                        </p:cTn>
                                        <p:tgtEl>
                                          <p:spTgt spid="659465"/>
                                        </p:tgtEl>
                                        <p:attrNameLst>
                                          <p:attrName>style.visibility</p:attrName>
                                        </p:attrNameLst>
                                      </p:cBhvr>
                                      <p:to>
                                        <p:strVal val="visible"/>
                                      </p:to>
                                    </p:set>
                                    <p:animEffect transition="in" filter="fade">
                                      <p:cBhvr>
                                        <p:cTn id="10" dur="2000"/>
                                        <p:tgtEl>
                                          <p:spTgt spid="659465"/>
                                        </p:tgtEl>
                                      </p:cBhvr>
                                    </p:animEffect>
                                  </p:childTnLst>
                                </p:cTn>
                              </p:par>
                              <p:par>
                                <p:cTn id="11" presetID="10" presetClass="entr" presetSubtype="0" fill="hold" nodeType="withEffect">
                                  <p:stCondLst>
                                    <p:cond delay="0"/>
                                  </p:stCondLst>
                                  <p:childTnLst>
                                    <p:set>
                                      <p:cBhvr>
                                        <p:cTn id="12" dur="1" fill="hold">
                                          <p:stCondLst>
                                            <p:cond delay="0"/>
                                          </p:stCondLst>
                                        </p:cTn>
                                        <p:tgtEl>
                                          <p:spTgt spid="659463"/>
                                        </p:tgtEl>
                                        <p:attrNameLst>
                                          <p:attrName>style.visibility</p:attrName>
                                        </p:attrNameLst>
                                      </p:cBhvr>
                                      <p:to>
                                        <p:strVal val="visible"/>
                                      </p:to>
                                    </p:set>
                                    <p:animEffect transition="in" filter="fade">
                                      <p:cBhvr>
                                        <p:cTn id="13" dur="2000"/>
                                        <p:tgtEl>
                                          <p:spTgt spid="659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Grp="1" noChangeArrowheads="1"/>
          </p:cNvSpPr>
          <p:nvPr>
            <p:ph type="title"/>
          </p:nvPr>
        </p:nvSpPr>
        <p:spPr/>
        <p:txBody>
          <a:bodyPr/>
          <a:lstStyle/>
          <a:p>
            <a:r>
              <a:rPr lang="en-US" b="1" dirty="0" smtClean="0">
                <a:solidFill>
                  <a:srgbClr val="0070C0"/>
                </a:solidFill>
              </a:rPr>
              <a:t>Satellite Telephones</a:t>
            </a:r>
          </a:p>
        </p:txBody>
      </p:sp>
      <p:sp>
        <p:nvSpPr>
          <p:cNvPr id="14339" name="Rectangle 9"/>
          <p:cNvSpPr>
            <a:spLocks noGrp="1" noChangeArrowheads="1"/>
          </p:cNvSpPr>
          <p:nvPr>
            <p:ph type="body" idx="1"/>
          </p:nvPr>
        </p:nvSpPr>
        <p:spPr/>
        <p:txBody>
          <a:bodyPr/>
          <a:lstStyle/>
          <a:p>
            <a:pPr>
              <a:lnSpc>
                <a:spcPct val="90000"/>
              </a:lnSpc>
            </a:pPr>
            <a:r>
              <a:rPr lang="en-US" sz="2200" smtClean="0"/>
              <a:t>Becoming more common among served agencies as the cost of ownership and airtime decreases</a:t>
            </a:r>
          </a:p>
          <a:p>
            <a:pPr lvl="1">
              <a:lnSpc>
                <a:spcPct val="90000"/>
              </a:lnSpc>
            </a:pPr>
            <a:endParaRPr lang="en-US" sz="2200" smtClean="0"/>
          </a:p>
          <a:p>
            <a:pPr>
              <a:lnSpc>
                <a:spcPct val="90000"/>
              </a:lnSpc>
            </a:pPr>
            <a:r>
              <a:rPr lang="en-US" sz="2200" smtClean="0"/>
              <a:t>Require line-of-sight to the satellite </a:t>
            </a:r>
          </a:p>
          <a:p>
            <a:pPr>
              <a:lnSpc>
                <a:spcPct val="90000"/>
              </a:lnSpc>
            </a:pPr>
            <a:endParaRPr lang="en-US" sz="2200" smtClean="0"/>
          </a:p>
          <a:p>
            <a:pPr>
              <a:lnSpc>
                <a:spcPct val="90000"/>
              </a:lnSpc>
            </a:pPr>
            <a:r>
              <a:rPr lang="en-US" sz="2200" smtClean="0"/>
              <a:t>Typically expensive </a:t>
            </a:r>
          </a:p>
        </p:txBody>
      </p:sp>
      <p:pic>
        <p:nvPicPr>
          <p:cNvPr id="660485" name="Picture 5" descr="Satellite%2520Phone%2520480%2520x%252036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724400"/>
            <a:ext cx="16002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0487" name="Picture 7" descr="image007">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5029200"/>
            <a:ext cx="18288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660487"/>
                                        </p:tgtEl>
                                        <p:attrNameLst>
                                          <p:attrName>style.visibility</p:attrName>
                                        </p:attrNameLst>
                                      </p:cBhvr>
                                      <p:to>
                                        <p:strVal val="visible"/>
                                      </p:to>
                                    </p:set>
                                    <p:animEffect transition="in" filter="dissolve">
                                      <p:cBhvr>
                                        <p:cTn id="7" dur="500"/>
                                        <p:tgtEl>
                                          <p:spTgt spid="660487"/>
                                        </p:tgtEl>
                                      </p:cBhvr>
                                    </p:animEffect>
                                  </p:childTnLst>
                                </p:cTn>
                              </p:par>
                              <p:par>
                                <p:cTn id="8" presetID="9" presetClass="entr" presetSubtype="0" fill="hold" nodeType="withEffect">
                                  <p:stCondLst>
                                    <p:cond delay="0"/>
                                  </p:stCondLst>
                                  <p:childTnLst>
                                    <p:set>
                                      <p:cBhvr>
                                        <p:cTn id="9" dur="1" fill="hold">
                                          <p:stCondLst>
                                            <p:cond delay="0"/>
                                          </p:stCondLst>
                                        </p:cTn>
                                        <p:tgtEl>
                                          <p:spTgt spid="660485"/>
                                        </p:tgtEl>
                                        <p:attrNameLst>
                                          <p:attrName>style.visibility</p:attrName>
                                        </p:attrNameLst>
                                      </p:cBhvr>
                                      <p:to>
                                        <p:strVal val="visible"/>
                                      </p:to>
                                    </p:set>
                                    <p:animEffect transition="in" filter="dissolve">
                                      <p:cBhvr>
                                        <p:cTn id="10" dur="500"/>
                                        <p:tgtEl>
                                          <p:spTgt spid="66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dirty="0" smtClean="0">
                <a:solidFill>
                  <a:srgbClr val="0070C0"/>
                </a:solidFill>
              </a:rPr>
              <a:t>Satellite Telephones</a:t>
            </a:r>
          </a:p>
        </p:txBody>
      </p:sp>
      <p:sp>
        <p:nvSpPr>
          <p:cNvPr id="15363" name="Rectangle 3"/>
          <p:cNvSpPr>
            <a:spLocks noChangeArrowheads="1"/>
          </p:cNvSpPr>
          <p:nvPr/>
        </p:nvSpPr>
        <p:spPr bwMode="auto">
          <a:xfrm>
            <a:off x="492125" y="14112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endParaRPr lang="en-US"/>
          </a:p>
        </p:txBody>
      </p:sp>
      <p:pic>
        <p:nvPicPr>
          <p:cNvPr id="661509" name="Picture 5" descr="globalst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096963"/>
            <a:ext cx="5943600" cy="491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withEffect">
                                  <p:stCondLst>
                                    <p:cond delay="0"/>
                                  </p:stCondLst>
                                  <p:childTnLst>
                                    <p:set>
                                      <p:cBhvr>
                                        <p:cTn id="6" dur="1" fill="hold">
                                          <p:stCondLst>
                                            <p:cond delay="0"/>
                                          </p:stCondLst>
                                        </p:cTn>
                                        <p:tgtEl>
                                          <p:spTgt spid="661509"/>
                                        </p:tgtEl>
                                        <p:attrNameLst>
                                          <p:attrName>style.visibility</p:attrName>
                                        </p:attrNameLst>
                                      </p:cBhvr>
                                      <p:to>
                                        <p:strVal val="visible"/>
                                      </p:to>
                                    </p:set>
                                    <p:animEffect transition="in" filter="diamond(out)">
                                      <p:cBhvr>
                                        <p:cTn id="7" dur="1000"/>
                                        <p:tgtEl>
                                          <p:spTgt spid="66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r>
              <a:rPr lang="en-US" b="1" dirty="0" smtClean="0">
                <a:solidFill>
                  <a:srgbClr val="0070C0"/>
                </a:solidFill>
              </a:rPr>
              <a:t>Satellite Data Systems</a:t>
            </a:r>
          </a:p>
        </p:txBody>
      </p:sp>
      <p:sp>
        <p:nvSpPr>
          <p:cNvPr id="16387" name="Rectangle 5"/>
          <p:cNvSpPr>
            <a:spLocks noGrp="1" noChangeArrowheads="1"/>
          </p:cNvSpPr>
          <p:nvPr>
            <p:ph type="body" idx="1"/>
          </p:nvPr>
        </p:nvSpPr>
        <p:spPr/>
        <p:txBody>
          <a:bodyPr/>
          <a:lstStyle/>
          <a:p>
            <a:pPr>
              <a:lnSpc>
                <a:spcPct val="80000"/>
              </a:lnSpc>
            </a:pPr>
            <a:r>
              <a:rPr lang="en-US" sz="2200" smtClean="0"/>
              <a:t>Satellite systems in use by public service agencies vary greatly</a:t>
            </a:r>
          </a:p>
          <a:p>
            <a:pPr lvl="1">
              <a:lnSpc>
                <a:spcPct val="80000"/>
              </a:lnSpc>
            </a:pPr>
            <a:r>
              <a:rPr lang="en-US" sz="2200" smtClean="0"/>
              <a:t>Two-way data and voice communication </a:t>
            </a:r>
          </a:p>
          <a:p>
            <a:pPr lvl="1">
              <a:lnSpc>
                <a:spcPct val="80000"/>
              </a:lnSpc>
            </a:pPr>
            <a:r>
              <a:rPr lang="en-US" sz="2200" smtClean="0"/>
              <a:t>One-way reception of voice, data, or video </a:t>
            </a:r>
          </a:p>
          <a:p>
            <a:pPr lvl="1">
              <a:lnSpc>
                <a:spcPct val="80000"/>
              </a:lnSpc>
            </a:pPr>
            <a:endParaRPr lang="en-US" sz="2200" smtClean="0"/>
          </a:p>
          <a:p>
            <a:pPr>
              <a:lnSpc>
                <a:spcPct val="80000"/>
              </a:lnSpc>
            </a:pPr>
            <a:r>
              <a:rPr lang="en-US" sz="2200" smtClean="0"/>
              <a:t>Agency will have to provide training if they want you to operate this equipment</a:t>
            </a:r>
          </a:p>
        </p:txBody>
      </p:sp>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a:solidFill>
                  <a:srgbClr val="0070C0"/>
                </a:solidFill>
              </a:rPr>
              <a:t>Satellite Data </a:t>
            </a:r>
            <a:r>
              <a:rPr lang="en-US" b="1" dirty="0" smtClean="0">
                <a:solidFill>
                  <a:srgbClr val="0070C0"/>
                </a:solidFill>
              </a:rPr>
              <a:t>Systems - EMWIN</a:t>
            </a:r>
          </a:p>
        </p:txBody>
      </p:sp>
      <p:sp>
        <p:nvSpPr>
          <p:cNvPr id="3" name="Content Placeholder 2"/>
          <p:cNvSpPr>
            <a:spLocks noGrp="1"/>
          </p:cNvSpPr>
          <p:nvPr>
            <p:ph idx="1"/>
          </p:nvPr>
        </p:nvSpPr>
        <p:spPr/>
        <p:txBody>
          <a:bodyPr>
            <a:normAutofit fontScale="85000" lnSpcReduction="10000"/>
          </a:bodyPr>
          <a:lstStyle/>
          <a:p>
            <a:pPr>
              <a:defRPr/>
            </a:pPr>
            <a:r>
              <a:rPr lang="en-US" dirty="0" smtClean="0"/>
              <a:t>Emergency Managers Weather Information Network (EMWIN) </a:t>
            </a:r>
          </a:p>
          <a:p>
            <a:pPr lvl="1">
              <a:defRPr/>
            </a:pPr>
            <a:r>
              <a:rPr lang="en-US" dirty="0" smtClean="0"/>
              <a:t>provide the emergency management community with access to a set of NWS warnings, watches, forecasts, and other products</a:t>
            </a:r>
          </a:p>
          <a:p>
            <a:pPr lvl="1">
              <a:buFont typeface="Wingdings" pitchFamily="2" charset="2"/>
              <a:buNone/>
              <a:defRPr/>
            </a:pPr>
            <a:endParaRPr lang="en-US" dirty="0" smtClean="0"/>
          </a:p>
          <a:p>
            <a:pPr>
              <a:defRPr/>
            </a:pPr>
            <a:r>
              <a:rPr lang="en-US" dirty="0" smtClean="0"/>
              <a:t>EMWIN is a supplement to other NWS dissemination services, which include: NOAA Weather Radio (NWR), NOAA Weather Wire System (NWWS), Family of Services (FOS), NOAAPORT, and NEXRAD Information Dissemination Service (NIDS). </a:t>
            </a:r>
          </a:p>
          <a:p>
            <a:pPr lvl="1">
              <a:defRPr/>
            </a:pPr>
            <a:endParaRPr lang="en-US" dirty="0" smtClean="0"/>
          </a:p>
          <a:p>
            <a:pPr>
              <a:defRPr/>
            </a:pPr>
            <a:endParaRPr lang="en-US" dirty="0"/>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r>
              <a:rPr lang="en-US" b="1" dirty="0" smtClean="0">
                <a:solidFill>
                  <a:srgbClr val="0070C0"/>
                </a:solidFill>
              </a:rPr>
              <a:t>Other Agency-Owned Equipment</a:t>
            </a:r>
          </a:p>
        </p:txBody>
      </p:sp>
      <p:sp>
        <p:nvSpPr>
          <p:cNvPr id="18435" name="Rectangle 5"/>
          <p:cNvSpPr>
            <a:spLocks noGrp="1" noChangeArrowheads="1"/>
          </p:cNvSpPr>
          <p:nvPr>
            <p:ph type="body" idx="1"/>
          </p:nvPr>
        </p:nvSpPr>
        <p:spPr>
          <a:xfrm>
            <a:off x="609600" y="1295400"/>
            <a:ext cx="7848600" cy="4495800"/>
          </a:xfrm>
        </p:spPr>
        <p:txBody>
          <a:bodyPr/>
          <a:lstStyle/>
          <a:p>
            <a:pPr>
              <a:lnSpc>
                <a:spcPct val="90000"/>
              </a:lnSpc>
            </a:pPr>
            <a:r>
              <a:rPr lang="en-US" sz="2400" smtClean="0"/>
              <a:t>Fax machines, copiers, computers, and similar devices </a:t>
            </a:r>
          </a:p>
          <a:p>
            <a:pPr lvl="1">
              <a:lnSpc>
                <a:spcPct val="90000"/>
              </a:lnSpc>
            </a:pPr>
            <a:r>
              <a:rPr lang="en-US" sz="2400" smtClean="0"/>
              <a:t>Some copiers and computer programs are quite complicated and may require instruction in their use</a:t>
            </a:r>
          </a:p>
          <a:p>
            <a:pPr lvl="1">
              <a:lnSpc>
                <a:spcPct val="90000"/>
              </a:lnSpc>
            </a:pPr>
            <a:endParaRPr lang="en-US" sz="2400" smtClean="0"/>
          </a:p>
          <a:p>
            <a:pPr>
              <a:lnSpc>
                <a:spcPct val="90000"/>
              </a:lnSpc>
            </a:pPr>
            <a:r>
              <a:rPr lang="en-US" sz="2400" smtClean="0"/>
              <a:t>Computer software used in public safety applications is usually specially written for the purpose and may require extensive training in the rare situation where you will be required to use the system </a:t>
            </a:r>
          </a:p>
        </p:txBody>
      </p:sp>
      <p:sp>
        <p:nvSpPr>
          <p:cNvPr id="18436" name="TextBox 1"/>
          <p:cNvSpPr txBox="1">
            <a:spLocks noChangeArrowheads="1"/>
          </p:cNvSpPr>
          <p:nvPr/>
        </p:nvSpPr>
        <p:spPr bwMode="auto">
          <a:xfrm>
            <a:off x="3529013" y="5181600"/>
            <a:ext cx="20335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r>
              <a:rPr lang="en-US" sz="3200">
                <a:solidFill>
                  <a:srgbClr val="FF0000"/>
                </a:solidFill>
              </a:rPr>
              <a:t>WEBEOC</a:t>
            </a:r>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8" descr="PRO-164 1000-Channel Handheld Scanner - RadioShack.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343400" y="1143000"/>
            <a:ext cx="3021013"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Title 1"/>
          <p:cNvSpPr>
            <a:spLocks noGrp="1"/>
          </p:cNvSpPr>
          <p:nvPr>
            <p:ph type="title"/>
          </p:nvPr>
        </p:nvSpPr>
        <p:spPr/>
        <p:txBody>
          <a:bodyPr/>
          <a:lstStyle/>
          <a:p>
            <a:r>
              <a:rPr lang="en-US" b="1" dirty="0" smtClean="0">
                <a:solidFill>
                  <a:srgbClr val="0070C0"/>
                </a:solidFill>
              </a:rPr>
              <a:t>Monitoring Agency Radio Systems</a:t>
            </a:r>
          </a:p>
        </p:txBody>
      </p:sp>
      <p:sp>
        <p:nvSpPr>
          <p:cNvPr id="3" name="Content Placeholder 2"/>
          <p:cNvSpPr>
            <a:spLocks noGrp="1"/>
          </p:cNvSpPr>
          <p:nvPr>
            <p:ph sz="half" idx="1"/>
          </p:nvPr>
        </p:nvSpPr>
        <p:spPr/>
        <p:txBody>
          <a:bodyPr>
            <a:normAutofit fontScale="92500" lnSpcReduction="20000"/>
          </a:bodyPr>
          <a:lstStyle/>
          <a:p>
            <a:pPr>
              <a:defRPr/>
            </a:pPr>
            <a:r>
              <a:rPr lang="en-US" dirty="0" smtClean="0"/>
              <a:t>Analog Scanners</a:t>
            </a:r>
          </a:p>
          <a:p>
            <a:pPr lvl="1">
              <a:defRPr/>
            </a:pPr>
            <a:r>
              <a:rPr lang="en-US" dirty="0" smtClean="0"/>
              <a:t>V/UHF FM</a:t>
            </a:r>
          </a:p>
          <a:p>
            <a:pPr lvl="1">
              <a:defRPr/>
            </a:pPr>
            <a:r>
              <a:rPr lang="en-US" dirty="0" smtClean="0"/>
              <a:t>Aircraft</a:t>
            </a:r>
          </a:p>
          <a:p>
            <a:pPr>
              <a:defRPr/>
            </a:pPr>
            <a:endParaRPr lang="en-US" dirty="0" smtClean="0"/>
          </a:p>
          <a:p>
            <a:pPr>
              <a:defRPr/>
            </a:pPr>
            <a:r>
              <a:rPr lang="en-US" dirty="0" smtClean="0"/>
              <a:t>Analog </a:t>
            </a:r>
            <a:r>
              <a:rPr lang="en-US" dirty="0" err="1" smtClean="0"/>
              <a:t>Trunking</a:t>
            </a:r>
            <a:r>
              <a:rPr lang="en-US" dirty="0" smtClean="0"/>
              <a:t> Scanners</a:t>
            </a:r>
          </a:p>
          <a:p>
            <a:pPr lvl="1">
              <a:defRPr/>
            </a:pPr>
            <a:r>
              <a:rPr lang="en-US" dirty="0" smtClean="0"/>
              <a:t>Seattle, EPSCA</a:t>
            </a:r>
          </a:p>
          <a:p>
            <a:pPr lvl="1">
              <a:defRPr/>
            </a:pPr>
            <a:r>
              <a:rPr lang="en-US" dirty="0" smtClean="0"/>
              <a:t>“</a:t>
            </a:r>
            <a:r>
              <a:rPr lang="en-US" dirty="0" err="1" smtClean="0"/>
              <a:t>Trunking</a:t>
            </a:r>
            <a:r>
              <a:rPr lang="en-US" dirty="0" smtClean="0"/>
              <a:t>”</a:t>
            </a:r>
          </a:p>
          <a:p>
            <a:pPr lvl="1">
              <a:defRPr/>
            </a:pPr>
            <a:r>
              <a:rPr lang="en-US" dirty="0" smtClean="0"/>
              <a:t>“Triple </a:t>
            </a:r>
            <a:r>
              <a:rPr lang="en-US" dirty="0" err="1" smtClean="0"/>
              <a:t>Trunking</a:t>
            </a:r>
            <a:r>
              <a:rPr lang="en-US" dirty="0" smtClean="0"/>
              <a:t>”</a:t>
            </a:r>
          </a:p>
          <a:p>
            <a:pPr>
              <a:defRPr/>
            </a:pPr>
            <a:endParaRPr lang="en-US" dirty="0" smtClean="0"/>
          </a:p>
          <a:p>
            <a:pPr>
              <a:defRPr/>
            </a:pPr>
            <a:r>
              <a:rPr lang="en-US" dirty="0" smtClean="0"/>
              <a:t>Digital Scanners</a:t>
            </a:r>
          </a:p>
          <a:p>
            <a:pPr lvl="1">
              <a:defRPr/>
            </a:pPr>
            <a:r>
              <a:rPr lang="en-US" dirty="0" smtClean="0"/>
              <a:t>P25 systems (Phoenix)</a:t>
            </a:r>
          </a:p>
          <a:p>
            <a:pPr lvl="1">
              <a:defRPr/>
            </a:pPr>
            <a:r>
              <a:rPr lang="en-US" dirty="0" smtClean="0"/>
              <a:t>“Digital”</a:t>
            </a:r>
            <a:endParaRPr lang="en-US" dirty="0"/>
          </a:p>
        </p:txBody>
      </p:sp>
      <p:pic>
        <p:nvPicPr>
          <p:cNvPr id="19461" name="Picture 4" descr="Uniden® BCD996T Base/Mobile Digital Trunking Scanner - RadioShack.com"/>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76800" y="4038600"/>
            <a:ext cx="27432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Uniden® BC246T 2500-Channel Trunking Radio Scanner - RadioShack.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19800" y="2590800"/>
            <a:ext cx="2595563"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2" descr="http://www.scannerstuff.com/NWFD10_72_big.jpg">
            <a:hlinkClick r:id="rId5"/>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7620000" y="1295400"/>
            <a:ext cx="1066800"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r>
              <a:rPr lang="en-US" b="1" dirty="0" smtClean="0">
                <a:solidFill>
                  <a:srgbClr val="0070C0"/>
                </a:solidFill>
              </a:rPr>
              <a:t>Going Beyond Amateur Radio</a:t>
            </a:r>
          </a:p>
        </p:txBody>
      </p:sp>
      <p:sp>
        <p:nvSpPr>
          <p:cNvPr id="7171" name="Rectangle 5"/>
          <p:cNvSpPr>
            <a:spLocks noGrp="1" noChangeArrowheads="1"/>
          </p:cNvSpPr>
          <p:nvPr>
            <p:ph type="body" idx="1"/>
          </p:nvPr>
        </p:nvSpPr>
        <p:spPr>
          <a:xfrm>
            <a:off x="609600" y="1600200"/>
            <a:ext cx="7848600" cy="4343400"/>
          </a:xfrm>
        </p:spPr>
        <p:txBody>
          <a:bodyPr/>
          <a:lstStyle/>
          <a:p>
            <a:pPr>
              <a:lnSpc>
                <a:spcPct val="80000"/>
              </a:lnSpc>
            </a:pPr>
            <a:r>
              <a:rPr lang="en-US" sz="2000" smtClean="0"/>
              <a:t>Emcomm volunteers may be asked to use the agency's own communication systems</a:t>
            </a:r>
          </a:p>
          <a:p>
            <a:pPr>
              <a:lnSpc>
                <a:spcPct val="80000"/>
              </a:lnSpc>
            </a:pPr>
            <a:endParaRPr lang="en-US" sz="2000" smtClean="0"/>
          </a:p>
          <a:p>
            <a:pPr>
              <a:lnSpc>
                <a:spcPct val="80000"/>
              </a:lnSpc>
            </a:pPr>
            <a:r>
              <a:rPr lang="en-US" sz="2000" smtClean="0"/>
              <a:t>Most served agencies will have their own communication systems and equipment </a:t>
            </a:r>
          </a:p>
          <a:p>
            <a:pPr lvl="1">
              <a:lnSpc>
                <a:spcPct val="80000"/>
              </a:lnSpc>
            </a:pPr>
            <a:r>
              <a:rPr lang="en-US" sz="2000" smtClean="0"/>
              <a:t>Ranging from modest to complex</a:t>
            </a:r>
          </a:p>
          <a:p>
            <a:pPr lvl="1">
              <a:lnSpc>
                <a:spcPct val="80000"/>
              </a:lnSpc>
            </a:pPr>
            <a:endParaRPr lang="en-US" sz="2000" smtClean="0"/>
          </a:p>
          <a:p>
            <a:pPr>
              <a:lnSpc>
                <a:spcPct val="80000"/>
              </a:lnSpc>
            </a:pPr>
            <a:r>
              <a:rPr lang="en-US" sz="2000" smtClean="0"/>
              <a:t>Work with the served agency well in advance to determine </a:t>
            </a:r>
          </a:p>
          <a:p>
            <a:pPr lvl="1">
              <a:lnSpc>
                <a:spcPct val="80000"/>
              </a:lnSpc>
            </a:pPr>
            <a:r>
              <a:rPr lang="en-US" sz="2000" smtClean="0"/>
              <a:t>Whether the agency will need you to use its equipment</a:t>
            </a:r>
          </a:p>
          <a:p>
            <a:pPr lvl="1">
              <a:lnSpc>
                <a:spcPct val="80000"/>
              </a:lnSpc>
            </a:pPr>
            <a:r>
              <a:rPr lang="en-US" sz="2000" smtClean="0"/>
              <a:t>Under what conditions </a:t>
            </a:r>
          </a:p>
          <a:p>
            <a:pPr lvl="1">
              <a:lnSpc>
                <a:spcPct val="80000"/>
              </a:lnSpc>
            </a:pPr>
            <a:endParaRPr lang="en-US" sz="2000" smtClean="0"/>
          </a:p>
          <a:p>
            <a:pPr>
              <a:lnSpc>
                <a:spcPct val="80000"/>
              </a:lnSpc>
            </a:pPr>
            <a:r>
              <a:rPr lang="en-US" sz="2000" smtClean="0"/>
              <a:t>On-air procedures will definitely be different</a:t>
            </a:r>
          </a:p>
          <a:p>
            <a:pPr lvl="1">
              <a:lnSpc>
                <a:spcPct val="80000"/>
              </a:lnSpc>
            </a:pPr>
            <a:r>
              <a:rPr lang="en-US" sz="2000" smtClean="0"/>
              <a:t>Training and drills may make Amateur Radio emcomm operators proficient </a:t>
            </a:r>
          </a:p>
        </p:txBody>
      </p:sp>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One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t>Session 1 – Topics </a:t>
            </a:r>
            <a:r>
              <a:rPr lang="en-US" dirty="0" smtClean="0">
                <a:solidFill>
                  <a:schemeClr val="bg1">
                    <a:lumMod val="85000"/>
                  </a:schemeClr>
                </a:solidFill>
              </a:rPr>
              <a:t>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rgbClr val="FF0000"/>
                </a:solidFill>
              </a:rPr>
              <a:t>5a, </a:t>
            </a:r>
            <a:r>
              <a:rPr lang="en-US" dirty="0" smtClean="0"/>
              <a:t>5b</a:t>
            </a:r>
          </a:p>
          <a:p>
            <a:pPr marL="0" indent="0">
              <a:buNone/>
            </a:pPr>
            <a:r>
              <a:rPr lang="en-US" dirty="0" smtClean="0">
                <a:solidFill>
                  <a:schemeClr val="bg1">
                    <a:lumMod val="75000"/>
                  </a:schemeClr>
                </a:solidFill>
              </a:rPr>
              <a:t>Session 2 – Topics 6, 7a, 7b, 7c, 7d,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Topic 5a Question</a:t>
            </a:r>
          </a:p>
        </p:txBody>
      </p:sp>
      <p:sp>
        <p:nvSpPr>
          <p:cNvPr id="667651" name="Rectangle 3"/>
          <p:cNvSpPr>
            <a:spLocks noGrp="1" noChangeArrowheads="1"/>
          </p:cNvSpPr>
          <p:nvPr>
            <p:ph type="body" idx="1"/>
          </p:nvPr>
        </p:nvSpPr>
        <p:spPr/>
        <p:txBody>
          <a:bodyPr>
            <a:normAutofit fontScale="92500" lnSpcReduction="10000"/>
          </a:bodyPr>
          <a:lstStyle/>
          <a:p>
            <a:pPr marL="495300" indent="-495300">
              <a:lnSpc>
                <a:spcPct val="90000"/>
              </a:lnSpc>
              <a:buFont typeface="Wingdings" pitchFamily="2" charset="2"/>
              <a:buAutoNum type="arabicPeriod"/>
            </a:pPr>
            <a:r>
              <a:rPr lang="en-US" sz="3500" b="1" dirty="0" smtClean="0"/>
              <a:t>When emcomm team members are called upon to operate on Public Safety Radio Systems, which of the following may they </a:t>
            </a:r>
            <a:r>
              <a:rPr lang="en-US" sz="3500" b="1" u="sng" dirty="0" smtClean="0"/>
              <a:t>NOT</a:t>
            </a:r>
            <a:r>
              <a:rPr lang="en-US" sz="3500" b="1" dirty="0" smtClean="0"/>
              <a:t> do?</a:t>
            </a:r>
          </a:p>
          <a:p>
            <a:pPr marL="952500" lvl="1" indent="-495300">
              <a:lnSpc>
                <a:spcPct val="90000"/>
              </a:lnSpc>
              <a:buFont typeface="Wingdings" pitchFamily="2" charset="2"/>
              <a:buAutoNum type="alphaUcPeriod"/>
            </a:pPr>
            <a:r>
              <a:rPr lang="en-US" dirty="0" smtClean="0"/>
              <a:t>Use special "10 codes"</a:t>
            </a:r>
          </a:p>
          <a:p>
            <a:pPr marL="952500" lvl="1" indent="-495300">
              <a:lnSpc>
                <a:spcPct val="90000"/>
              </a:lnSpc>
              <a:buFont typeface="Wingdings" pitchFamily="2" charset="2"/>
              <a:buAutoNum type="alphaUcPeriod"/>
            </a:pPr>
            <a:r>
              <a:rPr lang="en-US" dirty="0" smtClean="0"/>
              <a:t>Use the served agency's standard operating procedure</a:t>
            </a:r>
          </a:p>
          <a:p>
            <a:pPr marL="952500" lvl="1" indent="-495300">
              <a:lnSpc>
                <a:spcPct val="90000"/>
              </a:lnSpc>
              <a:buFont typeface="Wingdings" pitchFamily="2" charset="2"/>
              <a:buAutoNum type="alphaUcPeriod"/>
            </a:pPr>
            <a:r>
              <a:rPr lang="en-US" dirty="0" smtClean="0"/>
              <a:t>Use the phonetic alphabet employed by the served agency</a:t>
            </a:r>
          </a:p>
          <a:p>
            <a:pPr marL="952500" lvl="1" indent="-495300">
              <a:lnSpc>
                <a:spcPct val="90000"/>
              </a:lnSpc>
              <a:buFont typeface="Wingdings" pitchFamily="2" charset="2"/>
              <a:buAutoNum type="alphaUcPeriod"/>
            </a:pPr>
            <a:r>
              <a:rPr lang="en-US" dirty="0" smtClean="0"/>
              <a:t>Engage in casual conversations</a:t>
            </a:r>
            <a:br>
              <a:rPr lang="en-US" dirty="0" smtClean="0"/>
            </a:br>
            <a:endParaRPr lang="en-US" dirty="0" smtClean="0"/>
          </a:p>
        </p:txBody>
      </p:sp>
    </p:spTree>
    <p:extLst>
      <p:ext uri="{BB962C8B-B14F-4D97-AF65-F5344CB8AC3E}">
        <p14:creationId xmlns:p14="http://schemas.microsoft.com/office/powerpoint/2010/main" val="273607681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667651">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667651">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Topic 5a Question</a:t>
            </a:r>
          </a:p>
        </p:txBody>
      </p:sp>
      <p:sp>
        <p:nvSpPr>
          <p:cNvPr id="668675" name="Rectangle 3"/>
          <p:cNvSpPr>
            <a:spLocks noGrp="1" noChangeArrowheads="1"/>
          </p:cNvSpPr>
          <p:nvPr>
            <p:ph type="body" idx="1"/>
          </p:nvPr>
        </p:nvSpPr>
        <p:spPr/>
        <p:txBody>
          <a:bodyPr>
            <a:normAutofit/>
          </a:bodyPr>
          <a:lstStyle/>
          <a:p>
            <a:pPr marL="495300" indent="-495300">
              <a:buFont typeface="Wingdings" pitchFamily="2" charset="2"/>
              <a:buAutoNum type="arabicPeriod" startAt="2"/>
            </a:pPr>
            <a:r>
              <a:rPr lang="en-US" b="1" dirty="0" smtClean="0"/>
              <a:t>Which of the following modes/devices would </a:t>
            </a:r>
            <a:r>
              <a:rPr lang="en-US" b="1" u="sng" dirty="0" smtClean="0"/>
              <a:t>not</a:t>
            </a:r>
            <a:r>
              <a:rPr lang="en-US" b="1" dirty="0" smtClean="0"/>
              <a:t> be appropriate for you to use to transmit a message for a served agency?</a:t>
            </a:r>
          </a:p>
          <a:p>
            <a:pPr marL="952500" lvl="1" indent="-495300">
              <a:buFont typeface="Wingdings" pitchFamily="2" charset="2"/>
              <a:buAutoNum type="alphaUcPeriod"/>
            </a:pPr>
            <a:r>
              <a:rPr lang="en-US" dirty="0" smtClean="0"/>
              <a:t>Email on a computer with Internet connections</a:t>
            </a:r>
          </a:p>
          <a:p>
            <a:pPr marL="952500" lvl="1" indent="-495300">
              <a:buFont typeface="Wingdings" pitchFamily="2" charset="2"/>
              <a:buAutoNum type="alphaUcPeriod"/>
            </a:pPr>
            <a:r>
              <a:rPr lang="en-US" dirty="0" smtClean="0"/>
              <a:t>Fax machine</a:t>
            </a:r>
          </a:p>
          <a:p>
            <a:pPr marL="952500" lvl="1" indent="-495300">
              <a:buFont typeface="Wingdings" pitchFamily="2" charset="2"/>
              <a:buAutoNum type="alphaUcPeriod"/>
            </a:pPr>
            <a:r>
              <a:rPr lang="en-US" dirty="0" smtClean="0"/>
              <a:t>Land line telephone</a:t>
            </a:r>
          </a:p>
          <a:p>
            <a:pPr marL="952500" lvl="1" indent="-495300">
              <a:buFont typeface="Wingdings" pitchFamily="2" charset="2"/>
              <a:buAutoNum type="alphaUcPeriod"/>
            </a:pPr>
            <a:r>
              <a:rPr lang="en-US" dirty="0" smtClean="0"/>
              <a:t>ALL of these are appropriate and useable if needed</a:t>
            </a:r>
          </a:p>
          <a:p>
            <a:pPr marL="495300" indent="-495300"/>
            <a:endParaRPr lang="en-US" dirty="0" smtClean="0"/>
          </a:p>
        </p:txBody>
      </p:sp>
    </p:spTree>
    <p:extLst>
      <p:ext uri="{BB962C8B-B14F-4D97-AF65-F5344CB8AC3E}">
        <p14:creationId xmlns:p14="http://schemas.microsoft.com/office/powerpoint/2010/main" val="147927865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668675">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66867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685800" y="2362200"/>
            <a:ext cx="7772400" cy="1143000"/>
          </a:xfrm>
        </p:spPr>
        <p:txBody>
          <a:bodyPr>
            <a:normAutofit fontScale="90000"/>
          </a:bodyPr>
          <a:lstStyle/>
          <a:p>
            <a:r>
              <a:rPr lang="en-US" b="1" smtClean="0">
                <a:solidFill>
                  <a:srgbClr val="0070C0"/>
                </a:solidFill>
              </a:rPr>
              <a:t>Topic 5a </a:t>
            </a:r>
            <a:r>
              <a:rPr lang="en-US" b="1" dirty="0" smtClean="0">
                <a:solidFill>
                  <a:srgbClr val="0070C0"/>
                </a:solidFill>
              </a:rPr>
              <a:t>- </a:t>
            </a:r>
            <a:r>
              <a:rPr lang="en-US" b="1" dirty="0" smtClean="0">
                <a:solidFill>
                  <a:srgbClr val="0070C0"/>
                </a:solidFill>
                <a:cs typeface="Arial" charset="0"/>
              </a:rPr>
              <a:t>Served Agency Communication Systems </a:t>
            </a:r>
            <a:r>
              <a:rPr lang="en-US" b="1" dirty="0" smtClean="0">
                <a:solidFill>
                  <a:srgbClr val="0070C0"/>
                </a:solidFill>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smtClean="0"/>
              <a:t>Topic 5a Question</a:t>
            </a:r>
          </a:p>
        </p:txBody>
      </p:sp>
      <p:sp>
        <p:nvSpPr>
          <p:cNvPr id="669699" name="Rectangle 3"/>
          <p:cNvSpPr>
            <a:spLocks noGrp="1" noChangeArrowheads="1"/>
          </p:cNvSpPr>
          <p:nvPr>
            <p:ph type="body" idx="1"/>
          </p:nvPr>
        </p:nvSpPr>
        <p:spPr/>
        <p:txBody>
          <a:bodyPr/>
          <a:lstStyle/>
          <a:p>
            <a:pPr marL="495300" indent="-495300">
              <a:buFont typeface="Wingdings" pitchFamily="2" charset="2"/>
              <a:buAutoNum type="arabicPeriod" startAt="3"/>
            </a:pPr>
            <a:r>
              <a:rPr lang="en-US" b="1" dirty="0" smtClean="0"/>
              <a:t>Which of the following best describes the newer Emergency Medical Radio Services?</a:t>
            </a:r>
          </a:p>
          <a:p>
            <a:pPr marL="952500" lvl="1" indent="-495300">
              <a:buFont typeface="Wingdings" pitchFamily="2" charset="2"/>
              <a:buAutoNum type="alphaUcPeriod"/>
            </a:pPr>
            <a:r>
              <a:rPr lang="en-US" sz="2200" dirty="0" smtClean="0"/>
              <a:t>Ten UHF duplex frequencies and seven VHF simplex channels</a:t>
            </a:r>
          </a:p>
          <a:p>
            <a:pPr marL="952500" lvl="1" indent="-495300">
              <a:buFont typeface="Wingdings" pitchFamily="2" charset="2"/>
              <a:buAutoNum type="alphaUcPeriod"/>
            </a:pPr>
            <a:r>
              <a:rPr lang="en-US" sz="2200" dirty="0" smtClean="0"/>
              <a:t>Ten simplex VHF frequencies with pulsed tone encoders for each hospital</a:t>
            </a:r>
          </a:p>
          <a:p>
            <a:pPr marL="952500" lvl="1" indent="-495300">
              <a:buFont typeface="Wingdings" pitchFamily="2" charset="2"/>
              <a:buAutoNum type="alphaUcPeriod"/>
            </a:pPr>
            <a:r>
              <a:rPr lang="en-US" sz="2200" dirty="0" smtClean="0"/>
              <a:t>Seven UHF duplex frequencies and ten VHF simplex channels</a:t>
            </a:r>
          </a:p>
          <a:p>
            <a:pPr marL="952500" lvl="1" indent="-495300">
              <a:buFont typeface="Wingdings" pitchFamily="2" charset="2"/>
              <a:buAutoNum type="alphaUcPeriod"/>
            </a:pPr>
            <a:r>
              <a:rPr lang="en-US" sz="2200" dirty="0" smtClean="0"/>
              <a:t>The </a:t>
            </a:r>
            <a:r>
              <a:rPr lang="en-US" sz="2200" dirty="0" err="1" smtClean="0"/>
              <a:t>MedStar</a:t>
            </a:r>
            <a:r>
              <a:rPr lang="en-US" sz="2200" dirty="0" smtClean="0"/>
              <a:t> system with channels Med 1 through Med 10</a:t>
            </a:r>
            <a:br>
              <a:rPr lang="en-US" sz="2200" dirty="0" smtClean="0"/>
            </a:br>
            <a:endParaRPr lang="en-US" sz="2200" dirty="0" smtClean="0"/>
          </a:p>
        </p:txBody>
      </p:sp>
    </p:spTree>
    <p:extLst>
      <p:ext uri="{BB962C8B-B14F-4D97-AF65-F5344CB8AC3E}">
        <p14:creationId xmlns:p14="http://schemas.microsoft.com/office/powerpoint/2010/main" val="6183606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669699">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66969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Topic 5a Question</a:t>
            </a:r>
          </a:p>
        </p:txBody>
      </p:sp>
      <p:sp>
        <p:nvSpPr>
          <p:cNvPr id="670723"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Which one of the following statements is true about trunked systems?</a:t>
            </a:r>
          </a:p>
          <a:p>
            <a:pPr marL="952500" lvl="1" indent="-495300">
              <a:buFont typeface="Wingdings" pitchFamily="2" charset="2"/>
              <a:buAutoNum type="alphaUcPeriod"/>
            </a:pPr>
            <a:r>
              <a:rPr lang="en-US" sz="2200" dirty="0" smtClean="0"/>
              <a:t>Trunked systems are able to operate without the use of computer controllers</a:t>
            </a:r>
          </a:p>
          <a:p>
            <a:pPr marL="952500" lvl="1" indent="-495300">
              <a:buFont typeface="Wingdings" pitchFamily="2" charset="2"/>
              <a:buAutoNum type="alphaUcPeriod"/>
            </a:pPr>
            <a:r>
              <a:rPr lang="en-US" sz="2200" dirty="0" smtClean="0"/>
              <a:t>The number of frequencies on a trunked system is always a multiple of 10</a:t>
            </a:r>
          </a:p>
          <a:p>
            <a:pPr marL="952500" lvl="1" indent="-495300">
              <a:buFont typeface="Wingdings" pitchFamily="2" charset="2"/>
              <a:buAutoNum type="alphaUcPeriod"/>
            </a:pPr>
            <a:r>
              <a:rPr lang="en-US" sz="2200" dirty="0" smtClean="0"/>
              <a:t>Amateur radio does not currently use this type of system</a:t>
            </a:r>
          </a:p>
          <a:p>
            <a:pPr marL="952500" lvl="1" indent="-495300">
              <a:buFont typeface="Wingdings" pitchFamily="2" charset="2"/>
              <a:buAutoNum type="alphaUcPeriod"/>
            </a:pPr>
            <a:r>
              <a:rPr lang="en-US" sz="2200" dirty="0" smtClean="0"/>
              <a:t>Most trunked systems have ample reserve capacity</a:t>
            </a:r>
            <a:br>
              <a:rPr lang="en-US" sz="2200" dirty="0" smtClean="0"/>
            </a:br>
            <a:endParaRPr lang="en-US" sz="2200" dirty="0" smtClean="0"/>
          </a:p>
          <a:p>
            <a:pPr marL="495300" indent="-495300"/>
            <a:endParaRPr lang="en-US" sz="2200" dirty="0" smtClean="0"/>
          </a:p>
        </p:txBody>
      </p:sp>
    </p:spTree>
    <p:extLst>
      <p:ext uri="{BB962C8B-B14F-4D97-AF65-F5344CB8AC3E}">
        <p14:creationId xmlns:p14="http://schemas.microsoft.com/office/powerpoint/2010/main" val="364553684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670723">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67072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Topic 5a Question</a:t>
            </a:r>
          </a:p>
        </p:txBody>
      </p:sp>
      <p:sp>
        <p:nvSpPr>
          <p:cNvPr id="671747" name="Rectangle 3"/>
          <p:cNvSpPr>
            <a:spLocks noGrp="1" noChangeArrowheads="1"/>
          </p:cNvSpPr>
          <p:nvPr>
            <p:ph type="body" idx="1"/>
          </p:nvPr>
        </p:nvSpPr>
        <p:spPr/>
        <p:txBody>
          <a:bodyPr>
            <a:normAutofit fontScale="92500" lnSpcReduction="10000"/>
          </a:bodyPr>
          <a:lstStyle/>
          <a:p>
            <a:pPr marL="495300" indent="-495300">
              <a:lnSpc>
                <a:spcPct val="90000"/>
              </a:lnSpc>
              <a:buFont typeface="Wingdings" pitchFamily="2" charset="2"/>
              <a:buAutoNum type="arabicPeriod" startAt="5"/>
            </a:pPr>
            <a:r>
              <a:rPr lang="en-US" sz="3500" b="1" dirty="0" smtClean="0"/>
              <a:t>When emcomm teams work with a served agency, a number of assumptions are made. Which of the following assumptions are true?</a:t>
            </a:r>
          </a:p>
          <a:p>
            <a:pPr marL="952500" lvl="1" indent="-495300">
              <a:lnSpc>
                <a:spcPct val="90000"/>
              </a:lnSpc>
              <a:buFont typeface="Wingdings" pitchFamily="2" charset="2"/>
              <a:buAutoNum type="alphaUcPeriod"/>
            </a:pPr>
            <a:r>
              <a:rPr lang="en-US" sz="2200" dirty="0" smtClean="0"/>
              <a:t>Amateur radio operators can operate any communication equipment they encounter</a:t>
            </a:r>
          </a:p>
          <a:p>
            <a:pPr marL="952500" lvl="1" indent="-495300">
              <a:lnSpc>
                <a:spcPct val="90000"/>
              </a:lnSpc>
              <a:buFont typeface="Wingdings" pitchFamily="2" charset="2"/>
              <a:buAutoNum type="alphaUcPeriod"/>
            </a:pPr>
            <a:r>
              <a:rPr lang="en-US" sz="2200" dirty="0" smtClean="0"/>
              <a:t>There are NO significant differences between amateur radio operating procedures and the procedures used by the served agencies</a:t>
            </a:r>
          </a:p>
          <a:p>
            <a:pPr marL="952500" lvl="1" indent="-495300">
              <a:lnSpc>
                <a:spcPct val="90000"/>
              </a:lnSpc>
              <a:buFont typeface="Wingdings" pitchFamily="2" charset="2"/>
              <a:buAutoNum type="alphaUcPeriod"/>
            </a:pPr>
            <a:r>
              <a:rPr lang="en-US" sz="2200" dirty="0" smtClean="0"/>
              <a:t>Served agencies must provide training if Amateur Radio operators are to be used effectively</a:t>
            </a:r>
          </a:p>
          <a:p>
            <a:pPr marL="952500" lvl="1" indent="-495300">
              <a:lnSpc>
                <a:spcPct val="90000"/>
              </a:lnSpc>
              <a:buFont typeface="Wingdings" pitchFamily="2" charset="2"/>
              <a:buAutoNum type="alphaUcPeriod"/>
            </a:pPr>
            <a:r>
              <a:rPr lang="en-US" sz="2200" dirty="0" smtClean="0"/>
              <a:t>All phonetic alphabets are essentially the same and are thus interchangeable</a:t>
            </a:r>
          </a:p>
        </p:txBody>
      </p:sp>
    </p:spTree>
    <p:extLst>
      <p:ext uri="{BB962C8B-B14F-4D97-AF65-F5344CB8AC3E}">
        <p14:creationId xmlns:p14="http://schemas.microsoft.com/office/powerpoint/2010/main" val="132971056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67174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67174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Topic 5b?</a:t>
            </a: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Autofit/>
          </a:bodyPr>
          <a:lstStyle/>
          <a:p>
            <a:r>
              <a:rPr lang="en-US" sz="3200" b="1" dirty="0" smtClean="0">
                <a:solidFill>
                  <a:srgbClr val="0070C0"/>
                </a:solidFill>
              </a:rPr>
              <a:t>State and Local Government Radio Systems</a:t>
            </a:r>
          </a:p>
        </p:txBody>
      </p:sp>
      <p:sp>
        <p:nvSpPr>
          <p:cNvPr id="3075" name="Rectangle 3"/>
          <p:cNvSpPr>
            <a:spLocks noGrp="1" noChangeArrowheads="1"/>
          </p:cNvSpPr>
          <p:nvPr>
            <p:ph type="body" idx="1"/>
          </p:nvPr>
        </p:nvSpPr>
        <p:spPr/>
        <p:txBody>
          <a:bodyPr/>
          <a:lstStyle/>
          <a:p>
            <a:pPr>
              <a:lnSpc>
                <a:spcPct val="90000"/>
              </a:lnSpc>
            </a:pPr>
            <a:r>
              <a:rPr lang="en-US" sz="2200" dirty="0" smtClean="0"/>
              <a:t>Police, Fire, Sheriff, DPS</a:t>
            </a:r>
          </a:p>
          <a:p>
            <a:pPr>
              <a:lnSpc>
                <a:spcPct val="90000"/>
              </a:lnSpc>
            </a:pPr>
            <a:endParaRPr lang="en-US" sz="2200" dirty="0" smtClean="0"/>
          </a:p>
          <a:p>
            <a:pPr>
              <a:lnSpc>
                <a:spcPct val="90000"/>
              </a:lnSpc>
            </a:pPr>
            <a:r>
              <a:rPr lang="en-US" sz="2200" dirty="0" smtClean="0"/>
              <a:t>SOP</a:t>
            </a:r>
          </a:p>
          <a:p>
            <a:pPr>
              <a:lnSpc>
                <a:spcPct val="90000"/>
              </a:lnSpc>
            </a:pPr>
            <a:endParaRPr lang="en-US" sz="2200" dirty="0" smtClean="0"/>
          </a:p>
          <a:p>
            <a:pPr>
              <a:lnSpc>
                <a:spcPct val="90000"/>
              </a:lnSpc>
            </a:pPr>
            <a:r>
              <a:rPr lang="en-US" sz="2200" dirty="0" smtClean="0"/>
              <a:t>ITU – APCO Phonetics</a:t>
            </a:r>
          </a:p>
          <a:p>
            <a:pPr>
              <a:lnSpc>
                <a:spcPct val="90000"/>
              </a:lnSpc>
            </a:pPr>
            <a:endParaRPr lang="en-US" sz="2200" dirty="0" smtClean="0"/>
          </a:p>
          <a:p>
            <a:pPr>
              <a:lnSpc>
                <a:spcPct val="90000"/>
              </a:lnSpc>
            </a:pPr>
            <a:r>
              <a:rPr lang="en-US" sz="2200" dirty="0" smtClean="0"/>
              <a:t>10 Codes vs. Plain Language</a:t>
            </a:r>
          </a:p>
          <a:p>
            <a:pPr>
              <a:lnSpc>
                <a:spcPct val="90000"/>
              </a:lnSpc>
            </a:pPr>
            <a:endParaRPr lang="en-US" sz="2200" dirty="0" smtClean="0"/>
          </a:p>
          <a:p>
            <a:pPr>
              <a:lnSpc>
                <a:spcPct val="90000"/>
              </a:lnSpc>
            </a:pPr>
            <a:r>
              <a:rPr lang="en-US" sz="2200" dirty="0" smtClean="0"/>
              <a:t>No Causal Conversations</a:t>
            </a:r>
          </a:p>
          <a:p>
            <a:pPr>
              <a:lnSpc>
                <a:spcPct val="90000"/>
              </a:lnSpc>
            </a:pPr>
            <a:endParaRPr lang="en-US" sz="2200" dirty="0" smtClean="0"/>
          </a:p>
          <a:p>
            <a:pPr>
              <a:lnSpc>
                <a:spcPct val="90000"/>
              </a:lnSpc>
            </a:pPr>
            <a:r>
              <a:rPr lang="en-US" sz="2200" dirty="0" smtClean="0"/>
              <a:t>155.475 MHz - National Police Frequency</a:t>
            </a:r>
          </a:p>
          <a:p>
            <a:pPr>
              <a:lnSpc>
                <a:spcPct val="90000"/>
              </a:lnSpc>
            </a:pPr>
            <a:endParaRPr lang="en-US" sz="2200" dirty="0" smtClean="0"/>
          </a:p>
        </p:txBody>
      </p:sp>
    </p:spTree>
    <p:extLst>
      <p:ext uri="{BB962C8B-B14F-4D97-AF65-F5344CB8AC3E}">
        <p14:creationId xmlns:p14="http://schemas.microsoft.com/office/powerpoint/2010/main" val="801352583"/>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8"/>
          <p:cNvSpPr>
            <a:spLocks noGrp="1" noChangeArrowheads="1"/>
          </p:cNvSpPr>
          <p:nvPr>
            <p:ph type="title"/>
          </p:nvPr>
        </p:nvSpPr>
        <p:spPr/>
        <p:txBody>
          <a:bodyPr/>
          <a:lstStyle/>
          <a:p>
            <a:r>
              <a:rPr lang="en-US" sz="2800" b="1" dirty="0">
                <a:solidFill>
                  <a:srgbClr val="0070C0"/>
                </a:solidFill>
              </a:rPr>
              <a:t>State and Local Government Radio </a:t>
            </a:r>
            <a:r>
              <a:rPr lang="en-US" sz="2800" b="1" dirty="0" smtClean="0">
                <a:solidFill>
                  <a:srgbClr val="0070C0"/>
                </a:solidFill>
              </a:rPr>
              <a:t>Systems </a:t>
            </a:r>
            <a:r>
              <a:rPr lang="en-US" sz="1000" b="1" dirty="0" smtClean="0"/>
              <a:t>(</a:t>
            </a:r>
            <a:r>
              <a:rPr lang="en-US" sz="1000" b="1" dirty="0" err="1" smtClean="0"/>
              <a:t>cont</a:t>
            </a:r>
            <a:r>
              <a:rPr lang="en-US" sz="1000" b="1" dirty="0" smtClean="0"/>
              <a:t>)</a:t>
            </a:r>
            <a:endParaRPr lang="en-US" sz="2800" dirty="0" smtClean="0"/>
          </a:p>
        </p:txBody>
      </p:sp>
      <p:sp>
        <p:nvSpPr>
          <p:cNvPr id="8195" name="Rectangle 1029"/>
          <p:cNvSpPr>
            <a:spLocks noGrp="1" noChangeArrowheads="1"/>
          </p:cNvSpPr>
          <p:nvPr>
            <p:ph type="body" idx="1"/>
          </p:nvPr>
        </p:nvSpPr>
        <p:spPr/>
        <p:txBody>
          <a:bodyPr/>
          <a:lstStyle/>
          <a:p>
            <a:r>
              <a:rPr lang="en-US" sz="2200" dirty="0" smtClean="0"/>
              <a:t>Large city and state police; and fire radio systems </a:t>
            </a:r>
          </a:p>
          <a:p>
            <a:pPr lvl="1"/>
            <a:r>
              <a:rPr lang="en-US" sz="2200" dirty="0" smtClean="0"/>
              <a:t>More than one channel, assigned to different purposes </a:t>
            </a:r>
          </a:p>
          <a:p>
            <a:pPr lvl="2"/>
            <a:endParaRPr lang="en-US" sz="2200" dirty="0" smtClean="0"/>
          </a:p>
          <a:p>
            <a:r>
              <a:rPr lang="en-US" sz="2200" dirty="0" smtClean="0"/>
              <a:t>FCC allocates specific radio frequencies to different types of agencies, and some for multi-agency use </a:t>
            </a:r>
          </a:p>
          <a:p>
            <a:pPr lvl="1"/>
            <a:r>
              <a:rPr lang="en-US" sz="2200" dirty="0" smtClean="0"/>
              <a:t>A frequency designated for use by police agencies may only be used for police business </a:t>
            </a: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8"/>
          <p:cNvSpPr>
            <a:spLocks noGrp="1" noChangeArrowheads="1"/>
          </p:cNvSpPr>
          <p:nvPr>
            <p:ph type="title"/>
          </p:nvPr>
        </p:nvSpPr>
        <p:spPr>
          <a:xfrm>
            <a:off x="762000" y="228600"/>
            <a:ext cx="8077200" cy="1143000"/>
          </a:xfrm>
        </p:spPr>
        <p:txBody>
          <a:bodyPr/>
          <a:lstStyle/>
          <a:p>
            <a:r>
              <a:rPr lang="en-US" sz="2800" b="1" dirty="0" smtClean="0">
                <a:solidFill>
                  <a:srgbClr val="0070C0"/>
                </a:solidFill>
              </a:rPr>
              <a:t>Emergency Medical Radio Systems (EMRS)</a:t>
            </a:r>
          </a:p>
        </p:txBody>
      </p:sp>
      <p:sp>
        <p:nvSpPr>
          <p:cNvPr id="9219" name="Rectangle 1029"/>
          <p:cNvSpPr>
            <a:spLocks noGrp="1" noChangeArrowheads="1"/>
          </p:cNvSpPr>
          <p:nvPr>
            <p:ph type="body" idx="1"/>
          </p:nvPr>
        </p:nvSpPr>
        <p:spPr/>
        <p:txBody>
          <a:bodyPr/>
          <a:lstStyle/>
          <a:p>
            <a:r>
              <a:rPr lang="en-US" sz="2200" dirty="0" smtClean="0"/>
              <a:t>FCC assigned dedicated standardized frequencies</a:t>
            </a:r>
          </a:p>
          <a:p>
            <a:pPr lvl="1"/>
            <a:r>
              <a:rPr lang="en-US" sz="2200" dirty="0" smtClean="0"/>
              <a:t>Older </a:t>
            </a:r>
            <a:r>
              <a:rPr lang="en-US" sz="2200" dirty="0" err="1" smtClean="0"/>
              <a:t>MedStar</a:t>
            </a:r>
            <a:endParaRPr lang="en-US" sz="2200" dirty="0" smtClean="0"/>
          </a:p>
          <a:p>
            <a:pPr lvl="2"/>
            <a:r>
              <a:rPr lang="en-US" sz="1800" dirty="0" smtClean="0"/>
              <a:t>10 VHF simplex</a:t>
            </a:r>
          </a:p>
          <a:p>
            <a:pPr lvl="2"/>
            <a:r>
              <a:rPr lang="en-US" sz="1800" dirty="0" smtClean="0"/>
              <a:t>Ambulance - Hospital</a:t>
            </a:r>
          </a:p>
          <a:p>
            <a:pPr lvl="1"/>
            <a:r>
              <a:rPr lang="en-US" sz="2400" dirty="0" smtClean="0"/>
              <a:t>Newer EMRS</a:t>
            </a:r>
          </a:p>
          <a:p>
            <a:pPr lvl="2"/>
            <a:r>
              <a:rPr lang="en-US" sz="1800" dirty="0" smtClean="0"/>
              <a:t>10 UHF duplex</a:t>
            </a:r>
          </a:p>
          <a:p>
            <a:pPr lvl="3"/>
            <a:r>
              <a:rPr lang="en-US" sz="2200" dirty="0" smtClean="0"/>
              <a:t>Med 1 to Med 10</a:t>
            </a:r>
          </a:p>
          <a:p>
            <a:pPr lvl="1"/>
            <a:r>
              <a:rPr lang="en-US" sz="2200" dirty="0" smtClean="0"/>
              <a:t>7 VHF simplex</a:t>
            </a: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8"/>
          <p:cNvSpPr>
            <a:spLocks noGrp="1" noChangeArrowheads="1"/>
          </p:cNvSpPr>
          <p:nvPr>
            <p:ph type="title"/>
          </p:nvPr>
        </p:nvSpPr>
        <p:spPr/>
        <p:txBody>
          <a:bodyPr/>
          <a:lstStyle/>
          <a:p>
            <a:r>
              <a:rPr lang="en-US" b="1" dirty="0" smtClean="0">
                <a:solidFill>
                  <a:srgbClr val="0070C0"/>
                </a:solidFill>
              </a:rPr>
              <a:t>American Red Cross</a:t>
            </a:r>
          </a:p>
        </p:txBody>
      </p:sp>
      <p:sp>
        <p:nvSpPr>
          <p:cNvPr id="10243" name="Rectangle 1029"/>
          <p:cNvSpPr>
            <a:spLocks noGrp="1" noChangeArrowheads="1"/>
          </p:cNvSpPr>
          <p:nvPr>
            <p:ph type="body" idx="1"/>
          </p:nvPr>
        </p:nvSpPr>
        <p:spPr/>
        <p:txBody>
          <a:bodyPr/>
          <a:lstStyle/>
          <a:p>
            <a:r>
              <a:rPr lang="en-US" smtClean="0"/>
              <a:t>Nationally licensed frequency 47.42MHz</a:t>
            </a:r>
          </a:p>
          <a:p>
            <a:pPr lvl="1"/>
            <a:r>
              <a:rPr lang="en-US" smtClean="0"/>
              <a:t>Primarily for disaster or emergency operations </a:t>
            </a:r>
          </a:p>
          <a:p>
            <a:pPr lvl="1"/>
            <a:r>
              <a:rPr lang="en-US" smtClean="0"/>
              <a:t>Some chapters also use 47.50MHz </a:t>
            </a:r>
          </a:p>
          <a:p>
            <a:pPr lvl="1"/>
            <a:endParaRPr lang="en-US" smtClean="0"/>
          </a:p>
          <a:p>
            <a:r>
              <a:rPr lang="en-US" smtClean="0"/>
              <a:t>Chapters may rent space on commercial systems or license their own VHF or UHF systems for day-to-day operations </a:t>
            </a:r>
          </a:p>
          <a:p>
            <a:endParaRPr lang="en-US" smtClean="0"/>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r>
              <a:rPr lang="en-US" sz="3600" b="1" dirty="0" smtClean="0">
                <a:solidFill>
                  <a:srgbClr val="0070C0"/>
                </a:solidFill>
              </a:rPr>
              <a:t>Types of Served-Agency Radio Systems</a:t>
            </a:r>
          </a:p>
        </p:txBody>
      </p:sp>
      <p:sp>
        <p:nvSpPr>
          <p:cNvPr id="3075" name="Rectangle 3"/>
          <p:cNvSpPr>
            <a:spLocks noGrp="1" noChangeArrowheads="1"/>
          </p:cNvSpPr>
          <p:nvPr>
            <p:ph type="body" idx="1"/>
          </p:nvPr>
        </p:nvSpPr>
        <p:spPr/>
        <p:txBody>
          <a:bodyPr/>
          <a:lstStyle/>
          <a:p>
            <a:pPr>
              <a:lnSpc>
                <a:spcPct val="90000"/>
              </a:lnSpc>
            </a:pPr>
            <a:r>
              <a:rPr lang="en-US" sz="2200" dirty="0" smtClean="0"/>
              <a:t>Dispatch vs. Operational Channels</a:t>
            </a:r>
          </a:p>
          <a:p>
            <a:pPr>
              <a:lnSpc>
                <a:spcPct val="90000"/>
              </a:lnSpc>
            </a:pPr>
            <a:endParaRPr lang="en-US" sz="2200" dirty="0"/>
          </a:p>
          <a:p>
            <a:pPr>
              <a:lnSpc>
                <a:spcPct val="90000"/>
              </a:lnSpc>
            </a:pPr>
            <a:r>
              <a:rPr lang="en-US" sz="2200" dirty="0" smtClean="0"/>
              <a:t>Community Repeater Systems</a:t>
            </a:r>
          </a:p>
          <a:p>
            <a:pPr>
              <a:lnSpc>
                <a:spcPct val="90000"/>
              </a:lnSpc>
            </a:pPr>
            <a:endParaRPr lang="en-US" sz="2200" dirty="0" smtClean="0"/>
          </a:p>
          <a:p>
            <a:pPr>
              <a:lnSpc>
                <a:spcPct val="90000"/>
              </a:lnSpc>
            </a:pPr>
            <a:r>
              <a:rPr lang="en-US" sz="2200" dirty="0" smtClean="0"/>
              <a:t>Trunked Repeater Systems</a:t>
            </a:r>
          </a:p>
          <a:p>
            <a:pPr>
              <a:lnSpc>
                <a:spcPct val="90000"/>
              </a:lnSpc>
            </a:pPr>
            <a:endParaRPr lang="en-US" sz="2200" dirty="0" smtClean="0"/>
          </a:p>
          <a:p>
            <a:pPr>
              <a:lnSpc>
                <a:spcPct val="90000"/>
              </a:lnSpc>
            </a:pPr>
            <a:r>
              <a:rPr lang="en-US" sz="2200" dirty="0" smtClean="0"/>
              <a:t>Shared Simplex Systems</a:t>
            </a:r>
          </a:p>
        </p:txBody>
      </p:sp>
    </p:spTree>
    <p:extLst>
      <p:ext uri="{BB962C8B-B14F-4D97-AF65-F5344CB8AC3E}">
        <p14:creationId xmlns:p14="http://schemas.microsoft.com/office/powerpoint/2010/main" val="3687917423"/>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1550</Words>
  <Application>Microsoft Office PowerPoint</Application>
  <PresentationFormat>On-screen Show (4:3)</PresentationFormat>
  <Paragraphs>250</Paragraphs>
  <Slides>43</Slides>
  <Notes>7</Notes>
  <HiddenSlides>14</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Training</vt:lpstr>
      <vt:lpstr>Training Volunteers</vt:lpstr>
      <vt:lpstr>Reminder</vt:lpstr>
      <vt:lpstr>Session One Topic</vt:lpstr>
      <vt:lpstr>Topic 5a - Served Agency Communication Systems  </vt:lpstr>
      <vt:lpstr>State and Local Government Radio Systems</vt:lpstr>
      <vt:lpstr>State and Local Government Radio Systems (cont)</vt:lpstr>
      <vt:lpstr>Emergency Medical Radio Systems (EMRS)</vt:lpstr>
      <vt:lpstr>American Red Cross</vt:lpstr>
      <vt:lpstr>Types of Served-Agency Radio Systems</vt:lpstr>
      <vt:lpstr>Community Repeater Systems</vt:lpstr>
      <vt:lpstr>Continuous Tone Controlled Squelch System</vt:lpstr>
      <vt:lpstr>CTCSS</vt:lpstr>
      <vt:lpstr>Trunked Systems</vt:lpstr>
      <vt:lpstr>APCO Project 25 Radio Systems</vt:lpstr>
      <vt:lpstr>Telephone Systems</vt:lpstr>
      <vt:lpstr>Satellite Telephones</vt:lpstr>
      <vt:lpstr>Satellite Telephones</vt:lpstr>
      <vt:lpstr>Satellite Data Systems</vt:lpstr>
      <vt:lpstr>Satellite Data Systems - EMWIN</vt:lpstr>
      <vt:lpstr>Other Agency-Owned Equipment</vt:lpstr>
      <vt:lpstr>Monitoring Agency Radio Systems</vt:lpstr>
      <vt:lpstr>Going Beyond Amateur Radio</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5a Question</vt:lpstr>
      <vt:lpstr>Topic 5a Question</vt:lpstr>
      <vt:lpstr>Topic 5a Question</vt:lpstr>
      <vt:lpstr>Topic 5a Question</vt:lpstr>
      <vt:lpstr>Topic 5a Question</vt:lpstr>
      <vt:lpstr>Any Questions Before Starting Topic 5b?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2012-03-04T20:17:54Z</dcterms:modified>
</cp:coreProperties>
</file>