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notesSlides/notesSlide2.xml" ContentType="application/vnd.openxmlformats-officedocument.presentationml.notesSlide+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notesSlides/notesSlide3.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2"/>
  </p:notesMasterIdLst>
  <p:handoutMasterIdLst>
    <p:handoutMasterId r:id="rId33"/>
  </p:handoutMasterIdLst>
  <p:sldIdLst>
    <p:sldId id="384" r:id="rId2"/>
    <p:sldId id="261" r:id="rId3"/>
    <p:sldId id="289" r:id="rId4"/>
    <p:sldId id="693" r:id="rId5"/>
    <p:sldId id="898" r:id="rId6"/>
    <p:sldId id="899" r:id="rId7"/>
    <p:sldId id="900" r:id="rId8"/>
    <p:sldId id="901" r:id="rId9"/>
    <p:sldId id="902" r:id="rId10"/>
    <p:sldId id="903" r:id="rId11"/>
    <p:sldId id="904" r:id="rId12"/>
    <p:sldId id="859" r:id="rId13"/>
    <p:sldId id="860" r:id="rId14"/>
    <p:sldId id="861" r:id="rId15"/>
    <p:sldId id="862" r:id="rId16"/>
    <p:sldId id="863" r:id="rId17"/>
    <p:sldId id="864" r:id="rId18"/>
    <p:sldId id="865" r:id="rId19"/>
    <p:sldId id="866" r:id="rId20"/>
    <p:sldId id="867" r:id="rId21"/>
    <p:sldId id="868" r:id="rId22"/>
    <p:sldId id="869" r:id="rId23"/>
    <p:sldId id="870" r:id="rId24"/>
    <p:sldId id="871" r:id="rId25"/>
    <p:sldId id="872" r:id="rId26"/>
    <p:sldId id="873" r:id="rId27"/>
    <p:sldId id="905" r:id="rId28"/>
    <p:sldId id="906" r:id="rId29"/>
    <p:sldId id="896" r:id="rId30"/>
    <p:sldId id="909"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ssion Start" id="{779CC93D-E52E-4D84-901B-11D7331DD495}">
          <p14:sldIdLst>
            <p14:sldId id="384"/>
            <p14:sldId id="261"/>
            <p14:sldId id="289"/>
          </p14:sldIdLst>
        </p14:section>
        <p14:section name="Content" id="{790CEF5B-569A-4C2F-BED5-750B08C0E5AD}">
          <p14:sldIdLst>
            <p14:sldId id="693"/>
            <p14:sldId id="898"/>
            <p14:sldId id="899"/>
            <p14:sldId id="900"/>
            <p14:sldId id="901"/>
            <p14:sldId id="902"/>
            <p14:sldId id="903"/>
            <p14:sldId id="904"/>
            <p14:sldId id="859"/>
            <p14:sldId id="860"/>
            <p14:sldId id="861"/>
            <p14:sldId id="862"/>
            <p14:sldId id="863"/>
            <p14:sldId id="864"/>
            <p14:sldId id="865"/>
            <p14:sldId id="866"/>
            <p14:sldId id="867"/>
            <p14:sldId id="868"/>
            <p14:sldId id="869"/>
            <p14:sldId id="870"/>
            <p14:sldId id="871"/>
            <p14:sldId id="872"/>
            <p14:sldId id="873"/>
          </p14:sldIdLst>
        </p14:section>
        <p14:section name="Summary" id="{3F78B471-41DA-46F2-A8E4-97E471896AB3}">
          <p14:sldIdLst/>
        </p14:section>
        <p14:section name="Quiz" id="{4ADBE36C-3616-4F90-AF7A-AA71CE7C6B31}">
          <p14:sldIdLst>
            <p14:sldId id="905"/>
            <p14:sldId id="906"/>
            <p14:sldId id="896"/>
            <p14:sldId id="909"/>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3300"/>
    <a:srgbClr val="3399FF"/>
    <a:srgbClr val="009ED6"/>
  </p:clrMru>
  <p:extLst>
    <p:ext uri="{E76CE94A-603C-4142-B9EB-6D1370010A27}">
      <p14:discardImageEditData xmlns:p14="http://schemas.microsoft.com/office/powerpoint/2010/main" val="1"/>
    </p:ext>
    <p:ext uri="{D31A062A-798A-4329-ABDD-BBA856620510}">
      <p14:defaultImageDpi xmlns:p14="http://schemas.microsoft.com/office/powerpoint/2010/main" val="96"/>
    </p:ext>
  </p:extLst>
</p:presentationPr>
</file>

<file path=ppt/tableStyles.xml><?xml version="1.0" encoding="utf-8"?>
<a:tblStyleLst xmlns:a="http://schemas.openxmlformats.org/drawingml/2006/main" def="{5C22544A-7EE6-4342-B048-85BDC9FD1C3A}">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174" autoAdjust="0"/>
    <p:restoredTop sz="83977" autoAdjust="0"/>
  </p:normalViewPr>
  <p:slideViewPr>
    <p:cSldViewPr>
      <p:cViewPr varScale="1">
        <p:scale>
          <a:sx n="106" d="100"/>
          <a:sy n="106" d="100"/>
        </p:scale>
        <p:origin x="-1794" y="-96"/>
      </p:cViewPr>
      <p:guideLst>
        <p:guide orient="horz" pos="2160"/>
        <p:guide pos="2880"/>
      </p:guideLst>
    </p:cSldViewPr>
  </p:slideViewPr>
  <p:notesTextViewPr>
    <p:cViewPr>
      <p:scale>
        <a:sx n="100" d="100"/>
        <a:sy n="100" d="100"/>
      </p:scale>
      <p:origin x="0" y="0"/>
    </p:cViewPr>
  </p:notesTextViewPr>
  <p:sorterViewPr>
    <p:cViewPr>
      <p:scale>
        <a:sx n="154" d="100"/>
        <a:sy n="154" d="100"/>
      </p:scale>
      <p:origin x="0" y="1884"/>
    </p:cViewPr>
  </p:sorterViewPr>
  <p:notesViewPr>
    <p:cSldViewPr>
      <p:cViewPr varScale="1">
        <p:scale>
          <a:sx n="83" d="100"/>
          <a:sy n="83" d="100"/>
        </p:scale>
        <p:origin x="-3144"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83FDC75-7F73-4A4A-A77C-09AADF00E0EA}" type="datetimeFigureOut">
              <a:rPr lang="en-US" smtClean="0"/>
              <a:pPr/>
              <a:t>3/4/2012</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59226BF-1F13-42D3-80DC-373E7ADD1EBC}" type="slidenum">
              <a:rPr lang="en-US" smtClean="0"/>
              <a:pPr/>
              <a:t>‹#›</a:t>
            </a:fld>
            <a:endParaRPr lang="en-US" dirty="0"/>
          </a:p>
        </p:txBody>
      </p:sp>
    </p:spTree>
    <p:extLst>
      <p:ext uri="{BB962C8B-B14F-4D97-AF65-F5344CB8AC3E}">
        <p14:creationId xmlns:p14="http://schemas.microsoft.com/office/powerpoint/2010/main" val="42119413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AEF76B-3757-4A0B-AF93-28494465C1DD}" type="datetimeFigureOut">
              <a:rPr lang="en-US" smtClean="0"/>
              <a:pPr/>
              <a:t>3/4/2012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693FD4-8F83-4EF7-AC3F-0DC0388986B0}" type="slidenum">
              <a:rPr lang="en-US" smtClean="0"/>
              <a:pPr/>
              <a:t>‹#›</a:t>
            </a:fld>
            <a:endParaRPr lang="en-US" dirty="0"/>
          </a:p>
        </p:txBody>
      </p:sp>
    </p:spTree>
    <p:extLst>
      <p:ext uri="{BB962C8B-B14F-4D97-AF65-F5344CB8AC3E}">
        <p14:creationId xmlns:p14="http://schemas.microsoft.com/office/powerpoint/2010/main" val="38687618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smtClean="0"/>
              <a:t>Make sure you have modified the Name and Date.</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2000" b="1"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3200" b="1" dirty="0" smtClean="0"/>
              <a:t>Display this screen as students are arriving for class.</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EC6EAC7D-5A89-47C2-8ABA-56C9C2DEF7A4}"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endParaRPr lang="en-US" dirty="0" smtClean="0"/>
          </a:p>
          <a:p>
            <a:pPr>
              <a:lnSpc>
                <a:spcPct val="80000"/>
              </a:lnSpc>
            </a:pPr>
            <a:r>
              <a:rPr lang="en-US" sz="2000" b="1" dirty="0" smtClean="0"/>
              <a:t>ARRL conditions!</a:t>
            </a:r>
          </a:p>
          <a:p>
            <a:pPr>
              <a:lnSpc>
                <a:spcPct val="80000"/>
              </a:lnSpc>
            </a:pPr>
            <a:endParaRPr lang="en-US" sz="2000" b="1" dirty="0" smtClean="0"/>
          </a:p>
          <a:p>
            <a:pPr>
              <a:lnSpc>
                <a:spcPct val="80000"/>
              </a:lnSpc>
            </a:pPr>
            <a:r>
              <a:rPr lang="en-US" sz="2000" b="1" dirty="0" smtClean="0"/>
              <a:t>The two ICS courses must be complete before taking the final exam.</a:t>
            </a:r>
          </a:p>
        </p:txBody>
      </p:sp>
      <p:sp>
        <p:nvSpPr>
          <p:cNvPr id="4" name="Slide Number Placeholder 3"/>
          <p:cNvSpPr>
            <a:spLocks noGrp="1"/>
          </p:cNvSpPr>
          <p:nvPr>
            <p:ph type="sldNum" sz="quarter" idx="10"/>
          </p:nvPr>
        </p:nvSpPr>
        <p:spPr/>
        <p:txBody>
          <a:bodyPr/>
          <a:lstStyle/>
          <a:p>
            <a:fld id="{EC6EAC7D-5A89-47C2-8ABA-56C9C2DEF7A4}"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endParaRPr lang="en-US" dirty="0" smtClean="0"/>
          </a:p>
          <a:p>
            <a:pPr>
              <a:lnSpc>
                <a:spcPct val="80000"/>
              </a:lnSpc>
            </a:pPr>
            <a:r>
              <a:rPr lang="en-US" b="1" dirty="0" smtClean="0"/>
              <a:t>The course requires a total of 18 hours. </a:t>
            </a:r>
          </a:p>
          <a:p>
            <a:pPr>
              <a:lnSpc>
                <a:spcPct val="80000"/>
              </a:lnSpc>
            </a:pPr>
            <a:endParaRPr lang="en-US" b="1" dirty="0" smtClean="0"/>
          </a:p>
          <a:p>
            <a:pPr>
              <a:lnSpc>
                <a:spcPct val="80000"/>
              </a:lnSpc>
            </a:pPr>
            <a:r>
              <a:rPr lang="en-US" b="1" dirty="0" smtClean="0"/>
              <a:t>If a student misses one class they can take</a:t>
            </a:r>
            <a:r>
              <a:rPr lang="en-US" b="1" baseline="0" dirty="0" smtClean="0"/>
              <a:t> a practice quiz for each lesson missed.</a:t>
            </a:r>
          </a:p>
          <a:p>
            <a:pPr>
              <a:lnSpc>
                <a:spcPct val="80000"/>
              </a:lnSpc>
            </a:pPr>
            <a:endParaRPr lang="en-US" b="1" baseline="0" dirty="0" smtClean="0"/>
          </a:p>
          <a:p>
            <a:pPr>
              <a:lnSpc>
                <a:spcPct val="80000"/>
              </a:lnSpc>
            </a:pPr>
            <a:r>
              <a:rPr lang="en-US" b="1" baseline="0" dirty="0" smtClean="0"/>
              <a:t>A student missing two sessions will be asked to take the course again.</a:t>
            </a:r>
          </a:p>
          <a:p>
            <a:pPr>
              <a:lnSpc>
                <a:spcPct val="80000"/>
              </a:lnSpc>
            </a:pPr>
            <a:endParaRPr lang="en-US" b="1" baseline="0" dirty="0" smtClean="0"/>
          </a:p>
          <a:p>
            <a:pPr>
              <a:lnSpc>
                <a:spcPct val="80000"/>
              </a:lnSpc>
            </a:pPr>
            <a:r>
              <a:rPr lang="en-US" b="1" baseline="0" dirty="0" smtClean="0"/>
              <a:t>A student missing the last session must wait for the next class and attend the final session for taking the exam again.</a:t>
            </a:r>
          </a:p>
          <a:p>
            <a:pPr>
              <a:lnSpc>
                <a:spcPct val="80000"/>
              </a:lnSpc>
            </a:pPr>
            <a:endParaRPr lang="en-US" b="1" baseline="0" dirty="0" smtClean="0"/>
          </a:p>
          <a:p>
            <a:pPr>
              <a:lnSpc>
                <a:spcPct val="80000"/>
              </a:lnSpc>
            </a:pPr>
            <a:r>
              <a:rPr lang="en-US" b="1" baseline="0" dirty="0" smtClean="0"/>
              <a:t>An exception would be two Field Examiners agreeing to give the exam at a mutually scheduled time.</a:t>
            </a:r>
          </a:p>
          <a:p>
            <a:pPr>
              <a:lnSpc>
                <a:spcPct val="80000"/>
              </a:lnSpc>
            </a:pPr>
            <a:endParaRPr lang="en-US" b="1" baseline="0" dirty="0" smtClean="0"/>
          </a:p>
          <a:p>
            <a:pPr>
              <a:lnSpc>
                <a:spcPct val="80000"/>
              </a:lnSpc>
            </a:pPr>
            <a:endParaRPr lang="en-US" baseline="0" dirty="0" smtClean="0"/>
          </a:p>
          <a:p>
            <a:pPr>
              <a:lnSpc>
                <a:spcPct val="80000"/>
              </a:lnSpc>
            </a:pPr>
            <a:endParaRPr lang="en-US" dirty="0" smtClean="0"/>
          </a:p>
        </p:txBody>
      </p:sp>
      <p:sp>
        <p:nvSpPr>
          <p:cNvPr id="4" name="Slide Number Placeholder 3"/>
          <p:cNvSpPr>
            <a:spLocks noGrp="1"/>
          </p:cNvSpPr>
          <p:nvPr>
            <p:ph type="sldNum" sz="quarter" idx="10"/>
          </p:nvPr>
        </p:nvSpPr>
        <p:spPr/>
        <p:txBody>
          <a:bodyPr/>
          <a:lstStyle/>
          <a:p>
            <a:fld id="{EC6EAC7D-5A89-47C2-8ABA-56C9C2DEF7A4}"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3"/>
          <p:cNvSpPr>
            <a:spLocks noGrp="1" noChangeArrowheads="1"/>
          </p:cNvSpPr>
          <p:nvPr>
            <p:ph type="hdr" sz="quarter"/>
          </p:nvPr>
        </p:nvSpPr>
        <p:spPr>
          <a:noFill/>
        </p:spPr>
        <p:txBody>
          <a:bodyPr/>
          <a:lstStyle/>
          <a:p>
            <a:r>
              <a:rPr lang="en-US" dirty="0" smtClean="0"/>
              <a:t>Microsoft </a:t>
            </a:r>
            <a:r>
              <a:rPr lang="en-US" b="1" dirty="0" smtClean="0"/>
              <a:t>Engineering Excellence</a:t>
            </a:r>
            <a:endParaRPr lang="en-US" dirty="0" smtClean="0"/>
          </a:p>
        </p:txBody>
      </p:sp>
      <p:sp>
        <p:nvSpPr>
          <p:cNvPr id="41987" name="Rectangle 25"/>
          <p:cNvSpPr>
            <a:spLocks noGrp="1" noChangeArrowheads="1"/>
          </p:cNvSpPr>
          <p:nvPr>
            <p:ph type="ftr" sz="quarter" idx="4"/>
          </p:nvPr>
        </p:nvSpPr>
        <p:spPr>
          <a:noFill/>
        </p:spPr>
        <p:txBody>
          <a:bodyPr/>
          <a:lstStyle/>
          <a:p>
            <a:r>
              <a:rPr lang="en-US" dirty="0" smtClean="0"/>
              <a:t>Microsoft Confidential</a:t>
            </a:r>
          </a:p>
        </p:txBody>
      </p:sp>
      <p:sp>
        <p:nvSpPr>
          <p:cNvPr id="41988" name="Rectangle 26"/>
          <p:cNvSpPr>
            <a:spLocks noGrp="1" noChangeArrowheads="1"/>
          </p:cNvSpPr>
          <p:nvPr>
            <p:ph type="sldNum" sz="quarter" idx="5"/>
          </p:nvPr>
        </p:nvSpPr>
        <p:spPr>
          <a:noFill/>
        </p:spPr>
        <p:txBody>
          <a:bodyPr/>
          <a:lstStyle/>
          <a:p>
            <a:fld id="{B2B44A5F-6CE4-493C-A0D7-6834FF76660C}" type="slidenum">
              <a:rPr lang="en-US" smtClean="0"/>
              <a:pPr/>
              <a:t>29</a:t>
            </a:fld>
            <a:endParaRPr lang="en-US" dirty="0" smtClean="0"/>
          </a:p>
        </p:txBody>
      </p:sp>
      <p:sp>
        <p:nvSpPr>
          <p:cNvPr id="41989" name="Rectangle 2"/>
          <p:cNvSpPr>
            <a:spLocks noGrp="1" noRot="1" noChangeAspect="1" noChangeArrowheads="1" noTextEdit="1"/>
          </p:cNvSpPr>
          <p:nvPr>
            <p:ph type="sldImg"/>
          </p:nvPr>
        </p:nvSpPr>
        <p:spPr>
          <a:xfrm>
            <a:off x="1143000" y="450850"/>
            <a:ext cx="4572000" cy="3429000"/>
          </a:xfrm>
          <a:ln/>
        </p:spPr>
      </p:sp>
      <p:sp>
        <p:nvSpPr>
          <p:cNvPr id="41990" name="Rectangle 3"/>
          <p:cNvSpPr>
            <a:spLocks noGrp="1" noChangeArrowheads="1"/>
          </p:cNvSpPr>
          <p:nvPr>
            <p:ph type="body" idx="1"/>
          </p:nvPr>
        </p:nvSpPr>
        <p:spPr>
          <a:xfrm>
            <a:off x="307492" y="4130104"/>
            <a:ext cx="6261652" cy="4554823"/>
          </a:xfrm>
          <a:noFill/>
          <a:ln/>
        </p:spPr>
        <p:txBody>
          <a:bodyPr/>
          <a:lstStyle/>
          <a:p>
            <a:pPr>
              <a:buFontTx/>
              <a:buNone/>
            </a:pPr>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6" name="Picture 5"/>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2" name="Title 1"/>
          <p:cNvSpPr>
            <a:spLocks noGrp="1"/>
          </p:cNvSpPr>
          <p:nvPr>
            <p:ph type="ctrTitle" hasCustomPrompt="1"/>
          </p:nvPr>
        </p:nvSpPr>
        <p:spPr>
          <a:xfrm>
            <a:off x="2590800" y="2286000"/>
            <a:ext cx="6180224" cy="1470025"/>
          </a:xfrm>
        </p:spPr>
        <p:txBody>
          <a:bodyPr anchor="t"/>
          <a:lstStyle>
            <a:lvl1pPr algn="r">
              <a:defRPr b="1" cap="small" baseline="0">
                <a:solidFill>
                  <a:srgbClr val="003300"/>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3962400" y="4038600"/>
            <a:ext cx="4772528" cy="990600"/>
          </a:xfrm>
        </p:spPr>
        <p:txBody>
          <a:bodyPr>
            <a:normAutofit/>
          </a:bodyPr>
          <a:lstStyle>
            <a:lvl1pPr marL="0" indent="0" algn="r">
              <a:buNone/>
              <a:defRPr sz="2000" b="0">
                <a:solidFill>
                  <a:schemeClr val="tx1"/>
                </a:solidFill>
                <a:latin typeface="Georgia"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7" name="Picture 6"/>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0" y="1251"/>
            <a:ext cx="3721618" cy="6858000"/>
          </a:xfrm>
          <a:prstGeom prst="rect">
            <a:avLst/>
          </a:prstGeom>
        </p:spPr>
      </p:pic>
      <p:sp>
        <p:nvSpPr>
          <p:cNvPr id="10" name="Picture Placeholder 9"/>
          <p:cNvSpPr>
            <a:spLocks noGrp="1"/>
          </p:cNvSpPr>
          <p:nvPr>
            <p:ph type="pic" sz="quarter" idx="13" hasCustomPrompt="1"/>
          </p:nvPr>
        </p:nvSpPr>
        <p:spPr>
          <a:xfrm>
            <a:off x="6858000" y="5105400"/>
            <a:ext cx="1828800" cy="990600"/>
          </a:xfrm>
        </p:spPr>
        <p:txBody>
          <a:bodyPr>
            <a:normAutofit/>
          </a:bodyPr>
          <a:lstStyle>
            <a:lvl1pPr marL="0" indent="0" algn="ctr">
              <a:buNone/>
              <a:defRPr sz="2000" baseline="0"/>
            </a:lvl1pPr>
          </a:lstStyle>
          <a:p>
            <a:r>
              <a:rPr lang="en-US" dirty="0" smtClean="0"/>
              <a:t>Company Logo</a:t>
            </a:r>
            <a:endParaRPr lang="en-US" dirty="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Background Only">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3" name="Date Placeholder 3"/>
          <p:cNvSpPr>
            <a:spLocks noGrp="1"/>
          </p:cNvSpPr>
          <p:nvPr>
            <p:ph type="dt" sz="half" idx="10"/>
          </p:nvPr>
        </p:nvSpPr>
        <p:spPr>
          <a:xfrm>
            <a:off x="762000" y="6356350"/>
            <a:ext cx="2133600" cy="365125"/>
          </a:xfrm>
        </p:spPr>
        <p:txBody>
          <a:bodyPr/>
          <a:lstStyle/>
          <a:p>
            <a:fld id="{757B281C-5159-4971-8228-52B9A72E9ED2}" type="datetimeFigureOut">
              <a:rPr lang="en-US" smtClean="0"/>
              <a:pPr/>
              <a:t>3/4/2012</a:t>
            </a:fld>
            <a:endParaRPr lang="en-US" dirty="0"/>
          </a:p>
        </p:txBody>
      </p:sp>
      <p:sp>
        <p:nvSpPr>
          <p:cNvPr id="4" name="Footer Placeholder 4"/>
          <p:cNvSpPr>
            <a:spLocks noGrp="1"/>
          </p:cNvSpPr>
          <p:nvPr>
            <p:ph type="ftr" sz="quarter" idx="11"/>
          </p:nvPr>
        </p:nvSpPr>
        <p:spPr>
          <a:xfrm>
            <a:off x="3352800" y="6356350"/>
            <a:ext cx="2895600" cy="365125"/>
          </a:xfrm>
        </p:spPr>
        <p:txBody>
          <a:bodyPr/>
          <a:lstStyle/>
          <a:p>
            <a:endParaRPr lang="en-US" dirty="0"/>
          </a:p>
        </p:txBody>
      </p:sp>
      <p:sp>
        <p:nvSpPr>
          <p:cNvPr id="5" name="Slide Number Placeholder 5"/>
          <p:cNvSpPr>
            <a:spLocks noGrp="1"/>
          </p:cNvSpPr>
          <p:nvPr>
            <p:ph type="sldNum" sz="quarter" idx="12"/>
          </p:nvPr>
        </p:nvSpPr>
        <p:spPr>
          <a:xfrm>
            <a:off x="6705600" y="6356350"/>
            <a:ext cx="2133600" cy="365125"/>
          </a:xfrm>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855354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pic>
        <p:nvPicPr>
          <p:cNvPr id="8" name="Picture 7"/>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rot="5400000">
            <a:off x="3161049" y="-3176815"/>
            <a:ext cx="2819400" cy="9173031"/>
          </a:xfrm>
          <a:prstGeom prst="rect">
            <a:avLst/>
          </a:prstGeom>
        </p:spPr>
      </p:pic>
      <p:sp>
        <p:nvSpPr>
          <p:cNvPr id="2" name="Title 1"/>
          <p:cNvSpPr>
            <a:spLocks noGrp="1"/>
          </p:cNvSpPr>
          <p:nvPr>
            <p:ph type="title" hasCustomPrompt="1"/>
          </p:nvPr>
        </p:nvSpPr>
        <p:spPr>
          <a:xfrm>
            <a:off x="4572000" y="3048000"/>
            <a:ext cx="4343400" cy="1362075"/>
          </a:xfrm>
        </p:spPr>
        <p:txBody>
          <a:bodyPr anchor="b" anchorCtr="0"/>
          <a:lstStyle>
            <a:lvl1pPr algn="l">
              <a:defRPr sz="4000" b="1" cap="small" baseline="0">
                <a:solidFill>
                  <a:srgbClr val="003300"/>
                </a:solidFill>
              </a:defRPr>
            </a:lvl1pPr>
          </a:lstStyle>
          <a:p>
            <a:r>
              <a:rPr lang="en-US" dirty="0" smtClean="0"/>
              <a:t>Click to edit master title style</a:t>
            </a:r>
            <a:endParaRPr lang="en-US" dirty="0"/>
          </a:p>
        </p:txBody>
      </p:sp>
      <p:sp>
        <p:nvSpPr>
          <p:cNvPr id="4" name="Date Placeholder 3"/>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
        <p:nvSpPr>
          <p:cNvPr id="10" name="Picture Placeholder 9"/>
          <p:cNvSpPr>
            <a:spLocks noGrp="1"/>
          </p:cNvSpPr>
          <p:nvPr>
            <p:ph type="pic" sz="quarter" idx="13" hasCustomPrompt="1"/>
          </p:nvPr>
        </p:nvSpPr>
        <p:spPr>
          <a:xfrm>
            <a:off x="6781800" y="5334000"/>
            <a:ext cx="2133600" cy="990600"/>
          </a:xfrm>
        </p:spPr>
        <p:txBody>
          <a:bodyPr>
            <a:normAutofit/>
          </a:bodyPr>
          <a:lstStyle>
            <a:lvl1pPr marL="0" indent="0" algn="ctr">
              <a:buNone/>
              <a:defRPr sz="1800"/>
            </a:lvl1pPr>
          </a:lstStyle>
          <a:p>
            <a:r>
              <a:rPr lang="en-US" dirty="0" smtClean="0"/>
              <a:t>Company Logo</a:t>
            </a:r>
            <a:endParaRPr lang="en-US" dirty="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2000" y="269632"/>
            <a:ext cx="8077200" cy="1143000"/>
          </a:xfrm>
        </p:spPr>
        <p:txBody>
          <a:bodyPr anchor="ctr" anchorCtr="0"/>
          <a:lstStyle>
            <a:lvl1pPr algn="l">
              <a:defRPr lang="en-US" dirty="0"/>
            </a:lvl1pPr>
          </a:lstStyle>
          <a:p>
            <a:r>
              <a:rPr lang="en-US" dirty="0" smtClean="0"/>
              <a:t>Click To Edit Master Title Style</a:t>
            </a:r>
            <a:endParaRPr lang="en-US" dirty="0"/>
          </a:p>
        </p:txBody>
      </p:sp>
      <p:sp>
        <p:nvSpPr>
          <p:cNvPr id="3" name="Content Placeholder 2"/>
          <p:cNvSpPr>
            <a:spLocks noGrp="1"/>
          </p:cNvSpPr>
          <p:nvPr>
            <p:ph idx="1"/>
          </p:nvPr>
        </p:nvSpPr>
        <p:spPr>
          <a:xfrm>
            <a:off x="762000" y="1596413"/>
            <a:ext cx="8077200" cy="4297363"/>
          </a:xfrm>
        </p:spPr>
        <p:txBody>
          <a:bodyPr>
            <a:normAutofit/>
          </a:bodyPr>
          <a:lstStyle>
            <a:lvl1pPr>
              <a:defRPr sz="3200">
                <a:latin typeface="+mn-lt"/>
              </a:defRPr>
            </a:lvl1pPr>
            <a:lvl2pPr>
              <a:defRPr sz="2800">
                <a:latin typeface="+mn-lt"/>
              </a:defRPr>
            </a:lvl2pPr>
            <a:lvl3pPr>
              <a:defRPr sz="2400">
                <a:latin typeface="+mn-lt"/>
              </a:defRPr>
            </a:lvl3pPr>
            <a:lvl4pPr>
              <a:defRPr sz="2400">
                <a:latin typeface="+mn-lt"/>
              </a:defRPr>
            </a:lvl4pPr>
            <a:lvl5pPr>
              <a:defRPr sz="2400">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705600" y="6356350"/>
            <a:ext cx="2133600" cy="365125"/>
          </a:xfrm>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768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858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8736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8736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8036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858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274638"/>
            <a:ext cx="5867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15"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2" name="Title Placeholder 1"/>
          <p:cNvSpPr>
            <a:spLocks noGrp="1"/>
          </p:cNvSpPr>
          <p:nvPr>
            <p:ph type="title"/>
          </p:nvPr>
        </p:nvSpPr>
        <p:spPr>
          <a:xfrm>
            <a:off x="762000" y="274638"/>
            <a:ext cx="80772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2000" y="1600200"/>
            <a:ext cx="80772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20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7B281C-5159-4971-8228-52B9A72E9ED2}" type="datetimeFigureOut">
              <a:rPr lang="en-US" smtClean="0"/>
              <a:pPr/>
              <a:t>3/4/2012</a:t>
            </a:fld>
            <a:endParaRPr lang="en-US" dirty="0"/>
          </a:p>
        </p:txBody>
      </p:sp>
      <p:sp>
        <p:nvSpPr>
          <p:cNvPr id="5" name="Footer Placeholder 4"/>
          <p:cNvSpPr>
            <a:spLocks noGrp="1"/>
          </p:cNvSpPr>
          <p:nvPr>
            <p:ph type="ftr" sz="quarter" idx="3"/>
          </p:nvPr>
        </p:nvSpPr>
        <p:spPr>
          <a:xfrm>
            <a:off x="33528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7056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D6E5A2-EC83-451F-A719-9AC1370DD5CF}" type="slidenum">
              <a:rPr lang="en-US" smtClean="0"/>
              <a:pPr/>
              <a:t>‹#›</a:t>
            </a:fld>
            <a:endParaRPr lang="en-US" dirty="0"/>
          </a:p>
        </p:txBody>
      </p:sp>
      <p:pic>
        <p:nvPicPr>
          <p:cNvPr id="8" name="Picture 7"/>
          <p:cNvPicPr>
            <a:picLocks noChangeAspect="1"/>
          </p:cNvPicPr>
          <p:nvPr/>
        </p:nvPicPr>
        <p:blipFill rotWithShape="1">
          <a:blip r:embed="rId16" cstate="email">
            <a:extLst>
              <a:ext uri="{28A0092B-C50C-407E-A947-70E740481C1C}">
                <a14:useLocalDpi xmlns:a14="http://schemas.microsoft.com/office/drawing/2010/main"/>
              </a:ext>
            </a:extLst>
          </a:blip>
          <a:srcRect/>
          <a:stretch/>
        </p:blipFill>
        <p:spPr>
          <a:xfrm>
            <a:off x="-152400" y="-109183"/>
            <a:ext cx="818707" cy="7083189"/>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2" r:id="rId4"/>
    <p:sldLayoutId id="2147483653" r:id="rId5"/>
    <p:sldLayoutId id="2147483656" r:id="rId6"/>
    <p:sldLayoutId id="2147483657" r:id="rId7"/>
    <p:sldLayoutId id="2147483658" r:id="rId8"/>
    <p:sldLayoutId id="2147483659" r:id="rId9"/>
    <p:sldLayoutId id="2147483654" r:id="rId10"/>
    <p:sldLayoutId id="2147483655" r:id="rId11"/>
    <p:sldLayoutId id="2147483663" r:id="rId12"/>
    <p:sldLayoutId id="2147483664" r:id="rId13"/>
  </p:sldLayoutIdLst>
  <p:transition spd="slow">
    <p:wipe dir="d"/>
  </p:transition>
  <p:timing>
    <p:tnLst>
      <p:par>
        <p:cTn id="1" dur="indefinite" restart="never" nodeType="tmRoot"/>
      </p:par>
    </p:tnLst>
  </p:timing>
  <p:txStyles>
    <p:titleStyle>
      <a:lvl1pPr algn="l" defTabSz="914400" rtl="0" eaLnBrk="1" latinLnBrk="0" hangingPunct="1">
        <a:spcBef>
          <a:spcPct val="0"/>
        </a:spcBef>
        <a:buNone/>
        <a:defRPr lang="en-US" sz="4400" kern="1200" dirty="0" smtClean="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3" Type="http://schemas.openxmlformats.org/officeDocument/2006/relationships/tags" Target="../tags/tag5.xml"/><Relationship Id="rId2" Type="http://schemas.openxmlformats.org/officeDocument/2006/relationships/tags" Target="../tags/tag4.xml"/><Relationship Id="rId1" Type="http://schemas.openxmlformats.org/officeDocument/2006/relationships/tags" Target="../tags/tag3.xml"/><Relationship Id="rId6" Type="http://schemas.openxmlformats.org/officeDocument/2006/relationships/hyperlink" Target="http://training.fema.gov/IS/NIMS.asp" TargetMode="External"/><Relationship Id="rId5" Type="http://schemas.openxmlformats.org/officeDocument/2006/relationships/notesSlide" Target="../notesSlides/notesSlide2.xml"/><Relationship Id="rId4"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0.xml"/><Relationship Id="rId1" Type="http://schemas.openxmlformats.org/officeDocument/2006/relationships/tags" Target="../tags/tag9.xml"/><Relationship Id="rId4" Type="http://schemas.openxmlformats.org/officeDocument/2006/relationships/notesSlide" Target="../notesSlides/notesSlide4.xml"/></Relationships>
</file>

<file path=ppt/slides/_rels/slide3.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tags" Target="../tags/tag6.xml"/><Relationship Id="rId5" Type="http://schemas.openxmlformats.org/officeDocument/2006/relationships/notesSlide" Target="../notesSlides/notesSlide3.xml"/><Relationship Id="rId4"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2"/>
            </p:custDataLst>
          </p:nvPr>
        </p:nvSpPr>
        <p:spPr>
          <a:xfrm>
            <a:off x="2895600" y="1066800"/>
            <a:ext cx="4876800" cy="990600"/>
          </a:xfrm>
        </p:spPr>
        <p:txBody>
          <a:bodyPr/>
          <a:lstStyle/>
          <a:p>
            <a:r>
              <a:rPr lang="en-US" dirty="0" smtClean="0">
                <a:solidFill>
                  <a:srgbClr val="0070C0"/>
                </a:solidFill>
              </a:rPr>
              <a:t>Training Volunteers</a:t>
            </a:r>
            <a:endParaRPr lang="en-US" dirty="0">
              <a:solidFill>
                <a:srgbClr val="0070C0"/>
              </a:solidFill>
            </a:endParaRPr>
          </a:p>
        </p:txBody>
      </p:sp>
      <p:pic>
        <p:nvPicPr>
          <p:cNvPr id="4" name="Picture 3"/>
          <p:cNvPicPr>
            <a:picLocks noChangeAspect="1"/>
          </p:cNvPicPr>
          <p:nvPr/>
        </p:nvPicPr>
        <p:blipFill>
          <a:blip r:embed="rId5" cstate="email">
            <a:extLst>
              <a:ext uri="{28A0092B-C50C-407E-A947-70E740481C1C}">
                <a14:useLocalDpi xmlns:a14="http://schemas.microsoft.com/office/drawing/2010/main" val="0"/>
              </a:ext>
            </a:extLst>
          </a:blip>
          <a:srcRect/>
          <a:stretch>
            <a:fillRect/>
          </a:stretch>
        </p:blipFill>
        <p:spPr bwMode="auto">
          <a:xfrm>
            <a:off x="2034939" y="457199"/>
            <a:ext cx="784461"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1821730" y="2213726"/>
            <a:ext cx="6746334" cy="1200329"/>
          </a:xfrm>
          <a:prstGeom prst="rect">
            <a:avLst/>
          </a:prstGeom>
          <a:noFill/>
        </p:spPr>
        <p:txBody>
          <a:bodyPr wrap="none" rtlCol="0">
            <a:spAutoFit/>
          </a:bodyPr>
          <a:lstStyle/>
          <a:p>
            <a:pPr algn="ctr"/>
            <a:r>
              <a:rPr lang="en-US" sz="2400" b="1" dirty="0" smtClean="0"/>
              <a:t>The ARRL</a:t>
            </a:r>
          </a:p>
          <a:p>
            <a:pPr algn="ctr"/>
            <a:r>
              <a:rPr lang="en-US" sz="2400" b="1" dirty="0" smtClean="0">
                <a:solidFill>
                  <a:srgbClr val="FF0000"/>
                </a:solidFill>
              </a:rPr>
              <a:t>Introduction to </a:t>
            </a:r>
            <a:r>
              <a:rPr lang="en-US" sz="2400" b="1" smtClean="0">
                <a:solidFill>
                  <a:srgbClr val="FF0000"/>
                </a:solidFill>
              </a:rPr>
              <a:t>Emergency </a:t>
            </a:r>
            <a:r>
              <a:rPr lang="en-US" sz="2400" b="1" smtClean="0">
                <a:solidFill>
                  <a:srgbClr val="FF0000"/>
                </a:solidFill>
              </a:rPr>
              <a:t>Communication </a:t>
            </a:r>
            <a:r>
              <a:rPr lang="en-US" sz="2400" b="1" dirty="0" smtClean="0">
                <a:solidFill>
                  <a:srgbClr val="FF0000"/>
                </a:solidFill>
              </a:rPr>
              <a:t>Course</a:t>
            </a:r>
          </a:p>
          <a:p>
            <a:pPr algn="ctr"/>
            <a:r>
              <a:rPr lang="en-US" sz="2400" b="1" dirty="0" smtClean="0"/>
              <a:t>EC-001 (2011)</a:t>
            </a:r>
            <a:endParaRPr lang="en-US" sz="2400" b="1" dirty="0"/>
          </a:p>
        </p:txBody>
      </p:sp>
      <p:pic>
        <p:nvPicPr>
          <p:cNvPr id="7" name="Picture 6"/>
          <p:cNvPicPr>
            <a:picLocks noChangeAspect="1"/>
          </p:cNvPicPr>
          <p:nvPr/>
        </p:nvPicPr>
        <p:blipFill>
          <a:blip r:embed="rId6" cstate="email">
            <a:extLst>
              <a:ext uri="{28A0092B-C50C-407E-A947-70E740481C1C}">
                <a14:useLocalDpi xmlns:a14="http://schemas.microsoft.com/office/drawing/2010/main" val="0"/>
              </a:ext>
            </a:extLst>
          </a:blip>
          <a:srcRect/>
          <a:stretch>
            <a:fillRect/>
          </a:stretch>
        </p:blipFill>
        <p:spPr bwMode="auto">
          <a:xfrm>
            <a:off x="4572000" y="4648200"/>
            <a:ext cx="1225989" cy="1174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2"/>
          <p:cNvSpPr txBox="1"/>
          <p:nvPr/>
        </p:nvSpPr>
        <p:spPr>
          <a:xfrm>
            <a:off x="3877096" y="3657600"/>
            <a:ext cx="2262158" cy="646331"/>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3600" b="1" dirty="0" smtClean="0">
                <a:solidFill>
                  <a:srgbClr val="FF0000"/>
                </a:solidFill>
              </a:rPr>
              <a:t>Session Six</a:t>
            </a:r>
            <a:endParaRPr lang="en-US" sz="3600" b="1" dirty="0">
              <a:solidFill>
                <a:srgbClr val="FF0000"/>
              </a:solidFill>
            </a:endParaRPr>
          </a:p>
        </p:txBody>
      </p:sp>
    </p:spTree>
    <p:custDataLst>
      <p:tags r:id="rId1"/>
    </p:custDataLst>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930" name="Rectangle 5"/>
          <p:cNvSpPr>
            <a:spLocks noGrp="1" noChangeArrowheads="1"/>
          </p:cNvSpPr>
          <p:nvPr>
            <p:ph type="title"/>
          </p:nvPr>
        </p:nvSpPr>
        <p:spPr/>
        <p:txBody>
          <a:bodyPr/>
          <a:lstStyle/>
          <a:p>
            <a:r>
              <a:rPr lang="en-US" b="1" dirty="0" smtClean="0">
                <a:solidFill>
                  <a:srgbClr val="0070C0"/>
                </a:solidFill>
              </a:rPr>
              <a:t>Other Resources </a:t>
            </a:r>
          </a:p>
        </p:txBody>
      </p:sp>
      <p:sp>
        <p:nvSpPr>
          <p:cNvPr id="252931" name="Rectangle 6"/>
          <p:cNvSpPr>
            <a:spLocks noGrp="1" noChangeArrowheads="1"/>
          </p:cNvSpPr>
          <p:nvPr>
            <p:ph type="body" idx="1"/>
          </p:nvPr>
        </p:nvSpPr>
        <p:spPr/>
        <p:txBody>
          <a:bodyPr>
            <a:normAutofit/>
          </a:bodyPr>
          <a:lstStyle/>
          <a:p>
            <a:r>
              <a:rPr lang="en-US" dirty="0" smtClean="0"/>
              <a:t>Learning Resources on the Internet</a:t>
            </a:r>
          </a:p>
          <a:p>
            <a:r>
              <a:rPr lang="en-US" dirty="0" smtClean="0"/>
              <a:t>FEMA ICS courses</a:t>
            </a:r>
          </a:p>
          <a:p>
            <a:r>
              <a:rPr lang="en-US" dirty="0" smtClean="0"/>
              <a:t>CPR / First Aid</a:t>
            </a:r>
          </a:p>
          <a:p>
            <a:r>
              <a:rPr lang="en-US" dirty="0" smtClean="0"/>
              <a:t>Communications Academy</a:t>
            </a:r>
          </a:p>
          <a:p>
            <a:r>
              <a:rPr lang="en-US" dirty="0" smtClean="0"/>
              <a:t>Urban survival</a:t>
            </a:r>
          </a:p>
          <a:p>
            <a:r>
              <a:rPr lang="en-US" dirty="0" smtClean="0"/>
              <a:t>Books</a:t>
            </a:r>
          </a:p>
          <a:p>
            <a:r>
              <a:rPr lang="en-US" dirty="0" smtClean="0"/>
              <a:t>Software</a:t>
            </a:r>
          </a:p>
        </p:txBody>
      </p:sp>
    </p:spTree>
    <p:extLst>
      <p:ext uri="{BB962C8B-B14F-4D97-AF65-F5344CB8AC3E}">
        <p14:creationId xmlns:p14="http://schemas.microsoft.com/office/powerpoint/2010/main" val="463568862"/>
      </p:ext>
    </p:extLst>
  </p:cSld>
  <p:clrMapOvr>
    <a:masterClrMapping/>
  </p:clrMapOvr>
  <p:transition spd="slow">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954" name="Rectangle 4"/>
          <p:cNvSpPr>
            <a:spLocks noGrp="1" noChangeArrowheads="1"/>
          </p:cNvSpPr>
          <p:nvPr>
            <p:ph type="title"/>
          </p:nvPr>
        </p:nvSpPr>
        <p:spPr>
          <a:xfrm>
            <a:off x="762000" y="304800"/>
            <a:ext cx="8077200" cy="1143000"/>
          </a:xfrm>
        </p:spPr>
        <p:txBody>
          <a:bodyPr/>
          <a:lstStyle/>
          <a:p>
            <a:r>
              <a:rPr lang="en-US" b="1" dirty="0" smtClean="0">
                <a:solidFill>
                  <a:srgbClr val="0070C0"/>
                </a:solidFill>
              </a:rPr>
              <a:t>ARECC EC-016 </a:t>
            </a:r>
          </a:p>
        </p:txBody>
      </p:sp>
      <p:sp>
        <p:nvSpPr>
          <p:cNvPr id="253955" name="Rectangle 5"/>
          <p:cNvSpPr>
            <a:spLocks noGrp="1" noChangeArrowheads="1"/>
          </p:cNvSpPr>
          <p:nvPr>
            <p:ph type="body" idx="1"/>
          </p:nvPr>
        </p:nvSpPr>
        <p:spPr/>
        <p:txBody>
          <a:bodyPr>
            <a:normAutofit/>
          </a:bodyPr>
          <a:lstStyle/>
          <a:p>
            <a:r>
              <a:rPr lang="en-US" sz="2400" dirty="0"/>
              <a:t>This course is designed to train licensed Amateur Radio operators who will be in leadership and managerial </a:t>
            </a:r>
            <a:r>
              <a:rPr lang="en-US" sz="2400" dirty="0" smtClean="0"/>
              <a:t>roles.</a:t>
            </a:r>
          </a:p>
          <a:p>
            <a:endParaRPr lang="en-US" sz="2400" dirty="0" smtClean="0"/>
          </a:p>
          <a:p>
            <a:r>
              <a:rPr lang="en-US" sz="2400" dirty="0" smtClean="0"/>
              <a:t>In </a:t>
            </a:r>
            <a:r>
              <a:rPr lang="en-US" sz="2400" dirty="0"/>
              <a:t>this course you will learn how radio amateurs prepare and organize to support local community events, and, working in coordination with governmental and other emergency response organizations, deploy their services to provide communications when needed in an emergency</a:t>
            </a:r>
            <a:r>
              <a:rPr lang="en-US" sz="2400" dirty="0" smtClean="0"/>
              <a:t>.</a:t>
            </a:r>
            <a:endParaRPr lang="en-US" sz="2400" dirty="0"/>
          </a:p>
        </p:txBody>
      </p:sp>
    </p:spTree>
    <p:extLst>
      <p:ext uri="{BB962C8B-B14F-4D97-AF65-F5344CB8AC3E}">
        <p14:creationId xmlns:p14="http://schemas.microsoft.com/office/powerpoint/2010/main" val="1190574699"/>
      </p:ext>
    </p:extLst>
  </p:cSld>
  <p:clrMapOvr>
    <a:masterClrMapping/>
  </p:clrMapOvr>
  <p:transition spd="slow">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0C0"/>
                </a:solidFill>
              </a:rPr>
              <a:t>Summary</a:t>
            </a:r>
            <a:endParaRPr lang="en-US" b="1" dirty="0">
              <a:solidFill>
                <a:srgbClr val="0070C0"/>
              </a:solidFill>
            </a:endParaRPr>
          </a:p>
        </p:txBody>
      </p:sp>
      <p:sp>
        <p:nvSpPr>
          <p:cNvPr id="3" name="Content Placeholder 2"/>
          <p:cNvSpPr>
            <a:spLocks noGrp="1"/>
          </p:cNvSpPr>
          <p:nvPr>
            <p:ph idx="1"/>
          </p:nvPr>
        </p:nvSpPr>
        <p:spPr/>
        <p:txBody>
          <a:bodyPr/>
          <a:lstStyle/>
          <a:p>
            <a:r>
              <a:rPr lang="en-US" dirty="0" smtClean="0"/>
              <a:t>Any questions before the quiz?</a:t>
            </a:r>
            <a:endParaRPr lang="en-US" dirty="0"/>
          </a:p>
        </p:txBody>
      </p:sp>
    </p:spTree>
    <p:extLst>
      <p:ext uri="{BB962C8B-B14F-4D97-AF65-F5344CB8AC3E}">
        <p14:creationId xmlns:p14="http://schemas.microsoft.com/office/powerpoint/2010/main" val="384492658"/>
      </p:ext>
    </p:extLst>
  </p:cSld>
  <p:clrMapOvr>
    <a:masterClrMapping/>
  </p:clrMapOvr>
  <p:transition spd="slow">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4450" name="WordArt 2"/>
          <p:cNvSpPr>
            <a:spLocks noChangeArrowheads="1" noChangeShapeType="1" noTextEdit="1"/>
          </p:cNvSpPr>
          <p:nvPr/>
        </p:nvSpPr>
        <p:spPr bwMode="auto">
          <a:xfrm>
            <a:off x="762000" y="1600200"/>
            <a:ext cx="8001000" cy="1905000"/>
          </a:xfrm>
          <a:prstGeom prst="rect">
            <a:avLst/>
          </a:prstGeom>
        </p:spPr>
        <p:txBody>
          <a:bodyPr wrap="none" fromWordArt="1">
            <a:prstTxWarp prst="textDoubleWave1">
              <a:avLst>
                <a:gd name="adj1" fmla="val 6500"/>
                <a:gd name="adj2" fmla="val 0"/>
              </a:avLst>
            </a:prstTxWarp>
          </a:bodyPr>
          <a:lstStyle/>
          <a:p>
            <a:pPr algn="ctr"/>
            <a:r>
              <a:rPr lang="pt-BR" sz="85700" kern="10" spc="-360" dirty="0" smtClean="0">
                <a:ln w="12700">
                  <a:solidFill>
                    <a:srgbClr val="000099"/>
                  </a:solidFill>
                  <a:round/>
                  <a:headEnd/>
                  <a:tailEnd/>
                </a:ln>
                <a:solidFill>
                  <a:srgbClr val="33CCFF"/>
                </a:solidFill>
                <a:effectLst>
                  <a:outerShdw dist="125724" dir="18900000" algn="ctr" rotWithShape="0">
                    <a:srgbClr val="000099"/>
                  </a:outerShdw>
                </a:effectLst>
                <a:latin typeface="Impact"/>
              </a:rPr>
              <a:t>Time  for  a Quiz</a:t>
            </a:r>
            <a:endParaRPr lang="en-US" sz="85700" kern="10" spc="-360" dirty="0">
              <a:ln w="12700">
                <a:solidFill>
                  <a:srgbClr val="000099"/>
                </a:solidFill>
                <a:round/>
                <a:headEnd/>
                <a:tailEnd/>
              </a:ln>
              <a:solidFill>
                <a:srgbClr val="33CCFF"/>
              </a:solidFill>
              <a:effectLst>
                <a:outerShdw dist="125724" dir="18900000" algn="ctr" rotWithShape="0">
                  <a:srgbClr val="000099"/>
                </a:outerShdw>
              </a:effectLst>
              <a:latin typeface="Impact"/>
            </a:endParaRPr>
          </a:p>
        </p:txBody>
      </p:sp>
      <p:sp>
        <p:nvSpPr>
          <p:cNvPr id="3" name="TextBox 2"/>
          <p:cNvSpPr txBox="1"/>
          <p:nvPr/>
        </p:nvSpPr>
        <p:spPr>
          <a:xfrm>
            <a:off x="1447800" y="4419600"/>
            <a:ext cx="6248400" cy="1323439"/>
          </a:xfrm>
          <a:prstGeom prst="rect">
            <a:avLst/>
          </a:prstGeom>
          <a:noFill/>
        </p:spPr>
        <p:txBody>
          <a:bodyPr wrap="square" rtlCol="0">
            <a:spAutoFit/>
          </a:bodyPr>
          <a:lstStyle/>
          <a:p>
            <a:pPr algn="ctr"/>
            <a:r>
              <a:rPr lang="en-US" sz="4000" dirty="0" smtClean="0"/>
              <a:t>Take 30 Seconds adjust your workspace</a:t>
            </a:r>
            <a:endParaRPr lang="en-US" sz="4000" dirty="0"/>
          </a:p>
        </p:txBody>
      </p:sp>
    </p:spTree>
    <p:extLst>
      <p:ext uri="{BB962C8B-B14F-4D97-AF65-F5344CB8AC3E}">
        <p14:creationId xmlns:p14="http://schemas.microsoft.com/office/powerpoint/2010/main" val="1238251898"/>
      </p:ext>
    </p:extLst>
  </p:cSld>
  <p:clrMapOvr>
    <a:masterClrMapping/>
  </p:clrMapOvr>
  <p:transition spd="slow">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2057400" y="1706940"/>
            <a:ext cx="50292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a:t>30</a:t>
            </a:r>
          </a:p>
        </p:txBody>
      </p:sp>
      <p:sp>
        <p:nvSpPr>
          <p:cNvPr id="9219" name="Text Box 3"/>
          <p:cNvSpPr txBox="1">
            <a:spLocks noChangeArrowheads="1"/>
          </p:cNvSpPr>
          <p:nvPr/>
        </p:nvSpPr>
        <p:spPr bwMode="auto">
          <a:xfrm>
            <a:off x="2286000" y="4343400"/>
            <a:ext cx="46482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7200" dirty="0" smtClean="0"/>
              <a:t>Seconds</a:t>
            </a:r>
            <a:endParaRPr lang="en-US" sz="7200" dirty="0"/>
          </a:p>
        </p:txBody>
      </p:sp>
    </p:spTree>
    <p:extLst>
      <p:ext uri="{BB962C8B-B14F-4D97-AF65-F5344CB8AC3E}">
        <p14:creationId xmlns:p14="http://schemas.microsoft.com/office/powerpoint/2010/main" val="2704604245"/>
      </p:ext>
    </p:extLst>
  </p:cSld>
  <p:clrMapOvr>
    <a:masterClrMapping/>
  </p:clrMapOvr>
  <p:transition advClick="0" advTm="10000"/>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2057400" y="1706940"/>
            <a:ext cx="50292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a:t>20</a:t>
            </a:r>
          </a:p>
        </p:txBody>
      </p:sp>
      <p:sp>
        <p:nvSpPr>
          <p:cNvPr id="10243" name="Text Box 3"/>
          <p:cNvSpPr txBox="1">
            <a:spLocks noChangeArrowheads="1"/>
          </p:cNvSpPr>
          <p:nvPr/>
        </p:nvSpPr>
        <p:spPr bwMode="auto">
          <a:xfrm>
            <a:off x="2286000" y="4343400"/>
            <a:ext cx="46482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7200" dirty="0" smtClean="0"/>
              <a:t>Seconds</a:t>
            </a:r>
            <a:endParaRPr lang="en-US" sz="7200" dirty="0"/>
          </a:p>
        </p:txBody>
      </p:sp>
    </p:spTree>
    <p:extLst>
      <p:ext uri="{BB962C8B-B14F-4D97-AF65-F5344CB8AC3E}">
        <p14:creationId xmlns:p14="http://schemas.microsoft.com/office/powerpoint/2010/main" val="1954925416"/>
      </p:ext>
    </p:extLst>
  </p:cSld>
  <p:clrMapOvr>
    <a:masterClrMapping/>
  </p:clrMapOvr>
  <p:transition advClick="0" advTm="10000"/>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2133600" y="609600"/>
            <a:ext cx="5029200" cy="32932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20800" b="1" dirty="0">
                <a:solidFill>
                  <a:srgbClr val="FF0000"/>
                </a:solidFill>
              </a:rPr>
              <a:t>10</a:t>
            </a:r>
          </a:p>
        </p:txBody>
      </p:sp>
      <p:sp>
        <p:nvSpPr>
          <p:cNvPr id="11267"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2752322511"/>
      </p:ext>
    </p:extLst>
  </p:cSld>
  <p:clrMapOvr>
    <a:masterClrMapping/>
  </p:clrMapOvr>
  <p:transition advClick="0" advTm="1000"/>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9</a:t>
            </a:r>
          </a:p>
        </p:txBody>
      </p:sp>
      <p:sp>
        <p:nvSpPr>
          <p:cNvPr id="12291"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3875125679"/>
      </p:ext>
    </p:extLst>
  </p:cSld>
  <p:clrMapOvr>
    <a:masterClrMapping/>
  </p:clrMapOvr>
  <p:transition advClick="0" advTm="1000"/>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8</a:t>
            </a:r>
          </a:p>
        </p:txBody>
      </p:sp>
      <p:sp>
        <p:nvSpPr>
          <p:cNvPr id="13315"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1055007545"/>
      </p:ext>
    </p:extLst>
  </p:cSld>
  <p:clrMapOvr>
    <a:masterClrMapping/>
  </p:clrMapOvr>
  <p:transition advClick="0" advTm="1000"/>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7</a:t>
            </a:r>
          </a:p>
        </p:txBody>
      </p:sp>
      <p:sp>
        <p:nvSpPr>
          <p:cNvPr id="14339"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489717207"/>
      </p:ext>
    </p:extLst>
  </p:cSld>
  <p:clrMapOvr>
    <a:masterClrMapping/>
  </p:clrMapOvr>
  <p:transition advClick="0" advTm="100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lstStyle/>
          <a:p>
            <a:r>
              <a:rPr lang="en-US" b="1" dirty="0" smtClean="0">
                <a:solidFill>
                  <a:srgbClr val="0070C0"/>
                </a:solidFill>
              </a:rPr>
              <a:t>Reminder</a:t>
            </a:r>
            <a:endParaRPr lang="en-US" b="1" dirty="0">
              <a:solidFill>
                <a:srgbClr val="0070C0"/>
              </a:solidFill>
            </a:endParaRPr>
          </a:p>
        </p:txBody>
      </p:sp>
      <p:sp>
        <p:nvSpPr>
          <p:cNvPr id="5" name="Content Placeholder 4"/>
          <p:cNvSpPr>
            <a:spLocks noGrp="1"/>
          </p:cNvSpPr>
          <p:nvPr>
            <p:ph idx="1"/>
            <p:custDataLst>
              <p:tags r:id="rId3"/>
            </p:custDataLst>
          </p:nvPr>
        </p:nvSpPr>
        <p:spPr/>
        <p:txBody>
          <a:bodyPr>
            <a:normAutofit/>
          </a:bodyPr>
          <a:lstStyle/>
          <a:p>
            <a:r>
              <a:rPr lang="en-US" dirty="0" smtClean="0"/>
              <a:t>Complete two DHS/FEMA Courses</a:t>
            </a:r>
          </a:p>
          <a:p>
            <a:pPr lvl="2"/>
            <a:r>
              <a:rPr lang="en-US" b="1" dirty="0" smtClean="0"/>
              <a:t>IS-100.b Introduction to ICS</a:t>
            </a:r>
          </a:p>
          <a:p>
            <a:pPr lvl="2"/>
            <a:r>
              <a:rPr lang="en-US" b="1" dirty="0" smtClean="0"/>
              <a:t>IS-700 National Incident Management System</a:t>
            </a:r>
          </a:p>
          <a:p>
            <a:pPr marL="1371600" lvl="3" indent="0">
              <a:buNone/>
            </a:pPr>
            <a:r>
              <a:rPr lang="en-US" dirty="0" smtClean="0">
                <a:hlinkClick r:id="rId6"/>
              </a:rPr>
              <a:t>Http</a:t>
            </a:r>
            <a:r>
              <a:rPr lang="en-US" dirty="0">
                <a:hlinkClick r:id="rId6"/>
              </a:rPr>
              <a:t>://training.fema.gov/IS/NIMS.asp</a:t>
            </a:r>
            <a:endParaRPr lang="en-US" dirty="0"/>
          </a:p>
          <a:p>
            <a:pPr lvl="2"/>
            <a:endParaRPr lang="en-US" dirty="0"/>
          </a:p>
        </p:txBody>
      </p:sp>
    </p:spTree>
    <p:custDataLst>
      <p:tags r:id="rId1"/>
    </p:custDataLst>
  </p:cSld>
  <p:clrMapOvr>
    <a:masterClrMapping/>
  </p:clrMapOvr>
  <p:transition spd="slow">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6</a:t>
            </a:r>
          </a:p>
        </p:txBody>
      </p:sp>
      <p:sp>
        <p:nvSpPr>
          <p:cNvPr id="15363"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869841606"/>
      </p:ext>
    </p:extLst>
  </p:cSld>
  <p:clrMapOvr>
    <a:masterClrMapping/>
  </p:clrMapOvr>
  <p:transition advClick="0" advTm="1000"/>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5</a:t>
            </a:r>
          </a:p>
        </p:txBody>
      </p:sp>
      <p:sp>
        <p:nvSpPr>
          <p:cNvPr id="16387"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1747984097"/>
      </p:ext>
    </p:extLst>
  </p:cSld>
  <p:clrMapOvr>
    <a:masterClrMapping/>
  </p:clrMapOvr>
  <p:transition advClick="0" advTm="1000"/>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4</a:t>
            </a:r>
          </a:p>
        </p:txBody>
      </p:sp>
      <p:sp>
        <p:nvSpPr>
          <p:cNvPr id="17411"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1515619553"/>
      </p:ext>
    </p:extLst>
  </p:cSld>
  <p:clrMapOvr>
    <a:masterClrMapping/>
  </p:clrMapOvr>
  <p:transition advClick="0" advTm="1000"/>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3</a:t>
            </a:r>
          </a:p>
        </p:txBody>
      </p:sp>
      <p:sp>
        <p:nvSpPr>
          <p:cNvPr id="18435"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2377289015"/>
      </p:ext>
    </p:extLst>
  </p:cSld>
  <p:clrMapOvr>
    <a:masterClrMapping/>
  </p:clrMapOvr>
  <p:transition advClick="0" advTm="1000"/>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2</a:t>
            </a:r>
          </a:p>
        </p:txBody>
      </p:sp>
      <p:sp>
        <p:nvSpPr>
          <p:cNvPr id="19459"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3124815181"/>
      </p:ext>
    </p:extLst>
  </p:cSld>
  <p:clrMapOvr>
    <a:masterClrMapping/>
  </p:clrMapOvr>
  <p:transition advClick="0" advTm="1000"/>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1</a:t>
            </a:r>
          </a:p>
        </p:txBody>
      </p:sp>
      <p:sp>
        <p:nvSpPr>
          <p:cNvPr id="20483"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2232104398"/>
      </p:ext>
    </p:extLst>
  </p:cSld>
  <p:clrMapOvr>
    <a:masterClrMapping/>
  </p:clrMapOvr>
  <p:transition advClick="0" advTm="1000"/>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6" name="WordArt 2"/>
          <p:cNvSpPr>
            <a:spLocks noChangeArrowheads="1" noChangeShapeType="1" noTextEdit="1"/>
          </p:cNvSpPr>
          <p:nvPr/>
        </p:nvSpPr>
        <p:spPr bwMode="auto">
          <a:xfrm>
            <a:off x="762000" y="914400"/>
            <a:ext cx="8001000" cy="3556000"/>
          </a:xfrm>
          <a:prstGeom prst="rect">
            <a:avLst/>
          </a:prstGeom>
        </p:spPr>
        <p:txBody>
          <a:bodyPr wrap="none" fromWordArt="1">
            <a:prstTxWarp prst="textSlantUp">
              <a:avLst>
                <a:gd name="adj" fmla="val 32056"/>
              </a:avLst>
            </a:prstTxWarp>
          </a:bodyPr>
          <a:lstStyle/>
          <a:p>
            <a:pPr algn="ctr"/>
            <a:r>
              <a:rPr lang="en-US" sz="3600" kern="10" dirty="0">
                <a:ln w="9525">
                  <a:solidFill>
                    <a:srgbClr val="CC99FF"/>
                  </a:solidFill>
                  <a:round/>
                  <a:headEnd/>
                  <a:tailEnd/>
                </a:ln>
                <a:gradFill rotWithShape="0">
                  <a:gsLst>
                    <a:gs pos="0">
                      <a:srgbClr val="6600CC"/>
                    </a:gs>
                    <a:gs pos="100000">
                      <a:srgbClr val="CC00CC"/>
                    </a:gs>
                  </a:gsLst>
                  <a:lin ang="5400000" scaled="1"/>
                </a:gradFill>
                <a:effectLst>
                  <a:outerShdw dist="53882" dir="2700000" algn="ctr" rotWithShape="0">
                    <a:srgbClr val="9999FF"/>
                  </a:outerShdw>
                </a:effectLst>
                <a:latin typeface="Impact"/>
              </a:rPr>
              <a:t>Let's get started!</a:t>
            </a:r>
          </a:p>
        </p:txBody>
      </p:sp>
    </p:spTree>
    <p:extLst>
      <p:ext uri="{BB962C8B-B14F-4D97-AF65-F5344CB8AC3E}">
        <p14:creationId xmlns:p14="http://schemas.microsoft.com/office/powerpoint/2010/main" val="2305939035"/>
      </p:ext>
    </p:extLst>
  </p:cSld>
  <p:clrMapOvr>
    <a:masterClrMapping/>
  </p:clrMapOvr>
  <p:transition>
    <p:sndAc>
      <p:stSnd>
        <p:snd r:embed="rId2" name="time.wav"/>
      </p:stSnd>
    </p:sndAc>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8" name="Rectangle 2"/>
          <p:cNvSpPr>
            <a:spLocks noGrp="1" noChangeArrowheads="1"/>
          </p:cNvSpPr>
          <p:nvPr>
            <p:ph type="title"/>
          </p:nvPr>
        </p:nvSpPr>
        <p:spPr/>
        <p:txBody>
          <a:bodyPr/>
          <a:lstStyle/>
          <a:p>
            <a:r>
              <a:rPr lang="en-US" dirty="0" smtClean="0"/>
              <a:t>Topic 29 Question</a:t>
            </a:r>
          </a:p>
        </p:txBody>
      </p:sp>
      <p:sp>
        <p:nvSpPr>
          <p:cNvPr id="1288195" name="Rectangle 3"/>
          <p:cNvSpPr>
            <a:spLocks noGrp="1" noChangeArrowheads="1"/>
          </p:cNvSpPr>
          <p:nvPr>
            <p:ph type="body" idx="1"/>
          </p:nvPr>
        </p:nvSpPr>
        <p:spPr/>
        <p:txBody>
          <a:bodyPr/>
          <a:lstStyle/>
          <a:p>
            <a:pPr marL="495300" indent="-495300">
              <a:buFont typeface="Wingdings" pitchFamily="2" charset="2"/>
              <a:buAutoNum type="arabicPeriod"/>
            </a:pPr>
            <a:r>
              <a:rPr lang="en-US" b="1" dirty="0" smtClean="0"/>
              <a:t>Which of the following was NOT recommended as a means of </a:t>
            </a:r>
            <a:r>
              <a:rPr lang="en-US" b="1" dirty="0" smtClean="0">
                <a:solidFill>
                  <a:srgbClr val="FF0000"/>
                </a:solidFill>
              </a:rPr>
              <a:t>practicing</a:t>
            </a:r>
            <a:r>
              <a:rPr lang="en-US" b="1" dirty="0" smtClean="0"/>
              <a:t> actual emcomm skills?</a:t>
            </a:r>
          </a:p>
          <a:p>
            <a:pPr marL="952500" lvl="1" indent="-495300">
              <a:buFont typeface="Wingdings" pitchFamily="2" charset="2"/>
              <a:buAutoNum type="alphaUcPeriod"/>
            </a:pPr>
            <a:r>
              <a:rPr lang="en-US" dirty="0" smtClean="0"/>
              <a:t>Regularly scheduled nets</a:t>
            </a:r>
          </a:p>
          <a:p>
            <a:pPr marL="952500" lvl="1" indent="-495300">
              <a:buFont typeface="Wingdings" pitchFamily="2" charset="2"/>
              <a:buAutoNum type="alphaUcPeriod"/>
            </a:pPr>
            <a:r>
              <a:rPr lang="en-US" dirty="0" smtClean="0"/>
              <a:t>On-air training sessions</a:t>
            </a:r>
          </a:p>
          <a:p>
            <a:pPr marL="952500" lvl="1" indent="-495300">
              <a:buFont typeface="Wingdings" pitchFamily="2" charset="2"/>
              <a:buAutoNum type="alphaUcPeriod"/>
            </a:pPr>
            <a:r>
              <a:rPr lang="en-US" dirty="0" smtClean="0"/>
              <a:t>Discussion groups</a:t>
            </a:r>
          </a:p>
          <a:p>
            <a:pPr marL="952500" lvl="1" indent="-495300">
              <a:buFont typeface="Wingdings" pitchFamily="2" charset="2"/>
              <a:buAutoNum type="alphaUcPeriod"/>
            </a:pPr>
            <a:r>
              <a:rPr lang="en-US" dirty="0" smtClean="0"/>
              <a:t>Public service events</a:t>
            </a:r>
            <a:br>
              <a:rPr lang="en-US" dirty="0" smtClean="0"/>
            </a:br>
            <a:endParaRPr lang="en-US" dirty="0" smtClean="0"/>
          </a:p>
        </p:txBody>
      </p:sp>
    </p:spTree>
    <p:extLst>
      <p:ext uri="{BB962C8B-B14F-4D97-AF65-F5344CB8AC3E}">
        <p14:creationId xmlns:p14="http://schemas.microsoft.com/office/powerpoint/2010/main" val="3898959580"/>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mph" presetSubtype="2" fill="hold" nodeType="clickEffect">
                                  <p:stCondLst>
                                    <p:cond delay="0"/>
                                  </p:stCondLst>
                                  <p:childTnLst>
                                    <p:animClr clrSpc="rgb" dir="cw">
                                      <p:cBhvr override="childStyle">
                                        <p:cTn id="6" dur="1000" fill="hold"/>
                                        <p:tgtEl>
                                          <p:spTgt spid="1288195">
                                            <p:txEl>
                                              <p:pRg st="3" end="3"/>
                                            </p:txEl>
                                          </p:spTgt>
                                        </p:tgtEl>
                                        <p:attrNameLst>
                                          <p:attrName>style.color</p:attrName>
                                        </p:attrNameLst>
                                      </p:cBhvr>
                                      <p:to>
                                        <a:srgbClr val="FF3300"/>
                                      </p:to>
                                    </p:animClr>
                                  </p:childTnLst>
                                </p:cTn>
                              </p:par>
                              <p:par>
                                <p:cTn id="7" presetID="8" presetClass="emph" presetSubtype="0" fill="hold" nodeType="withEffect">
                                  <p:stCondLst>
                                    <p:cond delay="0"/>
                                  </p:stCondLst>
                                  <p:childTnLst>
                                    <p:animRot by="21600000">
                                      <p:cBhvr>
                                        <p:cTn id="8" dur="1000" fill="hold"/>
                                        <p:tgtEl>
                                          <p:spTgt spid="1288195">
                                            <p:txEl>
                                              <p:pRg st="3" end="3"/>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2"/>
          <p:cNvSpPr>
            <a:spLocks noGrp="1" noChangeArrowheads="1"/>
          </p:cNvSpPr>
          <p:nvPr>
            <p:ph type="title"/>
          </p:nvPr>
        </p:nvSpPr>
        <p:spPr/>
        <p:txBody>
          <a:bodyPr/>
          <a:lstStyle/>
          <a:p>
            <a:r>
              <a:rPr lang="en-US" dirty="0" smtClean="0"/>
              <a:t>Topic 29 Question</a:t>
            </a:r>
          </a:p>
        </p:txBody>
      </p:sp>
      <p:sp>
        <p:nvSpPr>
          <p:cNvPr id="1289219" name="Rectangle 3"/>
          <p:cNvSpPr>
            <a:spLocks noGrp="1" noChangeArrowheads="1"/>
          </p:cNvSpPr>
          <p:nvPr>
            <p:ph type="body" idx="1"/>
          </p:nvPr>
        </p:nvSpPr>
        <p:spPr/>
        <p:txBody>
          <a:bodyPr>
            <a:normAutofit fontScale="92500" lnSpcReduction="20000"/>
          </a:bodyPr>
          <a:lstStyle/>
          <a:p>
            <a:pPr marL="495300" indent="-495300">
              <a:lnSpc>
                <a:spcPct val="90000"/>
              </a:lnSpc>
              <a:buFont typeface="Wingdings" pitchFamily="2" charset="2"/>
              <a:buAutoNum type="arabicPeriod" startAt="2"/>
            </a:pPr>
            <a:r>
              <a:rPr lang="en-US" sz="3500" b="1" dirty="0" smtClean="0"/>
              <a:t>What is the purpose of the ARRL’s Public Service and Emergency Communications Management for Radio Amateurs course?</a:t>
            </a:r>
          </a:p>
          <a:p>
            <a:pPr marL="952500" lvl="1" indent="-495300">
              <a:lnSpc>
                <a:spcPct val="90000"/>
              </a:lnSpc>
              <a:buFont typeface="Wingdings" pitchFamily="2" charset="2"/>
              <a:buAutoNum type="alphaUcPeriod"/>
            </a:pPr>
            <a:r>
              <a:rPr lang="en-US" dirty="0" smtClean="0"/>
              <a:t>To review the skills and knowledge presented in this course</a:t>
            </a:r>
          </a:p>
          <a:p>
            <a:pPr marL="952500" lvl="1" indent="-495300">
              <a:lnSpc>
                <a:spcPct val="90000"/>
              </a:lnSpc>
              <a:buFont typeface="Wingdings" pitchFamily="2" charset="2"/>
              <a:buAutoNum type="alphaUcPeriod"/>
            </a:pPr>
            <a:r>
              <a:rPr lang="en-US" dirty="0" smtClean="0"/>
              <a:t>To provide training for prospective Emergency Operations Center Managers</a:t>
            </a:r>
          </a:p>
          <a:p>
            <a:pPr marL="952500" lvl="1" indent="-495300">
              <a:lnSpc>
                <a:spcPct val="90000"/>
              </a:lnSpc>
              <a:buFont typeface="Wingdings" pitchFamily="2" charset="2"/>
              <a:buAutoNum type="alphaUcPeriod"/>
            </a:pPr>
            <a:r>
              <a:rPr lang="en-US" dirty="0" smtClean="0"/>
              <a:t>To prepare individuals for the jobs of NCS and Net Manager</a:t>
            </a:r>
          </a:p>
          <a:p>
            <a:pPr marL="952500" lvl="1" indent="-495300">
              <a:lnSpc>
                <a:spcPct val="90000"/>
              </a:lnSpc>
              <a:buFont typeface="Wingdings" pitchFamily="2" charset="2"/>
              <a:buAutoNum type="alphaUcPeriod"/>
            </a:pPr>
            <a:r>
              <a:rPr lang="en-US" dirty="0" smtClean="0"/>
              <a:t>To prepare individuals for management level jobs such as EC, DEC or SEC or other leadership </a:t>
            </a:r>
            <a:r>
              <a:rPr lang="en-US" dirty="0"/>
              <a:t>o</a:t>
            </a:r>
            <a:r>
              <a:rPr lang="en-US" dirty="0" smtClean="0"/>
              <a:t>r training roles</a:t>
            </a:r>
          </a:p>
        </p:txBody>
      </p:sp>
    </p:spTree>
    <p:extLst>
      <p:ext uri="{BB962C8B-B14F-4D97-AF65-F5344CB8AC3E}">
        <p14:creationId xmlns:p14="http://schemas.microsoft.com/office/powerpoint/2010/main" val="910348816"/>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2000" fill="hold"/>
                                        <p:tgtEl>
                                          <p:spTgt spid="1289219">
                                            <p:txEl>
                                              <p:pRg st="4" end="4"/>
                                            </p:txEl>
                                          </p:spTgt>
                                        </p:tgtEl>
                                        <p:attrNameLst>
                                          <p:attrName>style.color</p:attrName>
                                        </p:attrNameLst>
                                      </p:cBhvr>
                                      <p:to>
                                        <a:srgbClr val="FF3300"/>
                                      </p:to>
                                    </p:animClr>
                                  </p:childTnLst>
                                </p:cTn>
                              </p:par>
                              <p:par>
                                <p:cTn id="7" presetID="8" presetClass="emph" presetSubtype="0" fill="hold" nodeType="withEffect">
                                  <p:stCondLst>
                                    <p:cond delay="0"/>
                                  </p:stCondLst>
                                  <p:childTnLst>
                                    <p:animRot by="21600000">
                                      <p:cBhvr>
                                        <p:cTn id="8" dur="1000" fill="hold"/>
                                        <p:tgtEl>
                                          <p:spTgt spid="1289219">
                                            <p:txEl>
                                              <p:pRg st="4" end="4"/>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0546" name="Rectangle 2"/>
          <p:cNvSpPr>
            <a:spLocks noGrp="1" noChangeArrowheads="1"/>
          </p:cNvSpPr>
          <p:nvPr>
            <p:ph type="title"/>
            <p:custDataLst>
              <p:tags r:id="rId2"/>
            </p:custDataLst>
          </p:nvPr>
        </p:nvSpPr>
        <p:spPr>
          <a:xfrm>
            <a:off x="838200" y="2743200"/>
            <a:ext cx="7543800" cy="1362075"/>
          </a:xfrm>
        </p:spPr>
        <p:txBody>
          <a:bodyPr>
            <a:noAutofit/>
          </a:bodyPr>
          <a:lstStyle/>
          <a:p>
            <a:pPr algn="ctr">
              <a:defRPr/>
            </a:pPr>
            <a:r>
              <a:rPr lang="en-US" sz="4400" dirty="0" smtClean="0"/>
              <a:t>Any Questions Before Beginning the Summary?</a:t>
            </a:r>
          </a:p>
        </p:txBody>
      </p:sp>
      <p:sp>
        <p:nvSpPr>
          <p:cNvPr id="3" name="TextBox 3"/>
          <p:cNvSpPr txBox="1"/>
          <p:nvPr/>
        </p:nvSpPr>
        <p:spPr>
          <a:xfrm>
            <a:off x="6553200" y="6324600"/>
            <a:ext cx="1143000" cy="307777"/>
          </a:xfrm>
          <a:prstGeom prst="rect">
            <a:avLst/>
          </a:prstGeom>
          <a:solidFill>
            <a:schemeClr val="tx2">
              <a:lumMod val="60000"/>
              <a:lumOff val="40000"/>
            </a:schemeClr>
          </a:solid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400" b="1" dirty="0" smtClean="0"/>
              <a:t>End Session</a:t>
            </a:r>
            <a:endParaRPr lang="en-US" sz="1400" b="1" dirty="0"/>
          </a:p>
        </p:txBody>
      </p:sp>
    </p:spTree>
    <p:custDataLst>
      <p:tags r:id="rId1"/>
    </p:custDataLst>
    <p:extLst>
      <p:ext uri="{BB962C8B-B14F-4D97-AF65-F5344CB8AC3E}">
        <p14:creationId xmlns:p14="http://schemas.microsoft.com/office/powerpoint/2010/main" val="3013159529"/>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lstStyle/>
          <a:p>
            <a:r>
              <a:rPr lang="en-US" b="1" dirty="0" smtClean="0">
                <a:solidFill>
                  <a:srgbClr val="0070C0"/>
                </a:solidFill>
              </a:rPr>
              <a:t>Session Five Topic</a:t>
            </a:r>
            <a:endParaRPr lang="en-US" sz="2000" dirty="0"/>
          </a:p>
        </p:txBody>
      </p:sp>
      <p:sp>
        <p:nvSpPr>
          <p:cNvPr id="5" name="Content Placeholder 4"/>
          <p:cNvSpPr>
            <a:spLocks noGrp="1"/>
          </p:cNvSpPr>
          <p:nvPr>
            <p:ph idx="1"/>
            <p:custDataLst>
              <p:tags r:id="rId3"/>
            </p:custDataLst>
          </p:nvPr>
        </p:nvSpPr>
        <p:spPr/>
        <p:txBody>
          <a:bodyPr>
            <a:normAutofit/>
          </a:bodyPr>
          <a:lstStyle/>
          <a:p>
            <a:pPr marL="0" indent="0">
              <a:buNone/>
            </a:pPr>
            <a:r>
              <a:rPr lang="en-US" dirty="0" smtClean="0">
                <a:solidFill>
                  <a:schemeClr val="bg1">
                    <a:lumMod val="85000"/>
                  </a:schemeClr>
                </a:solidFill>
              </a:rPr>
              <a:t>Session 1 – Topics 1,</a:t>
            </a:r>
            <a:r>
              <a:rPr lang="en-US" dirty="0" smtClean="0"/>
              <a:t> </a:t>
            </a:r>
            <a:r>
              <a:rPr lang="en-US" dirty="0" smtClean="0">
                <a:solidFill>
                  <a:schemeClr val="bg1">
                    <a:lumMod val="85000"/>
                  </a:schemeClr>
                </a:solidFill>
              </a:rPr>
              <a:t>2,</a:t>
            </a:r>
            <a:r>
              <a:rPr lang="en-US" dirty="0" smtClean="0"/>
              <a:t> </a:t>
            </a:r>
            <a:r>
              <a:rPr lang="en-US" dirty="0" smtClean="0">
                <a:solidFill>
                  <a:schemeClr val="bg1">
                    <a:lumMod val="85000"/>
                  </a:schemeClr>
                </a:solidFill>
              </a:rPr>
              <a:t>3,</a:t>
            </a:r>
            <a:r>
              <a:rPr lang="en-US" dirty="0" smtClean="0"/>
              <a:t> </a:t>
            </a:r>
            <a:r>
              <a:rPr lang="en-US" dirty="0" smtClean="0">
                <a:solidFill>
                  <a:schemeClr val="bg1">
                    <a:lumMod val="85000"/>
                  </a:schemeClr>
                </a:solidFill>
              </a:rPr>
              <a:t>4,</a:t>
            </a:r>
            <a:r>
              <a:rPr lang="en-US" dirty="0" smtClean="0"/>
              <a:t> </a:t>
            </a:r>
            <a:r>
              <a:rPr lang="en-US" dirty="0" smtClean="0">
                <a:solidFill>
                  <a:schemeClr val="bg1">
                    <a:lumMod val="85000"/>
                  </a:schemeClr>
                </a:solidFill>
              </a:rPr>
              <a:t>5a,</a:t>
            </a:r>
            <a:r>
              <a:rPr lang="en-US" dirty="0" smtClean="0">
                <a:solidFill>
                  <a:srgbClr val="FF0000"/>
                </a:solidFill>
              </a:rPr>
              <a:t> </a:t>
            </a:r>
            <a:r>
              <a:rPr lang="en-US" dirty="0" smtClean="0">
                <a:solidFill>
                  <a:schemeClr val="bg1">
                    <a:lumMod val="85000"/>
                  </a:schemeClr>
                </a:solidFill>
              </a:rPr>
              <a:t>5b</a:t>
            </a:r>
          </a:p>
          <a:p>
            <a:pPr marL="0" indent="0">
              <a:buNone/>
            </a:pPr>
            <a:r>
              <a:rPr lang="en-US" dirty="0" smtClean="0">
                <a:solidFill>
                  <a:schemeClr val="bg1">
                    <a:lumMod val="85000"/>
                  </a:schemeClr>
                </a:solidFill>
              </a:rPr>
              <a:t>Session 2 – Topics 6, 7a, 7b, 7c, 7d, 8, 9, 10</a:t>
            </a:r>
          </a:p>
          <a:p>
            <a:pPr marL="0" indent="0">
              <a:buNone/>
            </a:pPr>
            <a:r>
              <a:rPr lang="en-US" dirty="0" smtClean="0">
                <a:solidFill>
                  <a:schemeClr val="bg1">
                    <a:lumMod val="85000"/>
                  </a:schemeClr>
                </a:solidFill>
              </a:rPr>
              <a:t>Session 3 – Topics 11,</a:t>
            </a:r>
            <a:r>
              <a:rPr lang="en-US" dirty="0" smtClean="0"/>
              <a:t> </a:t>
            </a:r>
            <a:r>
              <a:rPr lang="en-US" dirty="0" smtClean="0">
                <a:solidFill>
                  <a:schemeClr val="bg1">
                    <a:lumMod val="85000"/>
                  </a:schemeClr>
                </a:solidFill>
              </a:rPr>
              <a:t>12, 13,</a:t>
            </a:r>
            <a:r>
              <a:rPr lang="en-US" dirty="0" smtClean="0"/>
              <a:t> </a:t>
            </a:r>
            <a:r>
              <a:rPr lang="en-US" dirty="0" smtClean="0">
                <a:solidFill>
                  <a:schemeClr val="bg1">
                    <a:lumMod val="85000"/>
                  </a:schemeClr>
                </a:solidFill>
              </a:rPr>
              <a:t>14, 15</a:t>
            </a:r>
          </a:p>
          <a:p>
            <a:pPr marL="0" indent="0">
              <a:buNone/>
            </a:pPr>
            <a:r>
              <a:rPr lang="en-US" dirty="0" smtClean="0">
                <a:solidFill>
                  <a:schemeClr val="bg1">
                    <a:lumMod val="85000"/>
                  </a:schemeClr>
                </a:solidFill>
              </a:rPr>
              <a:t>Session 4 – Topics 16, 17, 18, 19, 20</a:t>
            </a:r>
          </a:p>
          <a:p>
            <a:pPr marL="0" indent="0">
              <a:buNone/>
            </a:pPr>
            <a:r>
              <a:rPr lang="en-US" dirty="0" smtClean="0">
                <a:solidFill>
                  <a:schemeClr val="bg1">
                    <a:lumMod val="85000"/>
                  </a:schemeClr>
                </a:solidFill>
              </a:rPr>
              <a:t>Session 5 – Topics 21, 22, 23, 24, 25, 26, 27</a:t>
            </a:r>
          </a:p>
          <a:p>
            <a:pPr marL="0" indent="0">
              <a:buNone/>
            </a:pPr>
            <a:r>
              <a:rPr lang="en-US" dirty="0" smtClean="0"/>
              <a:t>Session 6 – Topics </a:t>
            </a:r>
            <a:r>
              <a:rPr lang="en-US" dirty="0" smtClean="0">
                <a:solidFill>
                  <a:schemeClr val="bg1">
                    <a:lumMod val="85000"/>
                  </a:schemeClr>
                </a:solidFill>
              </a:rPr>
              <a:t>28,</a:t>
            </a:r>
            <a:r>
              <a:rPr lang="en-US" dirty="0" smtClean="0"/>
              <a:t> </a:t>
            </a:r>
            <a:r>
              <a:rPr lang="en-US" dirty="0" smtClean="0">
                <a:solidFill>
                  <a:srgbClr val="FF0000"/>
                </a:solidFill>
              </a:rPr>
              <a:t>29</a:t>
            </a:r>
            <a:r>
              <a:rPr lang="en-US" dirty="0" smtClean="0"/>
              <a:t>, Summary, Final Exam</a:t>
            </a:r>
          </a:p>
        </p:txBody>
      </p:sp>
    </p:spTree>
    <p:custDataLst>
      <p:tags r:id="rId1"/>
    </p:custDataLst>
    <p:extLst>
      <p:ext uri="{BB962C8B-B14F-4D97-AF65-F5344CB8AC3E}">
        <p14:creationId xmlns:p14="http://schemas.microsoft.com/office/powerpoint/2010/main" val="2572558755"/>
      </p:ext>
    </p:extLst>
  </p:cSld>
  <p:clrMapOvr>
    <a:masterClrMapping/>
  </p:clrMapOvr>
  <p:transition spd="slow">
    <p:wipe dir="d"/>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8"/>
          <p:cNvGrpSpPr>
            <a:grpSpLocks/>
          </p:cNvGrpSpPr>
          <p:nvPr/>
        </p:nvGrpSpPr>
        <p:grpSpPr bwMode="auto">
          <a:xfrm>
            <a:off x="2819400" y="1600200"/>
            <a:ext cx="4349750" cy="4100513"/>
            <a:chOff x="1776" y="1008"/>
            <a:chExt cx="2740" cy="2583"/>
          </a:xfrm>
        </p:grpSpPr>
        <p:pic>
          <p:nvPicPr>
            <p:cNvPr id="259075" name="Picture 5" descr="MCj00787720000[1]"/>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776" y="1008"/>
              <a:ext cx="2740" cy="18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9076" name="Text Box 6"/>
            <p:cNvSpPr txBox="1">
              <a:spLocks noChangeArrowheads="1"/>
            </p:cNvSpPr>
            <p:nvPr/>
          </p:nvSpPr>
          <p:spPr bwMode="auto">
            <a:xfrm>
              <a:off x="2016" y="3072"/>
              <a:ext cx="2082" cy="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r>
                <a:rPr lang="en-US" sz="4800" i="1">
                  <a:solidFill>
                    <a:srgbClr val="000099"/>
                  </a:solidFill>
                </a:rPr>
                <a:t>Thank You</a:t>
              </a:r>
            </a:p>
          </p:txBody>
        </p:sp>
      </p:grpSp>
    </p:spTree>
    <p:extLst>
      <p:ext uri="{BB962C8B-B14F-4D97-AF65-F5344CB8AC3E}">
        <p14:creationId xmlns:p14="http://schemas.microsoft.com/office/powerpoint/2010/main" val="4105276750"/>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mph" presetSubtype="0" repeatCount="3000" fill="hold" nodeType="withEffect">
                                  <p:stCondLst>
                                    <p:cond delay="0"/>
                                  </p:stCondLst>
                                  <p:childTnLst>
                                    <p:animRot by="21600000">
                                      <p:cBhvr>
                                        <p:cTn id="6" dur="2000" fill="hold"/>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ctrTitle"/>
          </p:nvPr>
        </p:nvSpPr>
        <p:spPr>
          <a:xfrm>
            <a:off x="685800" y="2286000"/>
            <a:ext cx="7772400" cy="1143000"/>
          </a:xfrm>
        </p:spPr>
        <p:txBody>
          <a:bodyPr>
            <a:normAutofit fontScale="90000"/>
          </a:bodyPr>
          <a:lstStyle/>
          <a:p>
            <a:pPr algn="ctr"/>
            <a:r>
              <a:rPr lang="en-US" sz="4000" b="1" dirty="0" smtClean="0">
                <a:solidFill>
                  <a:srgbClr val="0070C0"/>
                </a:solidFill>
              </a:rPr>
              <a:t>Topic 29 – </a:t>
            </a:r>
            <a:r>
              <a:rPr lang="en-US" sz="4000" b="1" dirty="0">
                <a:solidFill>
                  <a:srgbClr val="0070C0"/>
                </a:solidFill>
              </a:rPr>
              <a:t>Other Learning Opportunities </a:t>
            </a:r>
            <a:endParaRPr lang="en-US" b="1" dirty="0" smtClean="0">
              <a:solidFill>
                <a:srgbClr val="0070C0"/>
              </a:solidFill>
            </a:endParaRPr>
          </a:p>
        </p:txBody>
      </p:sp>
    </p:spTree>
    <p:extLst>
      <p:ext uri="{BB962C8B-B14F-4D97-AF65-F5344CB8AC3E}">
        <p14:creationId xmlns:p14="http://schemas.microsoft.com/office/powerpoint/2010/main" val="16391391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810" name="Rectangle 6"/>
          <p:cNvSpPr>
            <a:spLocks noGrp="1" noChangeArrowheads="1"/>
          </p:cNvSpPr>
          <p:nvPr>
            <p:ph type="title"/>
          </p:nvPr>
        </p:nvSpPr>
        <p:spPr/>
        <p:txBody>
          <a:bodyPr/>
          <a:lstStyle/>
          <a:p>
            <a:r>
              <a:rPr lang="en-US" smtClean="0"/>
              <a:t>Practice, Practice, Practice…</a:t>
            </a:r>
          </a:p>
        </p:txBody>
      </p:sp>
      <p:pic>
        <p:nvPicPr>
          <p:cNvPr id="127898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1447800"/>
            <a:ext cx="6172200" cy="4823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05462077"/>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12" fill="hold" nodeType="withEffect">
                                  <p:stCondLst>
                                    <p:cond delay="0"/>
                                  </p:stCondLst>
                                  <p:childTnLst>
                                    <p:set>
                                      <p:cBhvr>
                                        <p:cTn id="6" dur="1" fill="hold">
                                          <p:stCondLst>
                                            <p:cond delay="0"/>
                                          </p:stCondLst>
                                        </p:cTn>
                                        <p:tgtEl>
                                          <p:spTgt spid="1278980"/>
                                        </p:tgtEl>
                                        <p:attrNameLst>
                                          <p:attrName>style.visibility</p:attrName>
                                        </p:attrNameLst>
                                      </p:cBhvr>
                                      <p:to>
                                        <p:strVal val="visible"/>
                                      </p:to>
                                    </p:set>
                                    <p:animEffect transition="in" filter="strips(downLeft)">
                                      <p:cBhvr>
                                        <p:cTn id="7" dur="500"/>
                                        <p:tgtEl>
                                          <p:spTgt spid="12789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4" name="Rectangle 4"/>
          <p:cNvSpPr>
            <a:spLocks noGrp="1" noChangeArrowheads="1"/>
          </p:cNvSpPr>
          <p:nvPr>
            <p:ph type="title"/>
          </p:nvPr>
        </p:nvSpPr>
        <p:spPr/>
        <p:txBody>
          <a:bodyPr/>
          <a:lstStyle/>
          <a:p>
            <a:r>
              <a:rPr lang="en-US" b="1" dirty="0" smtClean="0">
                <a:solidFill>
                  <a:srgbClr val="0070C0"/>
                </a:solidFill>
              </a:rPr>
              <a:t>Regularly Scheduled Nets </a:t>
            </a:r>
          </a:p>
        </p:txBody>
      </p:sp>
      <p:sp>
        <p:nvSpPr>
          <p:cNvPr id="248835" name="Rectangle 5"/>
          <p:cNvSpPr>
            <a:spLocks noGrp="1" noChangeArrowheads="1"/>
          </p:cNvSpPr>
          <p:nvPr>
            <p:ph type="body" idx="1"/>
          </p:nvPr>
        </p:nvSpPr>
        <p:spPr/>
        <p:txBody>
          <a:bodyPr>
            <a:noAutofit/>
          </a:bodyPr>
          <a:lstStyle/>
          <a:p>
            <a:pPr>
              <a:lnSpc>
                <a:spcPct val="80000"/>
              </a:lnSpc>
            </a:pPr>
            <a:r>
              <a:rPr lang="en-US" sz="2400" dirty="0" smtClean="0"/>
              <a:t>Many local ARES and RACES groups hold regularly scheduled training nets </a:t>
            </a:r>
          </a:p>
          <a:p>
            <a:pPr>
              <a:lnSpc>
                <a:spcPct val="80000"/>
              </a:lnSpc>
            </a:pPr>
            <a:endParaRPr lang="en-US" sz="2400" dirty="0" smtClean="0"/>
          </a:p>
          <a:p>
            <a:pPr>
              <a:lnSpc>
                <a:spcPct val="80000"/>
              </a:lnSpc>
            </a:pPr>
            <a:r>
              <a:rPr lang="en-US" sz="2400" dirty="0" smtClean="0"/>
              <a:t>Daytime Texas Traffic Net</a:t>
            </a:r>
          </a:p>
          <a:p>
            <a:pPr lvl="1">
              <a:lnSpc>
                <a:spcPct val="80000"/>
              </a:lnSpc>
            </a:pPr>
            <a:r>
              <a:rPr lang="en-US" sz="2400" dirty="0" smtClean="0"/>
              <a:t>Time: Monday to Saturday – 1430 UTC</a:t>
            </a:r>
          </a:p>
          <a:p>
            <a:pPr lvl="1">
              <a:lnSpc>
                <a:spcPct val="80000"/>
              </a:lnSpc>
            </a:pPr>
            <a:r>
              <a:rPr lang="en-US" sz="2400" dirty="0" smtClean="0"/>
              <a:t>Frequency:  7.285</a:t>
            </a:r>
          </a:p>
          <a:p>
            <a:pPr>
              <a:lnSpc>
                <a:spcPct val="80000"/>
              </a:lnSpc>
              <a:buFont typeface="Wingdings" pitchFamily="2" charset="2"/>
              <a:buNone/>
            </a:pPr>
            <a:endParaRPr lang="en-US" sz="2400" dirty="0" smtClean="0"/>
          </a:p>
          <a:p>
            <a:pPr>
              <a:lnSpc>
                <a:spcPct val="80000"/>
              </a:lnSpc>
            </a:pPr>
            <a:r>
              <a:rPr lang="en-US" sz="2400" dirty="0" smtClean="0"/>
              <a:t>Texas ARES Net</a:t>
            </a:r>
          </a:p>
          <a:p>
            <a:pPr lvl="1">
              <a:lnSpc>
                <a:spcPct val="80000"/>
              </a:lnSpc>
            </a:pPr>
            <a:r>
              <a:rPr lang="en-US" sz="2400" dirty="0" smtClean="0"/>
              <a:t>Monday evening at 0130 UTC </a:t>
            </a:r>
          </a:p>
          <a:p>
            <a:pPr lvl="1">
              <a:lnSpc>
                <a:spcPct val="80000"/>
              </a:lnSpc>
            </a:pPr>
            <a:r>
              <a:rPr lang="en-US" sz="2400" dirty="0"/>
              <a:t>Frequency:  </a:t>
            </a:r>
            <a:r>
              <a:rPr lang="en-US" sz="2400" dirty="0" smtClean="0"/>
              <a:t>3.873</a:t>
            </a:r>
          </a:p>
          <a:p>
            <a:pPr lvl="1">
              <a:lnSpc>
                <a:spcPct val="80000"/>
              </a:lnSpc>
            </a:pPr>
            <a:endParaRPr lang="en-US" sz="2400" dirty="0"/>
          </a:p>
          <a:p>
            <a:pPr>
              <a:lnSpc>
                <a:spcPct val="80000"/>
              </a:lnSpc>
            </a:pPr>
            <a:r>
              <a:rPr lang="en-US" sz="2400" dirty="0" smtClean="0"/>
              <a:t>Local FM Nets VHF/UHF</a:t>
            </a:r>
          </a:p>
        </p:txBody>
      </p:sp>
    </p:spTree>
    <p:extLst>
      <p:ext uri="{BB962C8B-B14F-4D97-AF65-F5344CB8AC3E}">
        <p14:creationId xmlns:p14="http://schemas.microsoft.com/office/powerpoint/2010/main" val="666667560"/>
      </p:ext>
    </p:extLst>
  </p:cSld>
  <p:clrMapOvr>
    <a:masterClrMapping/>
  </p:clrMapOvr>
  <p:transition spd="slow">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858" name="Rectangle 4"/>
          <p:cNvSpPr>
            <a:spLocks noGrp="1" noChangeArrowheads="1"/>
          </p:cNvSpPr>
          <p:nvPr>
            <p:ph type="title"/>
          </p:nvPr>
        </p:nvSpPr>
        <p:spPr/>
        <p:txBody>
          <a:bodyPr/>
          <a:lstStyle/>
          <a:p>
            <a:r>
              <a:rPr lang="en-US" b="1" dirty="0" smtClean="0">
                <a:solidFill>
                  <a:srgbClr val="0070C0"/>
                </a:solidFill>
              </a:rPr>
              <a:t>Other Resources</a:t>
            </a:r>
          </a:p>
        </p:txBody>
      </p:sp>
      <p:sp>
        <p:nvSpPr>
          <p:cNvPr id="249859" name="Rectangle 5"/>
          <p:cNvSpPr>
            <a:spLocks noGrp="1" noChangeArrowheads="1"/>
          </p:cNvSpPr>
          <p:nvPr>
            <p:ph type="body" idx="1"/>
          </p:nvPr>
        </p:nvSpPr>
        <p:spPr/>
        <p:txBody>
          <a:bodyPr/>
          <a:lstStyle/>
          <a:p>
            <a:r>
              <a:rPr lang="en-US" dirty="0" smtClean="0"/>
              <a:t>ARES meetings</a:t>
            </a:r>
          </a:p>
          <a:p>
            <a:r>
              <a:rPr lang="en-US" dirty="0" smtClean="0"/>
              <a:t>ARRL – PIO course</a:t>
            </a:r>
          </a:p>
          <a:p>
            <a:r>
              <a:rPr lang="en-US" dirty="0" smtClean="0"/>
              <a:t>Austin CERT Classes</a:t>
            </a:r>
          </a:p>
          <a:p>
            <a:r>
              <a:rPr lang="en-US" dirty="0" smtClean="0"/>
              <a:t>Consider teaching</a:t>
            </a:r>
          </a:p>
        </p:txBody>
      </p:sp>
    </p:spTree>
    <p:extLst>
      <p:ext uri="{BB962C8B-B14F-4D97-AF65-F5344CB8AC3E}">
        <p14:creationId xmlns:p14="http://schemas.microsoft.com/office/powerpoint/2010/main" val="3212686752"/>
      </p:ext>
    </p:extLst>
  </p:cSld>
  <p:clrMapOvr>
    <a:masterClrMapping/>
  </p:clrMapOvr>
  <p:transition spd="slow">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882" name="Rectangle 2"/>
          <p:cNvSpPr>
            <a:spLocks noGrp="1" noChangeArrowheads="1"/>
          </p:cNvSpPr>
          <p:nvPr>
            <p:ph type="title"/>
          </p:nvPr>
        </p:nvSpPr>
        <p:spPr/>
        <p:txBody>
          <a:bodyPr>
            <a:normAutofit/>
          </a:bodyPr>
          <a:lstStyle/>
          <a:p>
            <a:r>
              <a:rPr lang="en-US" sz="3200" b="1" dirty="0" smtClean="0">
                <a:solidFill>
                  <a:srgbClr val="0070C0"/>
                </a:solidFill>
              </a:rPr>
              <a:t>Local Classroom &amp; On-Air Training Sessions</a:t>
            </a:r>
            <a:r>
              <a:rPr lang="en-US" sz="5400" b="1" dirty="0" smtClean="0">
                <a:solidFill>
                  <a:srgbClr val="0070C0"/>
                </a:solidFill>
              </a:rPr>
              <a:t> </a:t>
            </a:r>
          </a:p>
        </p:txBody>
      </p:sp>
      <p:sp>
        <p:nvSpPr>
          <p:cNvPr id="250883" name="Rectangle 3"/>
          <p:cNvSpPr>
            <a:spLocks noGrp="1" noChangeArrowheads="1"/>
          </p:cNvSpPr>
          <p:nvPr>
            <p:ph type="body" idx="1"/>
          </p:nvPr>
        </p:nvSpPr>
        <p:spPr/>
        <p:txBody>
          <a:bodyPr>
            <a:normAutofit fontScale="92500" lnSpcReduction="10000"/>
          </a:bodyPr>
          <a:lstStyle/>
          <a:p>
            <a:r>
              <a:rPr lang="en-US" smtClean="0"/>
              <a:t>Your emcomm organization and/or served agency may offer a variety of educational opportunities </a:t>
            </a:r>
          </a:p>
          <a:p>
            <a:endParaRPr lang="en-US" smtClean="0"/>
          </a:p>
          <a:p>
            <a:r>
              <a:rPr lang="en-US" smtClean="0"/>
              <a:t>American Red Cross' </a:t>
            </a:r>
            <a:r>
              <a:rPr lang="en-US" i="1" smtClean="0"/>
              <a:t>Introduction to Disasters </a:t>
            </a:r>
            <a:r>
              <a:rPr lang="en-US" smtClean="0"/>
              <a:t>and </a:t>
            </a:r>
            <a:r>
              <a:rPr lang="en-US" i="1" smtClean="0"/>
              <a:t>Disaster Damage Assessment</a:t>
            </a:r>
            <a:r>
              <a:rPr lang="en-US" smtClean="0"/>
              <a:t> courses </a:t>
            </a:r>
          </a:p>
          <a:p>
            <a:endParaRPr lang="en-US" smtClean="0"/>
          </a:p>
          <a:p>
            <a:r>
              <a:rPr lang="en-US" smtClean="0"/>
              <a:t>On-air training sessions may be held on a repeater or simplex frequency </a:t>
            </a:r>
          </a:p>
        </p:txBody>
      </p:sp>
    </p:spTree>
    <p:extLst>
      <p:ext uri="{BB962C8B-B14F-4D97-AF65-F5344CB8AC3E}">
        <p14:creationId xmlns:p14="http://schemas.microsoft.com/office/powerpoint/2010/main" val="556811122"/>
      </p:ext>
    </p:extLst>
  </p:cSld>
  <p:clrMapOvr>
    <a:masterClrMapping/>
  </p:clrMapOvr>
  <p:transition spd="slow">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906" name="Rectangle 9"/>
          <p:cNvSpPr>
            <a:spLocks noGrp="1" noChangeArrowheads="1"/>
          </p:cNvSpPr>
          <p:nvPr>
            <p:ph type="title"/>
          </p:nvPr>
        </p:nvSpPr>
        <p:spPr/>
        <p:txBody>
          <a:bodyPr/>
          <a:lstStyle/>
          <a:p>
            <a:r>
              <a:rPr lang="en-US" b="1" dirty="0" smtClean="0">
                <a:solidFill>
                  <a:srgbClr val="0070C0"/>
                </a:solidFill>
              </a:rPr>
              <a:t>Public Service Events </a:t>
            </a:r>
          </a:p>
        </p:txBody>
      </p:sp>
      <p:sp>
        <p:nvSpPr>
          <p:cNvPr id="251907" name="Rectangle 10"/>
          <p:cNvSpPr>
            <a:spLocks noGrp="1" noChangeArrowheads="1"/>
          </p:cNvSpPr>
          <p:nvPr>
            <p:ph type="body" idx="1"/>
          </p:nvPr>
        </p:nvSpPr>
        <p:spPr/>
        <p:txBody>
          <a:bodyPr/>
          <a:lstStyle/>
          <a:p>
            <a:r>
              <a:rPr lang="en-US" dirty="0" smtClean="0"/>
              <a:t>Some of the best practice for tactical disaster communication is your local "</a:t>
            </a:r>
            <a:r>
              <a:rPr lang="en-US" dirty="0" err="1" smtClean="0"/>
              <a:t>athon</a:t>
            </a:r>
            <a:r>
              <a:rPr lang="en-US" dirty="0" smtClean="0"/>
              <a:t>“</a:t>
            </a:r>
          </a:p>
          <a:p>
            <a:pPr lvl="1"/>
            <a:r>
              <a:rPr lang="en-US" dirty="0" smtClean="0"/>
              <a:t>Bike-</a:t>
            </a:r>
            <a:r>
              <a:rPr lang="en-US" dirty="0" err="1" smtClean="0"/>
              <a:t>athon</a:t>
            </a:r>
            <a:r>
              <a:rPr lang="en-US" dirty="0" smtClean="0"/>
              <a:t>, walk-</a:t>
            </a:r>
            <a:r>
              <a:rPr lang="en-US" dirty="0" err="1" smtClean="0"/>
              <a:t>athon</a:t>
            </a:r>
            <a:r>
              <a:rPr lang="en-US" dirty="0" smtClean="0"/>
              <a:t> or crawl-</a:t>
            </a:r>
            <a:r>
              <a:rPr lang="en-US" dirty="0" err="1" smtClean="0"/>
              <a:t>athon</a:t>
            </a:r>
            <a:r>
              <a:rPr lang="en-US" dirty="0" smtClean="0"/>
              <a:t> </a:t>
            </a:r>
          </a:p>
          <a:p>
            <a:pPr lvl="1"/>
            <a:r>
              <a:rPr lang="en-US" dirty="0" smtClean="0"/>
              <a:t>The larger the event, the better the experience</a:t>
            </a:r>
          </a:p>
          <a:p>
            <a:endParaRPr lang="en-US" dirty="0" smtClean="0"/>
          </a:p>
          <a:p>
            <a:r>
              <a:rPr lang="en-US" dirty="0" smtClean="0"/>
              <a:t>Large, fast moving event closely simulates the conditions experienced in disaster communication situations </a:t>
            </a:r>
          </a:p>
        </p:txBody>
      </p:sp>
      <p:sp>
        <p:nvSpPr>
          <p:cNvPr id="1282056" name="Text Box 8"/>
          <p:cNvSpPr txBox="1">
            <a:spLocks noChangeArrowheads="1"/>
          </p:cNvSpPr>
          <p:nvPr/>
        </p:nvSpPr>
        <p:spPr bwMode="auto">
          <a:xfrm>
            <a:off x="2667000" y="5943600"/>
            <a:ext cx="3810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a:spcBef>
                <a:spcPct val="50000"/>
              </a:spcBef>
            </a:pPr>
            <a:r>
              <a:rPr lang="en-US" sz="2800" dirty="0">
                <a:solidFill>
                  <a:srgbClr val="FF3300"/>
                </a:solidFill>
              </a:rPr>
              <a:t>“Planned Disaster”</a:t>
            </a:r>
          </a:p>
        </p:txBody>
      </p:sp>
    </p:spTree>
    <p:extLst>
      <p:ext uri="{BB962C8B-B14F-4D97-AF65-F5344CB8AC3E}">
        <p14:creationId xmlns:p14="http://schemas.microsoft.com/office/powerpoint/2010/main" val="349373806"/>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afterEffect">
                                  <p:stCondLst>
                                    <p:cond delay="500"/>
                                  </p:stCondLst>
                                  <p:childTnLst>
                                    <p:set>
                                      <p:cBhvr>
                                        <p:cTn id="6" dur="1" fill="hold">
                                          <p:stCondLst>
                                            <p:cond delay="0"/>
                                          </p:stCondLst>
                                        </p:cTn>
                                        <p:tgtEl>
                                          <p:spTgt spid="1282056"/>
                                        </p:tgtEl>
                                        <p:attrNameLst>
                                          <p:attrName>style.visibility</p:attrName>
                                        </p:attrNameLst>
                                      </p:cBhvr>
                                      <p:to>
                                        <p:strVal val="visible"/>
                                      </p:to>
                                    </p:set>
                                    <p:anim calcmode="lin" valueType="num">
                                      <p:cBhvr additive="base">
                                        <p:cTn id="7" dur="500" fill="hold"/>
                                        <p:tgtEl>
                                          <p:spTgt spid="1282056"/>
                                        </p:tgtEl>
                                        <p:attrNameLst>
                                          <p:attrName>ppt_x</p:attrName>
                                        </p:attrNameLst>
                                      </p:cBhvr>
                                      <p:tavLst>
                                        <p:tav tm="0">
                                          <p:val>
                                            <p:strVal val="#ppt_x"/>
                                          </p:val>
                                        </p:tav>
                                        <p:tav tm="100000">
                                          <p:val>
                                            <p:strVal val="#ppt_x"/>
                                          </p:val>
                                        </p:tav>
                                      </p:tavLst>
                                    </p:anim>
                                    <p:anim calcmode="lin" valueType="num">
                                      <p:cBhvr additive="base">
                                        <p:cTn id="8" dur="500" fill="hold"/>
                                        <p:tgtEl>
                                          <p:spTgt spid="128205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2056" grpId="0"/>
    </p:bldLst>
  </p:timing>
</p:sld>
</file>

<file path=ppt/tags/tag1.xml><?xml version="1.0" encoding="utf-8"?>
<p:tagLst xmlns:a="http://schemas.openxmlformats.org/drawingml/2006/main" xmlns:r="http://schemas.openxmlformats.org/officeDocument/2006/relationships" xmlns:p="http://schemas.openxmlformats.org/presentationml/2006/main">
  <p:tag name="DVSECTIONID" val="yI2DOt6RzRcU51QxdhNewL"/>
</p:tagLst>
</file>

<file path=ppt/tags/tag10.xml><?xml version="1.0" encoding="utf-8"?>
<p:tagLst xmlns:a="http://schemas.openxmlformats.org/drawingml/2006/main" xmlns:r="http://schemas.openxmlformats.org/officeDocument/2006/relationships" xmlns:p="http://schemas.openxmlformats.org/presentationml/2006/main">
  <p:tag name="DVSHAPEID" val="LRMR96J2MVd0CGe2e5htjk"/>
</p:tagLst>
</file>

<file path=ppt/tags/tag2.xml><?xml version="1.0" encoding="utf-8"?>
<p:tagLst xmlns:a="http://schemas.openxmlformats.org/drawingml/2006/main" xmlns:r="http://schemas.openxmlformats.org/officeDocument/2006/relationships" xmlns:p="http://schemas.openxmlformats.org/presentationml/2006/main">
  <p:tag name="DVSHAPEID" val="HAGzTPKJNXuuOK4v20iPS7"/>
</p:tagLst>
</file>

<file path=ppt/tags/tag3.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4.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5.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6.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7.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8.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9.xml><?xml version="1.0" encoding="utf-8"?>
<p:tagLst xmlns:a="http://schemas.openxmlformats.org/drawingml/2006/main" xmlns:r="http://schemas.openxmlformats.org/officeDocument/2006/relationships" xmlns:p="http://schemas.openxmlformats.org/presentationml/2006/main">
  <p:tag name="DVSECTIONID" val="ezdaKHeWyBnZyZ2cDqRSoa"/>
</p:tagLst>
</file>

<file path=ppt/theme/theme1.xml><?xml version="1.0" encoding="utf-8"?>
<a:theme xmlns:a="http://schemas.openxmlformats.org/drawingml/2006/main" name="Train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Training</Template>
  <TotalTime>0</TotalTime>
  <Words>653</Words>
  <Application>Microsoft Office PowerPoint</Application>
  <PresentationFormat>On-screen Show (4:3)</PresentationFormat>
  <Paragraphs>133</Paragraphs>
  <Slides>30</Slides>
  <Notes>4</Notes>
  <HiddenSlides>14</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Training</vt:lpstr>
      <vt:lpstr>Training Volunteers</vt:lpstr>
      <vt:lpstr>Reminder</vt:lpstr>
      <vt:lpstr>Session Five Topic</vt:lpstr>
      <vt:lpstr>Topic 29 – Other Learning Opportunities </vt:lpstr>
      <vt:lpstr>Practice, Practice, Practice…</vt:lpstr>
      <vt:lpstr>Regularly Scheduled Nets </vt:lpstr>
      <vt:lpstr>Other Resources</vt:lpstr>
      <vt:lpstr>Local Classroom &amp; On-Air Training Sessions </vt:lpstr>
      <vt:lpstr>Public Service Events </vt:lpstr>
      <vt:lpstr>Other Resources </vt:lpstr>
      <vt:lpstr>ARECC EC-016 </vt:lpstr>
      <vt:lpstr>Summary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Topic 29 Question</vt:lpstr>
      <vt:lpstr>Topic 29 Question</vt:lpstr>
      <vt:lpstr>Any Questions Before Beginning the Summary?</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2011-11-05T20:49:40Z</dcterms:created>
  <dcterms:modified xsi:type="dcterms:W3CDTF">2012-03-04T20:25:11Z</dcterms:modified>
</cp:coreProperties>
</file>