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3"/>
  </p:notesMasterIdLst>
  <p:handoutMasterIdLst>
    <p:handoutMasterId r:id="rId64"/>
  </p:handoutMasterIdLst>
  <p:sldIdLst>
    <p:sldId id="384" r:id="rId2"/>
    <p:sldId id="261" r:id="rId3"/>
    <p:sldId id="289" r:id="rId4"/>
    <p:sldId id="693" r:id="rId5"/>
    <p:sldId id="898" r:id="rId6"/>
    <p:sldId id="899" r:id="rId7"/>
    <p:sldId id="900" r:id="rId8"/>
    <p:sldId id="901" r:id="rId9"/>
    <p:sldId id="902" r:id="rId10"/>
    <p:sldId id="903" r:id="rId11"/>
    <p:sldId id="904" r:id="rId12"/>
    <p:sldId id="905" r:id="rId13"/>
    <p:sldId id="906" r:id="rId14"/>
    <p:sldId id="907" r:id="rId15"/>
    <p:sldId id="908" r:id="rId16"/>
    <p:sldId id="909" r:id="rId17"/>
    <p:sldId id="910" r:id="rId18"/>
    <p:sldId id="911" r:id="rId19"/>
    <p:sldId id="912" r:id="rId20"/>
    <p:sldId id="913" r:id="rId21"/>
    <p:sldId id="914" r:id="rId22"/>
    <p:sldId id="915" r:id="rId23"/>
    <p:sldId id="916" r:id="rId24"/>
    <p:sldId id="917" r:id="rId25"/>
    <p:sldId id="918" r:id="rId26"/>
    <p:sldId id="919" r:id="rId27"/>
    <p:sldId id="920" r:id="rId28"/>
    <p:sldId id="921" r:id="rId29"/>
    <p:sldId id="922" r:id="rId30"/>
    <p:sldId id="923" r:id="rId31"/>
    <p:sldId id="926" r:id="rId32"/>
    <p:sldId id="927" r:id="rId33"/>
    <p:sldId id="928" r:id="rId34"/>
    <p:sldId id="929" r:id="rId35"/>
    <p:sldId id="930" r:id="rId36"/>
    <p:sldId id="931" r:id="rId37"/>
    <p:sldId id="932" r:id="rId38"/>
    <p:sldId id="933" r:id="rId39"/>
    <p:sldId id="934" r:id="rId40"/>
    <p:sldId id="935" r:id="rId41"/>
    <p:sldId id="859" r:id="rId42"/>
    <p:sldId id="860" r:id="rId43"/>
    <p:sldId id="861" r:id="rId44"/>
    <p:sldId id="862" r:id="rId45"/>
    <p:sldId id="863" r:id="rId46"/>
    <p:sldId id="864" r:id="rId47"/>
    <p:sldId id="865" r:id="rId48"/>
    <p:sldId id="866" r:id="rId49"/>
    <p:sldId id="867" r:id="rId50"/>
    <p:sldId id="868" r:id="rId51"/>
    <p:sldId id="869" r:id="rId52"/>
    <p:sldId id="870" r:id="rId53"/>
    <p:sldId id="871" r:id="rId54"/>
    <p:sldId id="872" r:id="rId55"/>
    <p:sldId id="873" r:id="rId56"/>
    <p:sldId id="936" r:id="rId57"/>
    <p:sldId id="937" r:id="rId58"/>
    <p:sldId id="938" r:id="rId59"/>
    <p:sldId id="939" r:id="rId60"/>
    <p:sldId id="940" r:id="rId61"/>
    <p:sldId id="896"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ssion Start" id="{779CC93D-E52E-4D84-901B-11D7331DD495}">
          <p14:sldIdLst>
            <p14:sldId id="384"/>
            <p14:sldId id="261"/>
            <p14:sldId id="289"/>
          </p14:sldIdLst>
        </p14:section>
        <p14:section name="Content" id="{790CEF5B-569A-4C2F-BED5-750B08C0E5AD}">
          <p14:sldIdLst>
            <p14:sldId id="693"/>
            <p14:sldId id="898"/>
            <p14:sldId id="899"/>
            <p14:sldId id="900"/>
            <p14:sldId id="901"/>
            <p14:sldId id="902"/>
            <p14:sldId id="903"/>
            <p14:sldId id="904"/>
            <p14:sldId id="905"/>
            <p14:sldId id="906"/>
            <p14:sldId id="907"/>
            <p14:sldId id="908"/>
            <p14:sldId id="909"/>
            <p14:sldId id="910"/>
            <p14:sldId id="911"/>
            <p14:sldId id="912"/>
            <p14:sldId id="913"/>
            <p14:sldId id="914"/>
            <p14:sldId id="915"/>
            <p14:sldId id="916"/>
            <p14:sldId id="917"/>
            <p14:sldId id="918"/>
            <p14:sldId id="919"/>
            <p14:sldId id="920"/>
            <p14:sldId id="921"/>
            <p14:sldId id="922"/>
            <p14:sldId id="923"/>
            <p14:sldId id="926"/>
            <p14:sldId id="927"/>
            <p14:sldId id="928"/>
            <p14:sldId id="929"/>
            <p14:sldId id="930"/>
            <p14:sldId id="931"/>
            <p14:sldId id="932"/>
            <p14:sldId id="933"/>
            <p14:sldId id="934"/>
            <p14:sldId id="935"/>
            <p14:sldId id="859"/>
            <p14:sldId id="860"/>
            <p14:sldId id="861"/>
            <p14:sldId id="862"/>
            <p14:sldId id="863"/>
            <p14:sldId id="864"/>
            <p14:sldId id="865"/>
            <p14:sldId id="866"/>
            <p14:sldId id="867"/>
            <p14:sldId id="868"/>
            <p14:sldId id="869"/>
            <p14:sldId id="870"/>
            <p14:sldId id="871"/>
            <p14:sldId id="872"/>
            <p14:sldId id="873"/>
          </p14:sldIdLst>
        </p14:section>
        <p14:section name="Summary" id="{3F78B471-41DA-46F2-A8E4-97E471896AB3}">
          <p14:sldIdLst/>
        </p14:section>
        <p14:section name="Quiz" id="{4ADBE36C-3616-4F90-AF7A-AA71CE7C6B31}">
          <p14:sldIdLst>
            <p14:sldId id="936"/>
            <p14:sldId id="937"/>
            <p14:sldId id="938"/>
            <p14:sldId id="939"/>
            <p14:sldId id="940"/>
            <p14:sldId id="89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00"/>
    <a:srgbClr val="3399FF"/>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varScale="1">
        <p:scale>
          <a:sx n="106" d="100"/>
          <a:sy n="106" d="100"/>
        </p:scale>
        <p:origin x="-1794" y="-9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13602"/>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3/4/2012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4211941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3/4/2012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868761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Make sure you have modified the Name and Date.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t>Display this screen as students are arriving for class.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sz="2000" b="1" dirty="0" smtClean="0"/>
              <a:t>ARRL conditions!</a:t>
            </a:r>
          </a:p>
          <a:p>
            <a:pPr>
              <a:lnSpc>
                <a:spcPct val="80000"/>
              </a:lnSpc>
            </a:pPr>
            <a:endParaRPr lang="en-US" sz="2000" b="1" dirty="0" smtClean="0"/>
          </a:p>
          <a:p>
            <a:pPr>
              <a:lnSpc>
                <a:spcPct val="80000"/>
              </a:lnSpc>
            </a:pPr>
            <a:r>
              <a:rPr lang="en-US" sz="2000" b="1" dirty="0" smtClean="0"/>
              <a:t>The two ICS courses must be complete before taking the final exam.</a:t>
            </a:r>
          </a:p>
        </p:txBody>
      </p:sp>
      <p:sp>
        <p:nvSpPr>
          <p:cNvPr id="4" name="Slide Number Placeholder 3"/>
          <p:cNvSpPr>
            <a:spLocks noGrp="1"/>
          </p:cNvSpPr>
          <p:nvPr>
            <p:ph type="sldNum" sz="quarter" idx="10"/>
          </p:nvPr>
        </p:nvSpPr>
        <p:spPr/>
        <p:txBody>
          <a:bodyPr/>
          <a:lstStyle/>
          <a:p>
            <a:fld id="{EC6EAC7D-5A89-47C2-8ABA-56C9C2DEF7A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b="1" dirty="0" smtClean="0"/>
              <a:t>The course requires a total of 18 hours. </a:t>
            </a:r>
          </a:p>
          <a:p>
            <a:pPr>
              <a:lnSpc>
                <a:spcPct val="80000"/>
              </a:lnSpc>
            </a:pPr>
            <a:endParaRPr lang="en-US" b="1" dirty="0" smtClean="0"/>
          </a:p>
          <a:p>
            <a:pPr>
              <a:lnSpc>
                <a:spcPct val="80000"/>
              </a:lnSpc>
            </a:pPr>
            <a:r>
              <a:rPr lang="en-US" b="1" dirty="0" smtClean="0"/>
              <a:t>If a student misses one class they can take</a:t>
            </a:r>
            <a:r>
              <a:rPr lang="en-US" b="1" baseline="0" dirty="0" smtClean="0"/>
              <a:t> a practice quiz for each lesson missed.</a:t>
            </a:r>
          </a:p>
          <a:p>
            <a:pPr>
              <a:lnSpc>
                <a:spcPct val="80000"/>
              </a:lnSpc>
            </a:pPr>
            <a:endParaRPr lang="en-US" b="1" baseline="0" dirty="0" smtClean="0"/>
          </a:p>
          <a:p>
            <a:pPr>
              <a:lnSpc>
                <a:spcPct val="80000"/>
              </a:lnSpc>
            </a:pPr>
            <a:r>
              <a:rPr lang="en-US" b="1" baseline="0" dirty="0" smtClean="0"/>
              <a:t>A student missing two sessions will be asked to take the course again.</a:t>
            </a:r>
          </a:p>
          <a:p>
            <a:pPr>
              <a:lnSpc>
                <a:spcPct val="80000"/>
              </a:lnSpc>
            </a:pPr>
            <a:endParaRPr lang="en-US" b="1" baseline="0" dirty="0" smtClean="0"/>
          </a:p>
          <a:p>
            <a:pPr>
              <a:lnSpc>
                <a:spcPct val="80000"/>
              </a:lnSpc>
            </a:pPr>
            <a:r>
              <a:rPr lang="en-US" b="1" baseline="0" dirty="0" smtClean="0"/>
              <a:t>A student missing the last session must wait for the next class and attend the final session for taking the exam again.</a:t>
            </a:r>
          </a:p>
          <a:p>
            <a:pPr>
              <a:lnSpc>
                <a:spcPct val="80000"/>
              </a:lnSpc>
            </a:pPr>
            <a:endParaRPr lang="en-US" b="1" baseline="0" dirty="0" smtClean="0"/>
          </a:p>
          <a:p>
            <a:pPr>
              <a:lnSpc>
                <a:spcPct val="80000"/>
              </a:lnSpc>
            </a:pPr>
            <a:r>
              <a:rPr lang="en-US" b="1" baseline="0" dirty="0" smtClean="0"/>
              <a:t>An exception would be two Field Examiners agreeing to give the exam at a mutually scheduled time.</a:t>
            </a:r>
          </a:p>
          <a:p>
            <a:pPr>
              <a:lnSpc>
                <a:spcPct val="80000"/>
              </a:lnSpc>
            </a:pPr>
            <a:endParaRPr lang="en-US" b="1" baseline="0" dirty="0" smtClean="0"/>
          </a:p>
          <a:p>
            <a:pPr>
              <a:lnSpc>
                <a:spcPct val="80000"/>
              </a:lnSpc>
            </a:pPr>
            <a:endParaRPr lang="en-US" baseline="0" dirty="0" smtClean="0"/>
          </a:p>
          <a:p>
            <a:pPr>
              <a:lnSpc>
                <a:spcPct val="80000"/>
              </a:lnSpc>
            </a:pPr>
            <a:endParaRPr lang="en-US" dirty="0" smtClean="0"/>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AAD16392-AC94-4507-9E33-8109A20200C6}" type="slidenum">
              <a:rPr lang="en-US" smtClean="0"/>
              <a:pPr/>
              <a:t>32</a:t>
            </a:fld>
            <a:endParaRPr lang="en-US" smtClean="0"/>
          </a:p>
        </p:txBody>
      </p:sp>
      <p:sp>
        <p:nvSpPr>
          <p:cNvPr id="263171" name="Rectangle 2"/>
          <p:cNvSpPr>
            <a:spLocks noGrp="1" noRot="1" noChangeAspect="1" noChangeArrowheads="1" noTextEdit="1"/>
          </p:cNvSpPr>
          <p:nvPr>
            <p:ph type="sldImg"/>
          </p:nvPr>
        </p:nvSpPr>
        <p:spPr>
          <a:ln/>
        </p:spPr>
      </p:sp>
      <p:sp>
        <p:nvSpPr>
          <p:cNvPr id="263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Tents should be rated for high winds, and should be designed to be waterproof in heavy weather. Most inexpensive family camping tents will not survive difficult conditions. Dome tents will shed wind well, but look for published "wind survival" ratings since not all dome designs are equal. Your tent should have a full-coverage rain fly rather than a single waterproof fabric. The tent's bottom should be waterproof, extending up the sidewalls at least six inches in a "bath-tub" design, but bring an extra sheet of plastic to line the </a:t>
            </a:r>
            <a:r>
              <a:rPr lang="en-US" i="1" smtClean="0"/>
              <a:t>inside</a:t>
            </a:r>
            <a:r>
              <a:rPr lang="en-US" smtClean="0"/>
              <a:t> just in case. (Placing a plastic ground cloth under a tent will allow rain to quickly run under and through a leaky tent floor.) Bring extra nylon cord and long ground stakes to help secure the tent in windy conditions. If you are not an experienced foul weather camper, consider consulting a reputable local outfitter or camping club for advice on selecting and using a tent.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B1E2E789-E500-4395-B372-B67992A133C2}" type="slidenum">
              <a:rPr lang="en-US" smtClean="0"/>
              <a:pPr/>
              <a:t>37</a:t>
            </a:fld>
            <a:endParaRPr lang="en-US" smtClean="0"/>
          </a:p>
        </p:txBody>
      </p:sp>
      <p:sp>
        <p:nvSpPr>
          <p:cNvPr id="264195" name="Rectangle 2"/>
          <p:cNvSpPr>
            <a:spLocks noGrp="1" noRot="1" noChangeAspect="1" noChangeArrowheads="1" noTextEdit="1"/>
          </p:cNvSpPr>
          <p:nvPr>
            <p:ph type="sldImg"/>
          </p:nvPr>
        </p:nvSpPr>
        <p:spPr>
          <a:ln/>
        </p:spPr>
      </p:sp>
      <p:sp>
        <p:nvSpPr>
          <p:cNvPr id="264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symptoms of snow blindness are a sensation of grit in the eyes, pain in and over the eyes that increases with eyeball movement, red and teary eyes, and a headache that intensifies with continued exposure to light. Prolonged exposure to these rays can result in permanent eye damage. To treat snow blindness, bandage your eyes until the symptoms disappear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3"/>
          <p:cNvSpPr>
            <a:spLocks noGrp="1" noChangeArrowheads="1"/>
          </p:cNvSpPr>
          <p:nvPr>
            <p:ph type="hdr" sz="quarter"/>
          </p:nvPr>
        </p:nvSpPr>
        <p:spPr>
          <a:noFill/>
        </p:spPr>
        <p:txBody>
          <a:bodyPr/>
          <a:lstStyle/>
          <a:p>
            <a:r>
              <a:rPr lang="en-US" dirty="0" smtClean="0"/>
              <a:t>Microsoft </a:t>
            </a:r>
            <a:r>
              <a:rPr lang="en-US" b="1" dirty="0" smtClean="0"/>
              <a:t>Engineering Excellence</a:t>
            </a:r>
            <a:endParaRPr lang="en-US" dirty="0" smtClean="0"/>
          </a:p>
        </p:txBody>
      </p:sp>
      <p:sp>
        <p:nvSpPr>
          <p:cNvPr id="41987" name="Rectangle 25"/>
          <p:cNvSpPr>
            <a:spLocks noGrp="1" noChangeArrowheads="1"/>
          </p:cNvSpPr>
          <p:nvPr>
            <p:ph type="ftr" sz="quarter" idx="4"/>
          </p:nvPr>
        </p:nvSpPr>
        <p:spPr>
          <a:noFill/>
        </p:spPr>
        <p:txBody>
          <a:bodyPr/>
          <a:lstStyle/>
          <a:p>
            <a:r>
              <a:rPr lang="en-US" dirty="0" smtClean="0"/>
              <a:t>Microsoft Confidential</a:t>
            </a:r>
          </a:p>
        </p:txBody>
      </p:sp>
      <p:sp>
        <p:nvSpPr>
          <p:cNvPr id="41988" name="Rectangle 26"/>
          <p:cNvSpPr>
            <a:spLocks noGrp="1" noChangeArrowheads="1"/>
          </p:cNvSpPr>
          <p:nvPr>
            <p:ph type="sldNum" sz="quarter" idx="5"/>
          </p:nvPr>
        </p:nvSpPr>
        <p:spPr>
          <a:noFill/>
        </p:spPr>
        <p:txBody>
          <a:bodyPr/>
          <a:lstStyle/>
          <a:p>
            <a:fld id="{B2B44A5F-6CE4-493C-A0D7-6834FF76660C}" type="slidenum">
              <a:rPr lang="en-US" smtClean="0"/>
              <a:pPr/>
              <a:t>61</a:t>
            </a:fld>
            <a:endParaRPr lang="en-US" dirty="0" smtClean="0"/>
          </a:p>
        </p:txBody>
      </p:sp>
      <p:sp>
        <p:nvSpPr>
          <p:cNvPr id="41989" name="Rectangle 2"/>
          <p:cNvSpPr>
            <a:spLocks noGrp="1" noRot="1" noChangeAspect="1" noChangeArrowheads="1" noTextEdit="1"/>
          </p:cNvSpPr>
          <p:nvPr>
            <p:ph type="sldImg"/>
          </p:nvPr>
        </p:nvSpPr>
        <p:spPr>
          <a:xfrm>
            <a:off x="1143000" y="450850"/>
            <a:ext cx="4572000" cy="3429000"/>
          </a:xfrm>
          <a:ln/>
        </p:spPr>
      </p:sp>
      <p:sp>
        <p:nvSpPr>
          <p:cNvPr id="41990" name="Rectangle 3"/>
          <p:cNvSpPr>
            <a:spLocks noGrp="1" noChangeArrowheads="1"/>
          </p:cNvSpPr>
          <p:nvPr>
            <p:ph type="body" idx="1"/>
          </p:nvPr>
        </p:nvSpPr>
        <p:spPr>
          <a:xfrm>
            <a:off x="307492" y="4130104"/>
            <a:ext cx="6261652" cy="4554823"/>
          </a:xfrm>
          <a:noFill/>
          <a:ln/>
        </p:spPr>
        <p:txBody>
          <a:bodyPr/>
          <a:lstStyle/>
          <a:p>
            <a:pPr>
              <a:buFontTx/>
              <a:buNone/>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3/4/2012</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5535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3/4/2012</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0.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hyperlink" Target="http://training.fema.gov/IS/NIMS.asp" TargetMode="Externa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www.fabuloustravel.com/shop/books/campcompanion.html" TargetMode="Externa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wmf"/><Relationship Id="rId1" Type="http://schemas.openxmlformats.org/officeDocument/2006/relationships/slideLayout" Target="../slideLayouts/slideLayout4.xml"/><Relationship Id="rId4" Type="http://schemas.openxmlformats.org/officeDocument/2006/relationships/image" Target="../media/image23.jpeg"/></Relationships>
</file>

<file path=ppt/slides/_rels/slide25.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slideLayout" Target="../slideLayouts/slideLayout4.xml"/><Relationship Id="rId4" Type="http://schemas.openxmlformats.org/officeDocument/2006/relationships/image" Target="../media/image26.jpeg"/></Relationships>
</file>

<file path=ppt/slides/_rels/slide26.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slideLayout" Target="../slideLayouts/slideLayout3.xml"/><Relationship Id="rId5" Type="http://schemas.openxmlformats.org/officeDocument/2006/relationships/image" Target="../media/image32.wmf"/><Relationship Id="rId4" Type="http://schemas.openxmlformats.org/officeDocument/2006/relationships/image" Target="../media/image31.wmf"/></Relationships>
</file>

<file path=ppt/slides/_rels/slide28.x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jpeg"/><Relationship Id="rId1" Type="http://schemas.openxmlformats.org/officeDocument/2006/relationships/slideLayout" Target="../slideLayouts/slideLayout4.xml"/><Relationship Id="rId6" Type="http://schemas.openxmlformats.org/officeDocument/2006/relationships/image" Target="../media/image37.wmf"/><Relationship Id="rId5" Type="http://schemas.openxmlformats.org/officeDocument/2006/relationships/image" Target="../media/image36.wmf"/><Relationship Id="rId4" Type="http://schemas.openxmlformats.org/officeDocument/2006/relationships/image" Target="../media/image35.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38.jpeg"/><Relationship Id="rId1" Type="http://schemas.openxmlformats.org/officeDocument/2006/relationships/slideLayout" Target="../slideLayouts/slideLayout4.xml"/><Relationship Id="rId6" Type="http://schemas.openxmlformats.org/officeDocument/2006/relationships/image" Target="../media/image42.jpeg"/><Relationship Id="rId5" Type="http://schemas.openxmlformats.org/officeDocument/2006/relationships/image" Target="../media/image41.jpeg"/><Relationship Id="rId4" Type="http://schemas.openxmlformats.org/officeDocument/2006/relationships/image" Target="../media/image40.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45.jpeg"/><Relationship Id="rId4" Type="http://schemas.openxmlformats.org/officeDocument/2006/relationships/image" Target="../media/image44.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48.jpeg"/><Relationship Id="rId2" Type="http://schemas.openxmlformats.org/officeDocument/2006/relationships/image" Target="../media/image47.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image" Target="../media/image51.jpe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895600" y="1066800"/>
            <a:ext cx="4876800" cy="990600"/>
          </a:xfrm>
        </p:spPr>
        <p:txBody>
          <a:bodyPr/>
          <a:lstStyle/>
          <a:p>
            <a:r>
              <a:rPr lang="en-US" dirty="0" smtClean="0">
                <a:solidFill>
                  <a:srgbClr val="0070C0"/>
                </a:solidFill>
              </a:rPr>
              <a:t>Training Volunteers</a:t>
            </a:r>
            <a:endParaRPr lang="en-US" dirty="0">
              <a:solidFill>
                <a:srgbClr val="0070C0"/>
              </a:solidFill>
            </a:endParaRPr>
          </a:p>
        </p:txBody>
      </p:sp>
      <p:pic>
        <p:nvPicPr>
          <p:cNvPr id="4" name="Picture 3"/>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034939" y="457199"/>
            <a:ext cx="784461"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821730" y="2213726"/>
            <a:ext cx="6746334" cy="1200329"/>
          </a:xfrm>
          <a:prstGeom prst="rect">
            <a:avLst/>
          </a:prstGeom>
          <a:noFill/>
        </p:spPr>
        <p:txBody>
          <a:bodyPr wrap="none" rtlCol="0">
            <a:spAutoFit/>
          </a:bodyPr>
          <a:lstStyle/>
          <a:p>
            <a:pPr algn="ctr"/>
            <a:r>
              <a:rPr lang="en-US" sz="2400" b="1" dirty="0" smtClean="0"/>
              <a:t>The ARRL</a:t>
            </a:r>
          </a:p>
          <a:p>
            <a:pPr algn="ctr"/>
            <a:r>
              <a:rPr lang="en-US" sz="2400" b="1" dirty="0" smtClean="0">
                <a:solidFill>
                  <a:srgbClr val="FF0000"/>
                </a:solidFill>
              </a:rPr>
              <a:t>Introduction to </a:t>
            </a:r>
            <a:r>
              <a:rPr lang="en-US" sz="2400" b="1" smtClean="0">
                <a:solidFill>
                  <a:srgbClr val="FF0000"/>
                </a:solidFill>
              </a:rPr>
              <a:t>Emergency </a:t>
            </a:r>
            <a:r>
              <a:rPr lang="en-US" sz="2400" b="1" smtClean="0">
                <a:solidFill>
                  <a:srgbClr val="FF0000"/>
                </a:solidFill>
              </a:rPr>
              <a:t>Communication </a:t>
            </a:r>
            <a:r>
              <a:rPr lang="en-US" sz="2400" b="1" dirty="0" smtClean="0">
                <a:solidFill>
                  <a:srgbClr val="FF0000"/>
                </a:solidFill>
              </a:rPr>
              <a:t>Course</a:t>
            </a:r>
          </a:p>
          <a:p>
            <a:pPr algn="ctr"/>
            <a:r>
              <a:rPr lang="en-US" sz="2400" b="1" dirty="0" smtClean="0"/>
              <a:t>EC-001 (2011)</a:t>
            </a:r>
            <a:endParaRPr lang="en-US" sz="2400" b="1" dirty="0"/>
          </a:p>
        </p:txBody>
      </p:sp>
      <p:pic>
        <p:nvPicPr>
          <p:cNvPr id="7" name="Picture 6"/>
          <p:cNvPicPr>
            <a:picLocks noChangeAspect="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572000" y="4648200"/>
            <a:ext cx="1225989" cy="1174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2"/>
          <p:cNvSpPr txBox="1"/>
          <p:nvPr/>
        </p:nvSpPr>
        <p:spPr>
          <a:xfrm>
            <a:off x="3877096" y="3657600"/>
            <a:ext cx="2490297" cy="64633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b="1" dirty="0" smtClean="0">
                <a:solidFill>
                  <a:srgbClr val="FF0000"/>
                </a:solidFill>
              </a:rPr>
              <a:t>Session Five</a:t>
            </a:r>
            <a:endParaRPr lang="en-US" sz="3600" b="1" dirty="0">
              <a:solidFill>
                <a:srgbClr val="FF0000"/>
              </a:solidFill>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
          <p:cNvSpPr>
            <a:spLocks noGrp="1" noChangeArrowheads="1"/>
          </p:cNvSpPr>
          <p:nvPr>
            <p:ph type="title"/>
          </p:nvPr>
        </p:nvSpPr>
        <p:spPr/>
        <p:txBody>
          <a:bodyPr/>
          <a:lstStyle/>
          <a:p>
            <a:r>
              <a:rPr lang="en-US" b="1" dirty="0" smtClean="0">
                <a:solidFill>
                  <a:srgbClr val="0070C0"/>
                </a:solidFill>
              </a:rPr>
              <a:t>Create Home &amp; Family Checklist</a:t>
            </a:r>
          </a:p>
        </p:txBody>
      </p:sp>
      <p:sp>
        <p:nvSpPr>
          <p:cNvPr id="72707" name="Rectangle 5"/>
          <p:cNvSpPr>
            <a:spLocks noGrp="1" noChangeArrowheads="1"/>
          </p:cNvSpPr>
          <p:nvPr>
            <p:ph type="body" idx="1"/>
          </p:nvPr>
        </p:nvSpPr>
        <p:spPr/>
        <p:txBody>
          <a:bodyPr/>
          <a:lstStyle/>
          <a:p>
            <a:pPr>
              <a:lnSpc>
                <a:spcPct val="90000"/>
              </a:lnSpc>
            </a:pPr>
            <a:r>
              <a:rPr lang="en-US" sz="2200" b="1" smtClean="0"/>
              <a:t>Family </a:t>
            </a:r>
          </a:p>
          <a:p>
            <a:pPr lvl="1">
              <a:lnSpc>
                <a:spcPct val="90000"/>
              </a:lnSpc>
            </a:pPr>
            <a:r>
              <a:rPr lang="en-US" sz="2200" smtClean="0"/>
              <a:t>Flashlight and extra batteries, bulbs </a:t>
            </a:r>
          </a:p>
          <a:p>
            <a:pPr lvl="1">
              <a:lnSpc>
                <a:spcPct val="90000"/>
              </a:lnSpc>
            </a:pPr>
            <a:r>
              <a:rPr lang="en-US" sz="2200" smtClean="0"/>
              <a:t>Generator, fuel and safe operating knowledge </a:t>
            </a:r>
          </a:p>
          <a:p>
            <a:pPr lvl="1">
              <a:lnSpc>
                <a:spcPct val="90000"/>
              </a:lnSpc>
            </a:pPr>
            <a:r>
              <a:rPr lang="en-US" sz="2200" smtClean="0"/>
              <a:t>Adequate supply of prescription medications on hand </a:t>
            </a:r>
          </a:p>
          <a:p>
            <a:pPr lvl="1">
              <a:lnSpc>
                <a:spcPct val="90000"/>
              </a:lnSpc>
            </a:pPr>
            <a:r>
              <a:rPr lang="en-US" sz="2200" smtClean="0"/>
              <a:t>List of emergency phone numbers </a:t>
            </a:r>
          </a:p>
          <a:p>
            <a:pPr lvl="1">
              <a:lnSpc>
                <a:spcPct val="90000"/>
              </a:lnSpc>
            </a:pPr>
            <a:r>
              <a:rPr lang="en-US" sz="2200" smtClean="0"/>
              <a:t>Pet supplies and arrangements (shelters will not take pets) </a:t>
            </a:r>
          </a:p>
          <a:p>
            <a:pPr lvl="1">
              <a:lnSpc>
                <a:spcPct val="90000"/>
              </a:lnSpc>
            </a:pPr>
            <a:r>
              <a:rPr lang="en-US" sz="2200" smtClean="0"/>
              <a:t>List of people to call for assistance </a:t>
            </a:r>
          </a:p>
          <a:p>
            <a:pPr lvl="1">
              <a:lnSpc>
                <a:spcPct val="90000"/>
              </a:lnSpc>
            </a:pPr>
            <a:r>
              <a:rPr lang="en-US" sz="2200" smtClean="0"/>
              <a:t>Maps and emergency escape routes </a:t>
            </a:r>
          </a:p>
          <a:p>
            <a:pPr lvl="1">
              <a:lnSpc>
                <a:spcPct val="90000"/>
              </a:lnSpc>
            </a:pPr>
            <a:r>
              <a:rPr lang="en-US" sz="2200" smtClean="0"/>
              <a:t>A way to contact each other </a:t>
            </a:r>
          </a:p>
          <a:p>
            <a:pPr lvl="1">
              <a:lnSpc>
                <a:spcPct val="90000"/>
              </a:lnSpc>
            </a:pPr>
            <a:r>
              <a:rPr lang="en-US" sz="2200" smtClean="0"/>
              <a:t>A plan for reuniting later</a:t>
            </a:r>
          </a:p>
        </p:txBody>
      </p:sp>
    </p:spTree>
    <p:extLst>
      <p:ext uri="{BB962C8B-B14F-4D97-AF65-F5344CB8AC3E}">
        <p14:creationId xmlns:p14="http://schemas.microsoft.com/office/powerpoint/2010/main" val="2625006952"/>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b="1" dirty="0" smtClean="0">
                <a:solidFill>
                  <a:srgbClr val="0070C0"/>
                </a:solidFill>
              </a:rPr>
              <a:t>Vehicle &amp; Family Safety Checklist</a:t>
            </a:r>
          </a:p>
        </p:txBody>
      </p:sp>
      <p:sp>
        <p:nvSpPr>
          <p:cNvPr id="1385475" name="Rectangle 3"/>
          <p:cNvSpPr>
            <a:spLocks noGrp="1" noChangeArrowheads="1"/>
          </p:cNvSpPr>
          <p:nvPr>
            <p:ph type="body" sz="half" idx="1"/>
          </p:nvPr>
        </p:nvSpPr>
        <p:spPr/>
        <p:txBody>
          <a:bodyPr/>
          <a:lstStyle/>
          <a:p>
            <a:pPr>
              <a:lnSpc>
                <a:spcPct val="80000"/>
              </a:lnSpc>
            </a:pPr>
            <a:r>
              <a:rPr lang="en-US" sz="2000" smtClean="0"/>
              <a:t>Warm clothes in trunk</a:t>
            </a:r>
          </a:p>
          <a:p>
            <a:pPr>
              <a:lnSpc>
                <a:spcPct val="80000"/>
              </a:lnSpc>
            </a:pPr>
            <a:endParaRPr lang="en-US" sz="2000" smtClean="0"/>
          </a:p>
          <a:p>
            <a:pPr>
              <a:lnSpc>
                <a:spcPct val="80000"/>
              </a:lnSpc>
            </a:pPr>
            <a:r>
              <a:rPr lang="en-US" sz="2000" smtClean="0"/>
              <a:t>Chains in trunk</a:t>
            </a:r>
          </a:p>
          <a:p>
            <a:pPr>
              <a:lnSpc>
                <a:spcPct val="80000"/>
              </a:lnSpc>
            </a:pPr>
            <a:endParaRPr lang="en-US" sz="2000" smtClean="0"/>
          </a:p>
          <a:p>
            <a:pPr>
              <a:lnSpc>
                <a:spcPct val="80000"/>
              </a:lnSpc>
            </a:pPr>
            <a:r>
              <a:rPr lang="en-US" sz="2000" smtClean="0"/>
              <a:t>Full gas tank</a:t>
            </a:r>
          </a:p>
          <a:p>
            <a:pPr>
              <a:lnSpc>
                <a:spcPct val="80000"/>
              </a:lnSpc>
            </a:pPr>
            <a:endParaRPr lang="en-US" sz="2000" smtClean="0"/>
          </a:p>
          <a:p>
            <a:pPr>
              <a:lnSpc>
                <a:spcPct val="80000"/>
              </a:lnSpc>
            </a:pPr>
            <a:r>
              <a:rPr lang="en-US" sz="2000" smtClean="0"/>
              <a:t>Sand/shovel in trunk</a:t>
            </a:r>
          </a:p>
          <a:p>
            <a:pPr>
              <a:lnSpc>
                <a:spcPct val="80000"/>
              </a:lnSpc>
            </a:pPr>
            <a:endParaRPr lang="en-US" sz="2000" smtClean="0"/>
          </a:p>
          <a:p>
            <a:pPr>
              <a:lnSpc>
                <a:spcPct val="80000"/>
              </a:lnSpc>
            </a:pPr>
            <a:r>
              <a:rPr lang="en-US" sz="2000" smtClean="0"/>
              <a:t>Window ice scraper</a:t>
            </a:r>
          </a:p>
          <a:p>
            <a:pPr>
              <a:lnSpc>
                <a:spcPct val="80000"/>
              </a:lnSpc>
            </a:pPr>
            <a:endParaRPr lang="en-US" sz="2000" smtClean="0"/>
          </a:p>
          <a:p>
            <a:pPr>
              <a:lnSpc>
                <a:spcPct val="80000"/>
              </a:lnSpc>
            </a:pPr>
            <a:r>
              <a:rPr lang="en-US" sz="2000" smtClean="0"/>
              <a:t>Flares, flashlight in trunk</a:t>
            </a:r>
          </a:p>
          <a:p>
            <a:pPr>
              <a:lnSpc>
                <a:spcPct val="80000"/>
              </a:lnSpc>
            </a:pPr>
            <a:endParaRPr lang="en-US" sz="2000" smtClean="0"/>
          </a:p>
          <a:p>
            <a:pPr>
              <a:lnSpc>
                <a:spcPct val="80000"/>
              </a:lnSpc>
            </a:pPr>
            <a:r>
              <a:rPr lang="en-US" sz="2000" smtClean="0"/>
              <a:t>Antifreeze</a:t>
            </a:r>
          </a:p>
        </p:txBody>
      </p:sp>
      <p:sp>
        <p:nvSpPr>
          <p:cNvPr id="1385476" name="Rectangle 4"/>
          <p:cNvSpPr>
            <a:spLocks noGrp="1" noChangeArrowheads="1"/>
          </p:cNvSpPr>
          <p:nvPr>
            <p:ph type="body" sz="half" idx="2"/>
          </p:nvPr>
        </p:nvSpPr>
        <p:spPr/>
        <p:txBody>
          <a:bodyPr/>
          <a:lstStyle/>
          <a:p>
            <a:pPr>
              <a:lnSpc>
                <a:spcPct val="80000"/>
              </a:lnSpc>
            </a:pPr>
            <a:r>
              <a:rPr lang="en-US" sz="2000" smtClean="0"/>
              <a:t>Familiarity with school and daycare plans</a:t>
            </a:r>
          </a:p>
          <a:p>
            <a:pPr>
              <a:lnSpc>
                <a:spcPct val="80000"/>
              </a:lnSpc>
            </a:pPr>
            <a:endParaRPr lang="en-US" sz="2000" smtClean="0"/>
          </a:p>
          <a:p>
            <a:pPr>
              <a:lnSpc>
                <a:spcPct val="80000"/>
              </a:lnSpc>
            </a:pPr>
            <a:r>
              <a:rPr lang="en-US" sz="2000" smtClean="0"/>
              <a:t>Alternative shelter plans</a:t>
            </a:r>
          </a:p>
          <a:p>
            <a:pPr>
              <a:lnSpc>
                <a:spcPct val="80000"/>
              </a:lnSpc>
            </a:pPr>
            <a:endParaRPr lang="en-US" sz="2000" smtClean="0"/>
          </a:p>
          <a:p>
            <a:pPr>
              <a:lnSpc>
                <a:spcPct val="80000"/>
              </a:lnSpc>
            </a:pPr>
            <a:r>
              <a:rPr lang="en-US" sz="2000" smtClean="0"/>
              <a:t>Alternative transportation arrangements</a:t>
            </a:r>
          </a:p>
          <a:p>
            <a:pPr>
              <a:lnSpc>
                <a:spcPct val="80000"/>
              </a:lnSpc>
            </a:pPr>
            <a:endParaRPr lang="en-US" sz="2000" smtClean="0"/>
          </a:p>
          <a:p>
            <a:pPr>
              <a:lnSpc>
                <a:spcPct val="80000"/>
              </a:lnSpc>
            </a:pPr>
            <a:r>
              <a:rPr lang="en-US" sz="2000" smtClean="0"/>
              <a:t>Identified snow routes</a:t>
            </a:r>
          </a:p>
          <a:p>
            <a:pPr>
              <a:lnSpc>
                <a:spcPct val="80000"/>
              </a:lnSpc>
            </a:pPr>
            <a:endParaRPr lang="en-US" sz="2000" smtClean="0"/>
          </a:p>
          <a:p>
            <a:pPr>
              <a:lnSpc>
                <a:spcPct val="80000"/>
              </a:lnSpc>
            </a:pPr>
            <a:r>
              <a:rPr lang="en-US" sz="2000" smtClean="0"/>
              <a:t>Bus timetables</a:t>
            </a:r>
          </a:p>
        </p:txBody>
      </p:sp>
    </p:spTree>
    <p:extLst>
      <p:ext uri="{BB962C8B-B14F-4D97-AF65-F5344CB8AC3E}">
        <p14:creationId xmlns:p14="http://schemas.microsoft.com/office/powerpoint/2010/main" val="69885538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385475">
                                            <p:txEl>
                                              <p:pRg st="0" end="0"/>
                                            </p:txEl>
                                          </p:spTgt>
                                        </p:tgtEl>
                                        <p:attrNameLst>
                                          <p:attrName>style.visibility</p:attrName>
                                        </p:attrNameLst>
                                      </p:cBhvr>
                                      <p:to>
                                        <p:strVal val="visible"/>
                                      </p:to>
                                    </p:set>
                                    <p:anim calcmode="lin" valueType="num">
                                      <p:cBhvr additive="base">
                                        <p:cTn id="7" dur="500" fill="hold"/>
                                        <p:tgtEl>
                                          <p:spTgt spid="13854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85475">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385475">
                                            <p:txEl>
                                              <p:pRg st="2" end="2"/>
                                            </p:txEl>
                                          </p:spTgt>
                                        </p:tgtEl>
                                        <p:attrNameLst>
                                          <p:attrName>style.visibility</p:attrName>
                                        </p:attrNameLst>
                                      </p:cBhvr>
                                      <p:to>
                                        <p:strVal val="visible"/>
                                      </p:to>
                                    </p:set>
                                    <p:anim calcmode="lin" valueType="num">
                                      <p:cBhvr additive="base">
                                        <p:cTn id="12" dur="500" fill="hold"/>
                                        <p:tgtEl>
                                          <p:spTgt spid="1385475">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385475">
                                            <p:txEl>
                                              <p:pRg st="2" end="2"/>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385475">
                                            <p:txEl>
                                              <p:pRg st="4" end="4"/>
                                            </p:txEl>
                                          </p:spTgt>
                                        </p:tgtEl>
                                        <p:attrNameLst>
                                          <p:attrName>style.visibility</p:attrName>
                                        </p:attrNameLst>
                                      </p:cBhvr>
                                      <p:to>
                                        <p:strVal val="visible"/>
                                      </p:to>
                                    </p:set>
                                    <p:anim calcmode="lin" valueType="num">
                                      <p:cBhvr additive="base">
                                        <p:cTn id="17" dur="500" fill="hold"/>
                                        <p:tgtEl>
                                          <p:spTgt spid="1385475">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385475">
                                            <p:txEl>
                                              <p:pRg st="4" end="4"/>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1385475">
                                            <p:txEl>
                                              <p:pRg st="6" end="6"/>
                                            </p:txEl>
                                          </p:spTgt>
                                        </p:tgtEl>
                                        <p:attrNameLst>
                                          <p:attrName>style.visibility</p:attrName>
                                        </p:attrNameLst>
                                      </p:cBhvr>
                                      <p:to>
                                        <p:strVal val="visible"/>
                                      </p:to>
                                    </p:set>
                                    <p:anim calcmode="lin" valueType="num">
                                      <p:cBhvr additive="base">
                                        <p:cTn id="22" dur="500" fill="hold"/>
                                        <p:tgtEl>
                                          <p:spTgt spid="1385475">
                                            <p:txEl>
                                              <p:pRg st="6" end="6"/>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385475">
                                            <p:txEl>
                                              <p:pRg st="6" end="6"/>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2" presetClass="entr" presetSubtype="8" fill="hold" grpId="0" nodeType="afterEffect">
                                  <p:stCondLst>
                                    <p:cond delay="0"/>
                                  </p:stCondLst>
                                  <p:childTnLst>
                                    <p:set>
                                      <p:cBhvr>
                                        <p:cTn id="26" dur="1" fill="hold">
                                          <p:stCondLst>
                                            <p:cond delay="0"/>
                                          </p:stCondLst>
                                        </p:cTn>
                                        <p:tgtEl>
                                          <p:spTgt spid="1385475">
                                            <p:txEl>
                                              <p:pRg st="8" end="8"/>
                                            </p:txEl>
                                          </p:spTgt>
                                        </p:tgtEl>
                                        <p:attrNameLst>
                                          <p:attrName>style.visibility</p:attrName>
                                        </p:attrNameLst>
                                      </p:cBhvr>
                                      <p:to>
                                        <p:strVal val="visible"/>
                                      </p:to>
                                    </p:set>
                                    <p:anim calcmode="lin" valueType="num">
                                      <p:cBhvr additive="base">
                                        <p:cTn id="27" dur="500" fill="hold"/>
                                        <p:tgtEl>
                                          <p:spTgt spid="1385475">
                                            <p:txEl>
                                              <p:pRg st="8" end="8"/>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385475">
                                            <p:txEl>
                                              <p:pRg st="8" end="8"/>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2500"/>
                            </p:stCondLst>
                            <p:childTnLst>
                              <p:par>
                                <p:cTn id="30" presetID="2" presetClass="entr" presetSubtype="8" fill="hold" grpId="0" nodeType="afterEffect">
                                  <p:stCondLst>
                                    <p:cond delay="0"/>
                                  </p:stCondLst>
                                  <p:childTnLst>
                                    <p:set>
                                      <p:cBhvr>
                                        <p:cTn id="31" dur="1" fill="hold">
                                          <p:stCondLst>
                                            <p:cond delay="0"/>
                                          </p:stCondLst>
                                        </p:cTn>
                                        <p:tgtEl>
                                          <p:spTgt spid="1385475">
                                            <p:txEl>
                                              <p:pRg st="10" end="10"/>
                                            </p:txEl>
                                          </p:spTgt>
                                        </p:tgtEl>
                                        <p:attrNameLst>
                                          <p:attrName>style.visibility</p:attrName>
                                        </p:attrNameLst>
                                      </p:cBhvr>
                                      <p:to>
                                        <p:strVal val="visible"/>
                                      </p:to>
                                    </p:set>
                                    <p:anim calcmode="lin" valueType="num">
                                      <p:cBhvr additive="base">
                                        <p:cTn id="32" dur="500" fill="hold"/>
                                        <p:tgtEl>
                                          <p:spTgt spid="1385475">
                                            <p:txEl>
                                              <p:pRg st="10" end="10"/>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1385475">
                                            <p:txEl>
                                              <p:pRg st="10" end="10"/>
                                            </p:txEl>
                                          </p:spTgt>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3000"/>
                            </p:stCondLst>
                            <p:childTnLst>
                              <p:par>
                                <p:cTn id="35" presetID="2" presetClass="entr" presetSubtype="8" fill="hold" grpId="0" nodeType="afterEffect">
                                  <p:stCondLst>
                                    <p:cond delay="0"/>
                                  </p:stCondLst>
                                  <p:childTnLst>
                                    <p:set>
                                      <p:cBhvr>
                                        <p:cTn id="36" dur="1" fill="hold">
                                          <p:stCondLst>
                                            <p:cond delay="0"/>
                                          </p:stCondLst>
                                        </p:cTn>
                                        <p:tgtEl>
                                          <p:spTgt spid="1385475">
                                            <p:txEl>
                                              <p:pRg st="12" end="12"/>
                                            </p:txEl>
                                          </p:spTgt>
                                        </p:tgtEl>
                                        <p:attrNameLst>
                                          <p:attrName>style.visibility</p:attrName>
                                        </p:attrNameLst>
                                      </p:cBhvr>
                                      <p:to>
                                        <p:strVal val="visible"/>
                                      </p:to>
                                    </p:set>
                                    <p:anim calcmode="lin" valueType="num">
                                      <p:cBhvr additive="base">
                                        <p:cTn id="37" dur="500" fill="hold"/>
                                        <p:tgtEl>
                                          <p:spTgt spid="1385475">
                                            <p:txEl>
                                              <p:pRg st="12" end="12"/>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385475">
                                            <p:txEl>
                                              <p:pRg st="12" end="12"/>
                                            </p:txEl>
                                          </p:spTgt>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3500"/>
                            </p:stCondLst>
                            <p:childTnLst>
                              <p:par>
                                <p:cTn id="40" presetID="2" presetClass="entr" presetSubtype="2" fill="hold" grpId="0" nodeType="afterEffect">
                                  <p:stCondLst>
                                    <p:cond delay="0"/>
                                  </p:stCondLst>
                                  <p:childTnLst>
                                    <p:set>
                                      <p:cBhvr>
                                        <p:cTn id="41" dur="1" fill="hold">
                                          <p:stCondLst>
                                            <p:cond delay="0"/>
                                          </p:stCondLst>
                                        </p:cTn>
                                        <p:tgtEl>
                                          <p:spTgt spid="1385476">
                                            <p:txEl>
                                              <p:pRg st="0" end="0"/>
                                            </p:txEl>
                                          </p:spTgt>
                                        </p:tgtEl>
                                        <p:attrNameLst>
                                          <p:attrName>style.visibility</p:attrName>
                                        </p:attrNameLst>
                                      </p:cBhvr>
                                      <p:to>
                                        <p:strVal val="visible"/>
                                      </p:to>
                                    </p:set>
                                    <p:anim calcmode="lin" valueType="num">
                                      <p:cBhvr additive="base">
                                        <p:cTn id="42" dur="500" fill="hold"/>
                                        <p:tgtEl>
                                          <p:spTgt spid="1385476">
                                            <p:txEl>
                                              <p:pRg st="0" end="0"/>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1385476">
                                            <p:txEl>
                                              <p:pRg st="0" end="0"/>
                                            </p:txEl>
                                          </p:spTgt>
                                        </p:tgtEl>
                                        <p:attrNameLst>
                                          <p:attrName>ppt_y</p:attrName>
                                        </p:attrNameLst>
                                      </p:cBhvr>
                                      <p:tavLst>
                                        <p:tav tm="0">
                                          <p:val>
                                            <p:strVal val="#ppt_y"/>
                                          </p:val>
                                        </p:tav>
                                        <p:tav tm="100000">
                                          <p:val>
                                            <p:strVal val="#ppt_y"/>
                                          </p:val>
                                        </p:tav>
                                      </p:tavLst>
                                    </p:anim>
                                  </p:childTnLst>
                                </p:cTn>
                              </p:par>
                            </p:childTnLst>
                          </p:cTn>
                        </p:par>
                        <p:par>
                          <p:cTn id="44" fill="hold" nodeType="afterGroup">
                            <p:stCondLst>
                              <p:cond delay="4000"/>
                            </p:stCondLst>
                            <p:childTnLst>
                              <p:par>
                                <p:cTn id="45" presetID="2" presetClass="entr" presetSubtype="2" fill="hold" grpId="0" nodeType="afterEffect">
                                  <p:stCondLst>
                                    <p:cond delay="0"/>
                                  </p:stCondLst>
                                  <p:childTnLst>
                                    <p:set>
                                      <p:cBhvr>
                                        <p:cTn id="46" dur="1" fill="hold">
                                          <p:stCondLst>
                                            <p:cond delay="0"/>
                                          </p:stCondLst>
                                        </p:cTn>
                                        <p:tgtEl>
                                          <p:spTgt spid="1385476">
                                            <p:txEl>
                                              <p:pRg st="2" end="2"/>
                                            </p:txEl>
                                          </p:spTgt>
                                        </p:tgtEl>
                                        <p:attrNameLst>
                                          <p:attrName>style.visibility</p:attrName>
                                        </p:attrNameLst>
                                      </p:cBhvr>
                                      <p:to>
                                        <p:strVal val="visible"/>
                                      </p:to>
                                    </p:set>
                                    <p:anim calcmode="lin" valueType="num">
                                      <p:cBhvr additive="base">
                                        <p:cTn id="47" dur="500" fill="hold"/>
                                        <p:tgtEl>
                                          <p:spTgt spid="1385476">
                                            <p:txEl>
                                              <p:pRg st="2" end="2"/>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1385476">
                                            <p:txEl>
                                              <p:pRg st="2" end="2"/>
                                            </p:txEl>
                                          </p:spTgt>
                                        </p:tgtEl>
                                        <p:attrNameLst>
                                          <p:attrName>ppt_y</p:attrName>
                                        </p:attrNameLst>
                                      </p:cBhvr>
                                      <p:tavLst>
                                        <p:tav tm="0">
                                          <p:val>
                                            <p:strVal val="#ppt_y"/>
                                          </p:val>
                                        </p:tav>
                                        <p:tav tm="100000">
                                          <p:val>
                                            <p:strVal val="#ppt_y"/>
                                          </p:val>
                                        </p:tav>
                                      </p:tavLst>
                                    </p:anim>
                                  </p:childTnLst>
                                </p:cTn>
                              </p:par>
                            </p:childTnLst>
                          </p:cTn>
                        </p:par>
                        <p:par>
                          <p:cTn id="49" fill="hold" nodeType="afterGroup">
                            <p:stCondLst>
                              <p:cond delay="4500"/>
                            </p:stCondLst>
                            <p:childTnLst>
                              <p:par>
                                <p:cTn id="50" presetID="2" presetClass="entr" presetSubtype="2" fill="hold" grpId="0" nodeType="afterEffect">
                                  <p:stCondLst>
                                    <p:cond delay="0"/>
                                  </p:stCondLst>
                                  <p:childTnLst>
                                    <p:set>
                                      <p:cBhvr>
                                        <p:cTn id="51" dur="1" fill="hold">
                                          <p:stCondLst>
                                            <p:cond delay="0"/>
                                          </p:stCondLst>
                                        </p:cTn>
                                        <p:tgtEl>
                                          <p:spTgt spid="1385476">
                                            <p:txEl>
                                              <p:pRg st="4" end="4"/>
                                            </p:txEl>
                                          </p:spTgt>
                                        </p:tgtEl>
                                        <p:attrNameLst>
                                          <p:attrName>style.visibility</p:attrName>
                                        </p:attrNameLst>
                                      </p:cBhvr>
                                      <p:to>
                                        <p:strVal val="visible"/>
                                      </p:to>
                                    </p:set>
                                    <p:anim calcmode="lin" valueType="num">
                                      <p:cBhvr additive="base">
                                        <p:cTn id="52" dur="500" fill="hold"/>
                                        <p:tgtEl>
                                          <p:spTgt spid="1385476">
                                            <p:txEl>
                                              <p:pRg st="4" end="4"/>
                                            </p:txEl>
                                          </p:spTgt>
                                        </p:tgtEl>
                                        <p:attrNameLst>
                                          <p:attrName>ppt_x</p:attrName>
                                        </p:attrNameLst>
                                      </p:cBhvr>
                                      <p:tavLst>
                                        <p:tav tm="0">
                                          <p:val>
                                            <p:strVal val="1+#ppt_w/2"/>
                                          </p:val>
                                        </p:tav>
                                        <p:tav tm="100000">
                                          <p:val>
                                            <p:strVal val="#ppt_x"/>
                                          </p:val>
                                        </p:tav>
                                      </p:tavLst>
                                    </p:anim>
                                    <p:anim calcmode="lin" valueType="num">
                                      <p:cBhvr additive="base">
                                        <p:cTn id="53" dur="500" fill="hold"/>
                                        <p:tgtEl>
                                          <p:spTgt spid="1385476">
                                            <p:txEl>
                                              <p:pRg st="4" end="4"/>
                                            </p:txEl>
                                          </p:spTgt>
                                        </p:tgtEl>
                                        <p:attrNameLst>
                                          <p:attrName>ppt_y</p:attrName>
                                        </p:attrNameLst>
                                      </p:cBhvr>
                                      <p:tavLst>
                                        <p:tav tm="0">
                                          <p:val>
                                            <p:strVal val="#ppt_y"/>
                                          </p:val>
                                        </p:tav>
                                        <p:tav tm="100000">
                                          <p:val>
                                            <p:strVal val="#ppt_y"/>
                                          </p:val>
                                        </p:tav>
                                      </p:tavLst>
                                    </p:anim>
                                  </p:childTnLst>
                                </p:cTn>
                              </p:par>
                            </p:childTnLst>
                          </p:cTn>
                        </p:par>
                        <p:par>
                          <p:cTn id="54" fill="hold" nodeType="afterGroup">
                            <p:stCondLst>
                              <p:cond delay="5000"/>
                            </p:stCondLst>
                            <p:childTnLst>
                              <p:par>
                                <p:cTn id="55" presetID="2" presetClass="entr" presetSubtype="2" fill="hold" grpId="0" nodeType="afterEffect">
                                  <p:stCondLst>
                                    <p:cond delay="0"/>
                                  </p:stCondLst>
                                  <p:childTnLst>
                                    <p:set>
                                      <p:cBhvr>
                                        <p:cTn id="56" dur="1" fill="hold">
                                          <p:stCondLst>
                                            <p:cond delay="0"/>
                                          </p:stCondLst>
                                        </p:cTn>
                                        <p:tgtEl>
                                          <p:spTgt spid="1385476">
                                            <p:txEl>
                                              <p:pRg st="6" end="6"/>
                                            </p:txEl>
                                          </p:spTgt>
                                        </p:tgtEl>
                                        <p:attrNameLst>
                                          <p:attrName>style.visibility</p:attrName>
                                        </p:attrNameLst>
                                      </p:cBhvr>
                                      <p:to>
                                        <p:strVal val="visible"/>
                                      </p:to>
                                    </p:set>
                                    <p:anim calcmode="lin" valueType="num">
                                      <p:cBhvr additive="base">
                                        <p:cTn id="57" dur="500" fill="hold"/>
                                        <p:tgtEl>
                                          <p:spTgt spid="1385476">
                                            <p:txEl>
                                              <p:pRg st="6" end="6"/>
                                            </p:txEl>
                                          </p:spTgt>
                                        </p:tgtEl>
                                        <p:attrNameLst>
                                          <p:attrName>ppt_x</p:attrName>
                                        </p:attrNameLst>
                                      </p:cBhvr>
                                      <p:tavLst>
                                        <p:tav tm="0">
                                          <p:val>
                                            <p:strVal val="1+#ppt_w/2"/>
                                          </p:val>
                                        </p:tav>
                                        <p:tav tm="100000">
                                          <p:val>
                                            <p:strVal val="#ppt_x"/>
                                          </p:val>
                                        </p:tav>
                                      </p:tavLst>
                                    </p:anim>
                                    <p:anim calcmode="lin" valueType="num">
                                      <p:cBhvr additive="base">
                                        <p:cTn id="58" dur="500" fill="hold"/>
                                        <p:tgtEl>
                                          <p:spTgt spid="1385476">
                                            <p:txEl>
                                              <p:pRg st="6" end="6"/>
                                            </p:txEl>
                                          </p:spTgt>
                                        </p:tgtEl>
                                        <p:attrNameLst>
                                          <p:attrName>ppt_y</p:attrName>
                                        </p:attrNameLst>
                                      </p:cBhvr>
                                      <p:tavLst>
                                        <p:tav tm="0">
                                          <p:val>
                                            <p:strVal val="#ppt_y"/>
                                          </p:val>
                                        </p:tav>
                                        <p:tav tm="100000">
                                          <p:val>
                                            <p:strVal val="#ppt_y"/>
                                          </p:val>
                                        </p:tav>
                                      </p:tavLst>
                                    </p:anim>
                                  </p:childTnLst>
                                </p:cTn>
                              </p:par>
                            </p:childTnLst>
                          </p:cTn>
                        </p:par>
                        <p:par>
                          <p:cTn id="59" fill="hold" nodeType="afterGroup">
                            <p:stCondLst>
                              <p:cond delay="5500"/>
                            </p:stCondLst>
                            <p:childTnLst>
                              <p:par>
                                <p:cTn id="60" presetID="2" presetClass="entr" presetSubtype="2" fill="hold" grpId="0" nodeType="afterEffect">
                                  <p:stCondLst>
                                    <p:cond delay="0"/>
                                  </p:stCondLst>
                                  <p:childTnLst>
                                    <p:set>
                                      <p:cBhvr>
                                        <p:cTn id="61" dur="1" fill="hold">
                                          <p:stCondLst>
                                            <p:cond delay="0"/>
                                          </p:stCondLst>
                                        </p:cTn>
                                        <p:tgtEl>
                                          <p:spTgt spid="1385476">
                                            <p:txEl>
                                              <p:pRg st="8" end="8"/>
                                            </p:txEl>
                                          </p:spTgt>
                                        </p:tgtEl>
                                        <p:attrNameLst>
                                          <p:attrName>style.visibility</p:attrName>
                                        </p:attrNameLst>
                                      </p:cBhvr>
                                      <p:to>
                                        <p:strVal val="visible"/>
                                      </p:to>
                                    </p:set>
                                    <p:anim calcmode="lin" valueType="num">
                                      <p:cBhvr additive="base">
                                        <p:cTn id="62" dur="500" fill="hold"/>
                                        <p:tgtEl>
                                          <p:spTgt spid="1385476">
                                            <p:txEl>
                                              <p:pRg st="8" end="8"/>
                                            </p:txEl>
                                          </p:spTgt>
                                        </p:tgtEl>
                                        <p:attrNameLst>
                                          <p:attrName>ppt_x</p:attrName>
                                        </p:attrNameLst>
                                      </p:cBhvr>
                                      <p:tavLst>
                                        <p:tav tm="0">
                                          <p:val>
                                            <p:strVal val="1+#ppt_w/2"/>
                                          </p:val>
                                        </p:tav>
                                        <p:tav tm="100000">
                                          <p:val>
                                            <p:strVal val="#ppt_x"/>
                                          </p:val>
                                        </p:tav>
                                      </p:tavLst>
                                    </p:anim>
                                    <p:anim calcmode="lin" valueType="num">
                                      <p:cBhvr additive="base">
                                        <p:cTn id="63" dur="500" fill="hold"/>
                                        <p:tgtEl>
                                          <p:spTgt spid="1385476">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5475" grpId="0" build="p"/>
      <p:bldP spid="138547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b="1" dirty="0" smtClean="0">
                <a:solidFill>
                  <a:srgbClr val="0070C0"/>
                </a:solidFill>
              </a:rPr>
              <a:t>Should you leave at all? </a:t>
            </a:r>
          </a:p>
        </p:txBody>
      </p:sp>
      <p:sp>
        <p:nvSpPr>
          <p:cNvPr id="74755" name="Rectangle 3"/>
          <p:cNvSpPr>
            <a:spLocks noGrp="1" noChangeArrowheads="1"/>
          </p:cNvSpPr>
          <p:nvPr>
            <p:ph type="body" idx="1"/>
          </p:nvPr>
        </p:nvSpPr>
        <p:spPr>
          <a:xfrm>
            <a:off x="609600" y="1371600"/>
            <a:ext cx="7848600" cy="4343400"/>
          </a:xfrm>
        </p:spPr>
        <p:txBody>
          <a:bodyPr/>
          <a:lstStyle/>
          <a:p>
            <a:r>
              <a:rPr lang="en-US" sz="2200" smtClean="0"/>
              <a:t>There are times when your family may need you as much or more than your emcomm group</a:t>
            </a:r>
          </a:p>
          <a:p>
            <a:endParaRPr lang="en-US" sz="2200" smtClean="0"/>
          </a:p>
          <a:p>
            <a:r>
              <a:rPr lang="en-US" sz="2200" smtClean="0"/>
              <a:t>If there is ever any doubt, </a:t>
            </a:r>
            <a:r>
              <a:rPr lang="en-US" sz="2200" b="1" smtClean="0">
                <a:solidFill>
                  <a:srgbClr val="FF3300"/>
                </a:solidFill>
              </a:rPr>
              <a:t>your decision must be to stay with your family</a:t>
            </a:r>
          </a:p>
          <a:p>
            <a:endParaRPr lang="en-US" sz="2200" smtClean="0"/>
          </a:p>
          <a:p>
            <a:r>
              <a:rPr lang="en-US" sz="2200" smtClean="0"/>
              <a:t>You should discuss, and come to an agreement with your spouse well before any disaster, in order to avoid any last minute problems </a:t>
            </a:r>
          </a:p>
          <a:p>
            <a:pPr lvl="1"/>
            <a:r>
              <a:rPr lang="en-US" sz="2200" smtClean="0"/>
              <a:t>Alternatively, have your spouse get an Amateur Radio license and accompany you on your deployment</a:t>
            </a:r>
          </a:p>
        </p:txBody>
      </p:sp>
    </p:spTree>
    <p:extLst>
      <p:ext uri="{BB962C8B-B14F-4D97-AF65-F5344CB8AC3E}">
        <p14:creationId xmlns:p14="http://schemas.microsoft.com/office/powerpoint/2010/main" val="3496653622"/>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4"/>
          <p:cNvSpPr>
            <a:spLocks noGrp="1" noChangeArrowheads="1"/>
          </p:cNvSpPr>
          <p:nvPr>
            <p:ph type="title"/>
          </p:nvPr>
        </p:nvSpPr>
        <p:spPr/>
        <p:txBody>
          <a:bodyPr/>
          <a:lstStyle/>
          <a:p>
            <a:r>
              <a:rPr lang="en-US" b="1" dirty="0" smtClean="0">
                <a:solidFill>
                  <a:srgbClr val="0070C0"/>
                </a:solidFill>
              </a:rPr>
              <a:t>You First -- The Mission Second </a:t>
            </a:r>
          </a:p>
        </p:txBody>
      </p:sp>
      <p:sp>
        <p:nvSpPr>
          <p:cNvPr id="75779" name="Rectangle 5"/>
          <p:cNvSpPr>
            <a:spLocks noGrp="1" noChangeArrowheads="1"/>
          </p:cNvSpPr>
          <p:nvPr>
            <p:ph type="body" idx="1"/>
          </p:nvPr>
        </p:nvSpPr>
        <p:spPr>
          <a:xfrm>
            <a:off x="609600" y="1295400"/>
            <a:ext cx="7848600" cy="4419600"/>
          </a:xfrm>
        </p:spPr>
        <p:txBody>
          <a:bodyPr/>
          <a:lstStyle/>
          <a:p>
            <a:pPr>
              <a:lnSpc>
                <a:spcPct val="90000"/>
              </a:lnSpc>
            </a:pPr>
            <a:r>
              <a:rPr lang="en-US" sz="2200" smtClean="0"/>
              <a:t>You will need to continue to take care of yourself. </a:t>
            </a:r>
          </a:p>
          <a:p>
            <a:pPr lvl="1">
              <a:lnSpc>
                <a:spcPct val="90000"/>
              </a:lnSpc>
            </a:pPr>
            <a:r>
              <a:rPr lang="en-US" sz="2200" smtClean="0"/>
              <a:t>If you become over-tired, ill, or weak, you cannot do your job properly. </a:t>
            </a:r>
          </a:p>
          <a:p>
            <a:pPr lvl="1">
              <a:lnSpc>
                <a:spcPct val="90000"/>
              </a:lnSpc>
            </a:pPr>
            <a:endParaRPr lang="en-US" sz="2200" smtClean="0"/>
          </a:p>
          <a:p>
            <a:pPr lvl="1">
              <a:lnSpc>
                <a:spcPct val="90000"/>
              </a:lnSpc>
            </a:pPr>
            <a:r>
              <a:rPr lang="en-US" sz="2200" smtClean="0"/>
              <a:t>If you do not take care of personal cleanliness, you could become unpleasant to be around. </a:t>
            </a:r>
          </a:p>
          <a:p>
            <a:pPr lvl="1">
              <a:lnSpc>
                <a:spcPct val="90000"/>
              </a:lnSpc>
            </a:pPr>
            <a:endParaRPr lang="en-US" sz="2200" smtClean="0"/>
          </a:p>
          <a:p>
            <a:pPr lvl="1">
              <a:lnSpc>
                <a:spcPct val="90000"/>
              </a:lnSpc>
            </a:pPr>
            <a:r>
              <a:rPr lang="en-US" sz="2200" smtClean="0"/>
              <a:t>Whenever possible, each station should have at least two operators on duty so that one can take a break for sleep, food and personal hygiene. </a:t>
            </a:r>
          </a:p>
          <a:p>
            <a:pPr lvl="2">
              <a:lnSpc>
                <a:spcPct val="90000"/>
              </a:lnSpc>
            </a:pPr>
            <a:r>
              <a:rPr lang="en-US" sz="2200" smtClean="0"/>
              <a:t>If that is not possible, work out a schedule with the emcomm managers or your NCS to take periodic "off-duty" breaks. </a:t>
            </a:r>
          </a:p>
        </p:txBody>
      </p:sp>
    </p:spTree>
    <p:extLst>
      <p:ext uri="{BB962C8B-B14F-4D97-AF65-F5344CB8AC3E}">
        <p14:creationId xmlns:p14="http://schemas.microsoft.com/office/powerpoint/2010/main" val="1486493401"/>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b="1" dirty="0" smtClean="0">
                <a:solidFill>
                  <a:srgbClr val="0070C0"/>
                </a:solidFill>
              </a:rPr>
              <a:t>Safety - Everyone’s Responsibility</a:t>
            </a:r>
          </a:p>
        </p:txBody>
      </p:sp>
      <p:sp>
        <p:nvSpPr>
          <p:cNvPr id="76803" name="Rectangle 3"/>
          <p:cNvSpPr>
            <a:spLocks noGrp="1" noChangeArrowheads="1"/>
          </p:cNvSpPr>
          <p:nvPr>
            <p:ph type="body" idx="1"/>
          </p:nvPr>
        </p:nvSpPr>
        <p:spPr>
          <a:xfrm>
            <a:off x="685800" y="1371600"/>
            <a:ext cx="7848600" cy="4572000"/>
          </a:xfrm>
        </p:spPr>
        <p:txBody>
          <a:bodyPr/>
          <a:lstStyle/>
          <a:p>
            <a:pPr>
              <a:lnSpc>
                <a:spcPct val="80000"/>
              </a:lnSpc>
            </a:pPr>
            <a:r>
              <a:rPr lang="en-US" sz="1500" smtClean="0"/>
              <a:t>Personal safety</a:t>
            </a:r>
          </a:p>
          <a:p>
            <a:pPr lvl="1">
              <a:lnSpc>
                <a:spcPct val="80000"/>
              </a:lnSpc>
            </a:pPr>
            <a:r>
              <a:rPr lang="en-US" sz="1500" smtClean="0"/>
              <a:t>Everyone is responsible for their own safety. Know your own limitations. Do not undertake any activity for which you feel is unsafe or violates this policy</a:t>
            </a:r>
          </a:p>
          <a:p>
            <a:pPr lvl="1">
              <a:lnSpc>
                <a:spcPct val="80000"/>
              </a:lnSpc>
            </a:pPr>
            <a:endParaRPr lang="en-US" sz="1500" smtClean="0"/>
          </a:p>
          <a:p>
            <a:pPr>
              <a:lnSpc>
                <a:spcPct val="80000"/>
              </a:lnSpc>
            </a:pPr>
            <a:r>
              <a:rPr lang="en-US" sz="1500" smtClean="0"/>
              <a:t>Ask for help</a:t>
            </a:r>
          </a:p>
          <a:p>
            <a:pPr lvl="1">
              <a:lnSpc>
                <a:spcPct val="80000"/>
              </a:lnSpc>
            </a:pPr>
            <a:r>
              <a:rPr lang="en-US" sz="1500" smtClean="0"/>
              <a:t>Do not hesitate to ask for help and/or advice from others.</a:t>
            </a:r>
          </a:p>
          <a:p>
            <a:pPr lvl="1">
              <a:lnSpc>
                <a:spcPct val="80000"/>
              </a:lnSpc>
            </a:pPr>
            <a:endParaRPr lang="en-US" sz="1500" smtClean="0"/>
          </a:p>
          <a:p>
            <a:pPr>
              <a:lnSpc>
                <a:spcPct val="80000"/>
              </a:lnSpc>
            </a:pPr>
            <a:r>
              <a:rPr lang="en-US" sz="1500" smtClean="0"/>
              <a:t>Safety briefings</a:t>
            </a:r>
          </a:p>
          <a:p>
            <a:pPr lvl="1">
              <a:lnSpc>
                <a:spcPct val="80000"/>
              </a:lnSpc>
            </a:pPr>
            <a:r>
              <a:rPr lang="en-US" sz="1500" smtClean="0"/>
              <a:t>All personnel are required to attend and contribute to safety briefings</a:t>
            </a:r>
          </a:p>
          <a:p>
            <a:pPr lvl="1">
              <a:lnSpc>
                <a:spcPct val="80000"/>
              </a:lnSpc>
            </a:pPr>
            <a:endParaRPr lang="en-US" sz="1500" smtClean="0"/>
          </a:p>
          <a:p>
            <a:pPr>
              <a:lnSpc>
                <a:spcPct val="80000"/>
              </a:lnSpc>
            </a:pPr>
            <a:r>
              <a:rPr lang="en-US" sz="1500" smtClean="0"/>
              <a:t>Personal awareness</a:t>
            </a:r>
          </a:p>
          <a:p>
            <a:pPr lvl="1">
              <a:lnSpc>
                <a:spcPct val="80000"/>
              </a:lnSpc>
            </a:pPr>
            <a:r>
              <a:rPr lang="en-US" sz="1500" smtClean="0"/>
              <a:t>Everyone is responsible for reading and understanding this safety policy and carrying out their duties in compliance with the policy guidelines</a:t>
            </a:r>
          </a:p>
          <a:p>
            <a:pPr lvl="1">
              <a:lnSpc>
                <a:spcPct val="80000"/>
              </a:lnSpc>
            </a:pPr>
            <a:endParaRPr lang="en-US" sz="1500" smtClean="0"/>
          </a:p>
          <a:p>
            <a:pPr>
              <a:lnSpc>
                <a:spcPct val="80000"/>
              </a:lnSpc>
            </a:pPr>
            <a:r>
              <a:rPr lang="en-US" sz="1500" smtClean="0"/>
              <a:t>Safety issues</a:t>
            </a:r>
          </a:p>
          <a:p>
            <a:pPr lvl="1">
              <a:lnSpc>
                <a:spcPct val="80000"/>
              </a:lnSpc>
            </a:pPr>
            <a:r>
              <a:rPr lang="en-US" sz="1500" smtClean="0"/>
              <a:t>Everyone is responsible for the safety of the operation. </a:t>
            </a:r>
          </a:p>
          <a:p>
            <a:pPr lvl="1">
              <a:lnSpc>
                <a:spcPct val="80000"/>
              </a:lnSpc>
            </a:pPr>
            <a:r>
              <a:rPr lang="en-US" sz="1500" smtClean="0"/>
              <a:t>If you see something that violates the provisions of the safety policy, you are obligated to call it to the attention of the Safety Officer or the Incident Commander</a:t>
            </a:r>
          </a:p>
          <a:p>
            <a:pPr lvl="1">
              <a:lnSpc>
                <a:spcPct val="80000"/>
              </a:lnSpc>
            </a:pPr>
            <a:r>
              <a:rPr lang="en-US" sz="1500" smtClean="0"/>
              <a:t>In the event that the IC or the Safety Officer is not available, each individual is authorized to halt operations which violate these guidelines.</a:t>
            </a:r>
          </a:p>
        </p:txBody>
      </p:sp>
    </p:spTree>
    <p:extLst>
      <p:ext uri="{BB962C8B-B14F-4D97-AF65-F5344CB8AC3E}">
        <p14:creationId xmlns:p14="http://schemas.microsoft.com/office/powerpoint/2010/main" val="1095848494"/>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b="1" dirty="0" smtClean="0">
                <a:solidFill>
                  <a:srgbClr val="0070C0"/>
                </a:solidFill>
              </a:rPr>
              <a:t>General Safety Checklist</a:t>
            </a:r>
          </a:p>
        </p:txBody>
      </p:sp>
      <p:sp>
        <p:nvSpPr>
          <p:cNvPr id="77827" name="Rectangle 3"/>
          <p:cNvSpPr>
            <a:spLocks noGrp="1" noChangeArrowheads="1"/>
          </p:cNvSpPr>
          <p:nvPr>
            <p:ph type="body" sz="half" idx="1"/>
          </p:nvPr>
        </p:nvSpPr>
        <p:spPr>
          <a:xfrm>
            <a:off x="609600" y="1600200"/>
            <a:ext cx="5181600" cy="4114800"/>
          </a:xfrm>
        </p:spPr>
        <p:txBody>
          <a:bodyPr/>
          <a:lstStyle/>
          <a:p>
            <a:pPr>
              <a:lnSpc>
                <a:spcPct val="90000"/>
              </a:lnSpc>
            </a:pPr>
            <a:r>
              <a:rPr lang="en-US" sz="1600" smtClean="0"/>
              <a:t>A Safety Officer is assigned to all field operations.</a:t>
            </a:r>
          </a:p>
          <a:p>
            <a:pPr>
              <a:lnSpc>
                <a:spcPct val="90000"/>
              </a:lnSpc>
            </a:pPr>
            <a:endParaRPr lang="en-US" sz="1600" smtClean="0"/>
          </a:p>
          <a:p>
            <a:pPr>
              <a:lnSpc>
                <a:spcPct val="90000"/>
              </a:lnSpc>
            </a:pPr>
            <a:r>
              <a:rPr lang="en-US" sz="1600" smtClean="0"/>
              <a:t>A contact list including local fire, police and security is maintained by The Safety Officer.</a:t>
            </a:r>
          </a:p>
          <a:p>
            <a:pPr>
              <a:lnSpc>
                <a:spcPct val="90000"/>
              </a:lnSpc>
            </a:pPr>
            <a:endParaRPr lang="en-US" sz="1600" smtClean="0"/>
          </a:p>
          <a:p>
            <a:pPr>
              <a:lnSpc>
                <a:spcPct val="90000"/>
              </a:lnSpc>
            </a:pPr>
            <a:r>
              <a:rPr lang="en-US" sz="1600" smtClean="0"/>
              <a:t>All field operations have a plan.</a:t>
            </a:r>
          </a:p>
          <a:p>
            <a:pPr>
              <a:lnSpc>
                <a:spcPct val="90000"/>
              </a:lnSpc>
            </a:pPr>
            <a:endParaRPr lang="en-US" sz="1600" smtClean="0"/>
          </a:p>
          <a:p>
            <a:pPr>
              <a:lnSpc>
                <a:spcPct val="90000"/>
              </a:lnSpc>
            </a:pPr>
            <a:r>
              <a:rPr lang="en-US" sz="1600" smtClean="0"/>
              <a:t>All personnel know their job assignment and understand the plan.</a:t>
            </a:r>
          </a:p>
          <a:p>
            <a:pPr>
              <a:lnSpc>
                <a:spcPct val="90000"/>
              </a:lnSpc>
            </a:pPr>
            <a:endParaRPr lang="en-US" sz="1600" smtClean="0"/>
          </a:p>
          <a:p>
            <a:pPr>
              <a:lnSpc>
                <a:spcPct val="90000"/>
              </a:lnSpc>
            </a:pPr>
            <a:r>
              <a:rPr lang="en-US" sz="1600" smtClean="0"/>
              <a:t>Crew is adequate for the job; no less and no more than is necessary.</a:t>
            </a:r>
          </a:p>
          <a:p>
            <a:pPr>
              <a:lnSpc>
                <a:spcPct val="90000"/>
              </a:lnSpc>
            </a:pPr>
            <a:endParaRPr lang="en-US" sz="1600" smtClean="0"/>
          </a:p>
          <a:p>
            <a:pPr>
              <a:lnSpc>
                <a:spcPct val="90000"/>
              </a:lnSpc>
            </a:pPr>
            <a:r>
              <a:rPr lang="en-US" sz="1600" smtClean="0"/>
              <a:t>Crew with specific First Aid and CPR training is identified by Safety Officer.</a:t>
            </a:r>
          </a:p>
        </p:txBody>
      </p:sp>
      <p:pic>
        <p:nvPicPr>
          <p:cNvPr id="1383428" name="Picture 4" descr="MCj02978210000[1]"/>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553200" y="2133600"/>
            <a:ext cx="1728788"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711398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32" fill="hold" nodeType="withEffect">
                                  <p:stCondLst>
                                    <p:cond delay="0"/>
                                  </p:stCondLst>
                                  <p:childTnLst>
                                    <p:set>
                                      <p:cBhvr>
                                        <p:cTn id="6" dur="1" fill="hold">
                                          <p:stCondLst>
                                            <p:cond delay="0"/>
                                          </p:stCondLst>
                                        </p:cTn>
                                        <p:tgtEl>
                                          <p:spTgt spid="1383428"/>
                                        </p:tgtEl>
                                        <p:attrNameLst>
                                          <p:attrName>style.visibility</p:attrName>
                                        </p:attrNameLst>
                                      </p:cBhvr>
                                      <p:to>
                                        <p:strVal val="visible"/>
                                      </p:to>
                                    </p:set>
                                    <p:animEffect transition="in" filter="circle(out)">
                                      <p:cBhvr>
                                        <p:cTn id="7" dur="1000"/>
                                        <p:tgtEl>
                                          <p:spTgt spid="13834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4"/>
          <p:cNvSpPr>
            <a:spLocks noGrp="1" noChangeArrowheads="1"/>
          </p:cNvSpPr>
          <p:nvPr>
            <p:ph type="title"/>
          </p:nvPr>
        </p:nvSpPr>
        <p:spPr/>
        <p:txBody>
          <a:bodyPr/>
          <a:lstStyle/>
          <a:p>
            <a:r>
              <a:rPr lang="en-US" b="1" dirty="0" smtClean="0">
                <a:solidFill>
                  <a:srgbClr val="0070C0"/>
                </a:solidFill>
              </a:rPr>
              <a:t>Food</a:t>
            </a:r>
            <a:r>
              <a:rPr lang="en-US" dirty="0" smtClean="0"/>
              <a:t> </a:t>
            </a:r>
          </a:p>
        </p:txBody>
      </p:sp>
      <p:sp>
        <p:nvSpPr>
          <p:cNvPr id="78851" name="Rectangle 5"/>
          <p:cNvSpPr>
            <a:spLocks noGrp="1" noChangeArrowheads="1"/>
          </p:cNvSpPr>
          <p:nvPr>
            <p:ph type="body" idx="1"/>
          </p:nvPr>
        </p:nvSpPr>
        <p:spPr/>
        <p:txBody>
          <a:bodyPr/>
          <a:lstStyle/>
          <a:p>
            <a:pPr>
              <a:lnSpc>
                <a:spcPct val="80000"/>
              </a:lnSpc>
            </a:pPr>
            <a:r>
              <a:rPr lang="en-US" sz="2200" smtClean="0"/>
              <a:t>Most people need at least 2000 calories a day to function well </a:t>
            </a:r>
          </a:p>
          <a:p>
            <a:pPr lvl="1">
              <a:lnSpc>
                <a:spcPct val="80000"/>
              </a:lnSpc>
            </a:pPr>
            <a:r>
              <a:rPr lang="en-US" sz="2200" smtClean="0"/>
              <a:t>Experienced emcomm managers and served agency personnel will usually be aware of this issue and take steps to see that their volunteer's needs are met</a:t>
            </a:r>
          </a:p>
          <a:p>
            <a:pPr lvl="1">
              <a:lnSpc>
                <a:spcPct val="80000"/>
              </a:lnSpc>
            </a:pPr>
            <a:endParaRPr lang="en-US" sz="2200" smtClean="0"/>
          </a:p>
          <a:p>
            <a:pPr lvl="1">
              <a:lnSpc>
                <a:spcPct val="80000"/>
              </a:lnSpc>
            </a:pPr>
            <a:r>
              <a:rPr lang="en-US" sz="2200" smtClean="0"/>
              <a:t>High calorie and high protein snacks will help keep you going </a:t>
            </a:r>
          </a:p>
          <a:p>
            <a:pPr lvl="2">
              <a:lnSpc>
                <a:spcPct val="80000"/>
              </a:lnSpc>
            </a:pPr>
            <a:r>
              <a:rPr lang="en-US" sz="2200" smtClean="0"/>
              <a:t>But you will also need food that is more substantial </a:t>
            </a:r>
          </a:p>
          <a:p>
            <a:pPr lvl="2">
              <a:lnSpc>
                <a:spcPct val="80000"/>
              </a:lnSpc>
            </a:pPr>
            <a:endParaRPr lang="en-US" sz="2200" smtClean="0"/>
          </a:p>
          <a:p>
            <a:pPr lvl="1">
              <a:lnSpc>
                <a:spcPct val="80000"/>
              </a:lnSpc>
            </a:pPr>
            <a:r>
              <a:rPr lang="en-US" sz="2200" smtClean="0"/>
              <a:t>Bring along some freeze-dried camping food, a small pot, and a camp stove with fuel, or some self-heating military style "Meal, Ready to Eat" (MRE) packages</a:t>
            </a:r>
          </a:p>
        </p:txBody>
      </p:sp>
    </p:spTree>
    <p:extLst>
      <p:ext uri="{BB962C8B-B14F-4D97-AF65-F5344CB8AC3E}">
        <p14:creationId xmlns:p14="http://schemas.microsoft.com/office/powerpoint/2010/main" val="2921193923"/>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6"/>
          <p:cNvSpPr>
            <a:spLocks noGrp="1" noChangeArrowheads="1"/>
          </p:cNvSpPr>
          <p:nvPr>
            <p:ph type="title"/>
          </p:nvPr>
        </p:nvSpPr>
        <p:spPr/>
        <p:txBody>
          <a:bodyPr/>
          <a:lstStyle/>
          <a:p>
            <a:r>
              <a:rPr lang="en-US" b="1" dirty="0" smtClean="0">
                <a:solidFill>
                  <a:srgbClr val="0070C0"/>
                </a:solidFill>
              </a:rPr>
              <a:t>Water</a:t>
            </a:r>
            <a:r>
              <a:rPr lang="en-US" dirty="0" smtClean="0"/>
              <a:t> </a:t>
            </a:r>
          </a:p>
        </p:txBody>
      </p:sp>
      <p:sp>
        <p:nvSpPr>
          <p:cNvPr id="79875" name="Rectangle 7"/>
          <p:cNvSpPr>
            <a:spLocks noGrp="1" noChangeArrowheads="1"/>
          </p:cNvSpPr>
          <p:nvPr>
            <p:ph type="body" idx="1"/>
          </p:nvPr>
        </p:nvSpPr>
        <p:spPr>
          <a:xfrm>
            <a:off x="609600" y="1295400"/>
            <a:ext cx="7848600" cy="4038600"/>
          </a:xfrm>
        </p:spPr>
        <p:txBody>
          <a:bodyPr>
            <a:normAutofit fontScale="92500" lnSpcReduction="10000"/>
          </a:bodyPr>
          <a:lstStyle/>
          <a:p>
            <a:r>
              <a:rPr lang="en-US" smtClean="0"/>
              <a:t>You will need at least two or three liters of water each day, just for drinking, more for other purposes</a:t>
            </a:r>
          </a:p>
          <a:p>
            <a:pPr lvl="1"/>
            <a:r>
              <a:rPr lang="en-US" smtClean="0"/>
              <a:t>Most disaster preparedness checklists suggest at least one gallon per person, per day</a:t>
            </a:r>
          </a:p>
          <a:p>
            <a:pPr lvl="1"/>
            <a:endParaRPr lang="en-US" smtClean="0"/>
          </a:p>
          <a:p>
            <a:r>
              <a:rPr lang="en-US" smtClean="0"/>
              <a:t>Many camping supply stores offer a range of water filters and purification tablets that can help make local water supplies safer   </a:t>
            </a:r>
          </a:p>
        </p:txBody>
      </p:sp>
      <p:sp>
        <p:nvSpPr>
          <p:cNvPr id="1074180" name="Text Box 4"/>
          <p:cNvSpPr txBox="1">
            <a:spLocks noChangeArrowheads="1"/>
          </p:cNvSpPr>
          <p:nvPr/>
        </p:nvSpPr>
        <p:spPr bwMode="auto">
          <a:xfrm>
            <a:off x="1600200" y="5638800"/>
            <a:ext cx="6743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a:solidFill>
                  <a:srgbClr val="FF3300"/>
                </a:solidFill>
              </a:rPr>
              <a:t>However, they all have limitations you should be aware of…</a:t>
            </a:r>
            <a:r>
              <a:rPr lang="en-US" sz="2000">
                <a:solidFill>
                  <a:srgbClr val="FF3300"/>
                </a:solidFill>
              </a:rPr>
              <a:t> </a:t>
            </a:r>
          </a:p>
        </p:txBody>
      </p:sp>
      <p:pic>
        <p:nvPicPr>
          <p:cNvPr id="1074181" name="Picture 5" descr="MCj04043530000[1]"/>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543800" y="1828800"/>
            <a:ext cx="7556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0509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1074181"/>
                                        </p:tgtEl>
                                        <p:attrNameLst>
                                          <p:attrName>style.visibility</p:attrName>
                                        </p:attrNameLst>
                                      </p:cBhvr>
                                      <p:to>
                                        <p:strVal val="visible"/>
                                      </p:to>
                                    </p:set>
                                    <p:animEffect transition="in" filter="fade">
                                      <p:cBhvr>
                                        <p:cTn id="7" dur="1000"/>
                                        <p:tgtEl>
                                          <p:spTgt spid="1074181"/>
                                        </p:tgtEl>
                                      </p:cBhvr>
                                    </p:animEffect>
                                  </p:childTnLst>
                                </p:cTn>
                              </p:par>
                            </p:childTnLst>
                          </p:cTn>
                        </p:par>
                        <p:par>
                          <p:cTn id="8" fill="hold" nodeType="afterGroup">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074180"/>
                                        </p:tgtEl>
                                        <p:attrNameLst>
                                          <p:attrName>style.visibility</p:attrName>
                                        </p:attrNameLst>
                                      </p:cBhvr>
                                      <p:to>
                                        <p:strVal val="visible"/>
                                      </p:to>
                                    </p:set>
                                    <p:anim calcmode="lin" valueType="num">
                                      <p:cBhvr additive="base">
                                        <p:cTn id="11" dur="500" fill="hold"/>
                                        <p:tgtEl>
                                          <p:spTgt spid="1074180"/>
                                        </p:tgtEl>
                                        <p:attrNameLst>
                                          <p:attrName>ppt_x</p:attrName>
                                        </p:attrNameLst>
                                      </p:cBhvr>
                                      <p:tavLst>
                                        <p:tav tm="0">
                                          <p:val>
                                            <p:strVal val="#ppt_x"/>
                                          </p:val>
                                        </p:tav>
                                        <p:tav tm="100000">
                                          <p:val>
                                            <p:strVal val="#ppt_x"/>
                                          </p:val>
                                        </p:tav>
                                      </p:tavLst>
                                    </p:anim>
                                    <p:anim calcmode="lin" valueType="num">
                                      <p:cBhvr additive="base">
                                        <p:cTn id="12" dur="500" fill="hold"/>
                                        <p:tgtEl>
                                          <p:spTgt spid="10741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418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4"/>
          <p:cNvSpPr>
            <a:spLocks noGrp="1" noChangeArrowheads="1"/>
          </p:cNvSpPr>
          <p:nvPr>
            <p:ph type="title"/>
          </p:nvPr>
        </p:nvSpPr>
        <p:spPr/>
        <p:txBody>
          <a:bodyPr/>
          <a:lstStyle/>
          <a:p>
            <a:r>
              <a:rPr lang="en-US" b="1" dirty="0" smtClean="0">
                <a:solidFill>
                  <a:srgbClr val="0070C0"/>
                </a:solidFill>
              </a:rPr>
              <a:t>Water Filters</a:t>
            </a:r>
          </a:p>
        </p:txBody>
      </p:sp>
      <p:sp>
        <p:nvSpPr>
          <p:cNvPr id="80899" name="Rectangle 5"/>
          <p:cNvSpPr>
            <a:spLocks noGrp="1" noChangeArrowheads="1"/>
          </p:cNvSpPr>
          <p:nvPr>
            <p:ph type="body" idx="1"/>
          </p:nvPr>
        </p:nvSpPr>
        <p:spPr/>
        <p:txBody>
          <a:bodyPr/>
          <a:lstStyle/>
          <a:p>
            <a:r>
              <a:rPr lang="en-US" sz="2200" smtClean="0"/>
              <a:t>Filters may or may not remove all potentially harmful organisms or discoloration</a:t>
            </a:r>
          </a:p>
          <a:p>
            <a:pPr lvl="1"/>
            <a:r>
              <a:rPr lang="en-US" sz="2200" smtClean="0"/>
              <a:t>Those with smaller filter pores (.3 microns is a very tight filter) will remove more foreign matter, but will also clog more quickly</a:t>
            </a:r>
          </a:p>
          <a:p>
            <a:pPr lvl="1"/>
            <a:r>
              <a:rPr lang="en-US" sz="2200" smtClean="0"/>
              <a:t>Iodine-saturated filters will kill or remove most harmful germs and bacteria, but are more expensive and impart a faint taste of iodine to the water </a:t>
            </a:r>
          </a:p>
          <a:p>
            <a:pPr lvl="1"/>
            <a:r>
              <a:rPr lang="en-US" sz="2200" smtClean="0"/>
              <a:t>Most filters will remove Giardia cysts</a:t>
            </a:r>
          </a:p>
          <a:p>
            <a:pPr lvl="1"/>
            <a:r>
              <a:rPr lang="en-US" sz="2200" smtClean="0"/>
              <a:t>All water filters require care in their use to avoid cross-contamination of purified water with dirty water</a:t>
            </a:r>
          </a:p>
        </p:txBody>
      </p:sp>
    </p:spTree>
    <p:extLst>
      <p:ext uri="{BB962C8B-B14F-4D97-AF65-F5344CB8AC3E}">
        <p14:creationId xmlns:p14="http://schemas.microsoft.com/office/powerpoint/2010/main" val="2783584845"/>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dirty="0" smtClean="0">
                <a:solidFill>
                  <a:srgbClr val="0070C0"/>
                </a:solidFill>
              </a:rPr>
              <a:t>Water Filters</a:t>
            </a:r>
          </a:p>
        </p:txBody>
      </p:sp>
      <p:pic>
        <p:nvPicPr>
          <p:cNvPr id="1080325" name="Picture 5" descr="seychelle-30o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905000"/>
            <a:ext cx="1411288"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0327" name="Picture 7" descr="15161_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1905000"/>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0329" name="Picture 9" descr="ASPlus_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905000"/>
            <a:ext cx="1573213"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0331" name="Picture 11" descr="msrfilt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4419600"/>
            <a:ext cx="1233488"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0333" name="Picture 13" descr="35005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6800" y="4343400"/>
            <a:ext cx="12065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053979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nodeType="withEffect">
                                  <p:stCondLst>
                                    <p:cond delay="0"/>
                                  </p:stCondLst>
                                  <p:childTnLst>
                                    <p:set>
                                      <p:cBhvr>
                                        <p:cTn id="6" dur="1" fill="hold">
                                          <p:stCondLst>
                                            <p:cond delay="0"/>
                                          </p:stCondLst>
                                        </p:cTn>
                                        <p:tgtEl>
                                          <p:spTgt spid="1080325"/>
                                        </p:tgtEl>
                                        <p:attrNameLst>
                                          <p:attrName>style.visibility</p:attrName>
                                        </p:attrNameLst>
                                      </p:cBhvr>
                                      <p:to>
                                        <p:strVal val="visible"/>
                                      </p:to>
                                    </p:set>
                                    <p:anim calcmode="lin" valueType="num">
                                      <p:cBhvr additive="base">
                                        <p:cTn id="7" dur="500" fill="hold"/>
                                        <p:tgtEl>
                                          <p:spTgt spid="1080325"/>
                                        </p:tgtEl>
                                        <p:attrNameLst>
                                          <p:attrName>ppt_x</p:attrName>
                                        </p:attrNameLst>
                                      </p:cBhvr>
                                      <p:tavLst>
                                        <p:tav tm="0">
                                          <p:val>
                                            <p:strVal val="0-#ppt_w/2"/>
                                          </p:val>
                                        </p:tav>
                                        <p:tav tm="100000">
                                          <p:val>
                                            <p:strVal val="#ppt_x"/>
                                          </p:val>
                                        </p:tav>
                                      </p:tavLst>
                                    </p:anim>
                                    <p:anim calcmode="lin" valueType="num">
                                      <p:cBhvr additive="base">
                                        <p:cTn id="8" dur="500" fill="hold"/>
                                        <p:tgtEl>
                                          <p:spTgt spid="1080325"/>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1080327"/>
                                        </p:tgtEl>
                                        <p:attrNameLst>
                                          <p:attrName>style.visibility</p:attrName>
                                        </p:attrNameLst>
                                      </p:cBhvr>
                                      <p:to>
                                        <p:strVal val="visible"/>
                                      </p:to>
                                    </p:set>
                                    <p:anim calcmode="lin" valueType="num">
                                      <p:cBhvr additive="base">
                                        <p:cTn id="11" dur="500" fill="hold"/>
                                        <p:tgtEl>
                                          <p:spTgt spid="1080327"/>
                                        </p:tgtEl>
                                        <p:attrNameLst>
                                          <p:attrName>ppt_x</p:attrName>
                                        </p:attrNameLst>
                                      </p:cBhvr>
                                      <p:tavLst>
                                        <p:tav tm="0">
                                          <p:val>
                                            <p:strVal val="#ppt_x"/>
                                          </p:val>
                                        </p:tav>
                                        <p:tav tm="100000">
                                          <p:val>
                                            <p:strVal val="#ppt_x"/>
                                          </p:val>
                                        </p:tav>
                                      </p:tavLst>
                                    </p:anim>
                                    <p:anim calcmode="lin" valueType="num">
                                      <p:cBhvr additive="base">
                                        <p:cTn id="12" dur="500" fill="hold"/>
                                        <p:tgtEl>
                                          <p:spTgt spid="1080327"/>
                                        </p:tgtEl>
                                        <p:attrNameLst>
                                          <p:attrName>ppt_y</p:attrName>
                                        </p:attrNameLst>
                                      </p:cBhvr>
                                      <p:tavLst>
                                        <p:tav tm="0">
                                          <p:val>
                                            <p:strVal val="0-#ppt_h/2"/>
                                          </p:val>
                                        </p:tav>
                                        <p:tav tm="100000">
                                          <p:val>
                                            <p:strVal val="#ppt_y"/>
                                          </p:val>
                                        </p:tav>
                                      </p:tavLst>
                                    </p:anim>
                                  </p:childTnLst>
                                </p:cTn>
                              </p:par>
                              <p:par>
                                <p:cTn id="13" presetID="2" presetClass="entr" presetSubtype="3" fill="hold" nodeType="withEffect">
                                  <p:stCondLst>
                                    <p:cond delay="0"/>
                                  </p:stCondLst>
                                  <p:childTnLst>
                                    <p:set>
                                      <p:cBhvr>
                                        <p:cTn id="14" dur="1" fill="hold">
                                          <p:stCondLst>
                                            <p:cond delay="0"/>
                                          </p:stCondLst>
                                        </p:cTn>
                                        <p:tgtEl>
                                          <p:spTgt spid="1080329"/>
                                        </p:tgtEl>
                                        <p:attrNameLst>
                                          <p:attrName>style.visibility</p:attrName>
                                        </p:attrNameLst>
                                      </p:cBhvr>
                                      <p:to>
                                        <p:strVal val="visible"/>
                                      </p:to>
                                    </p:set>
                                    <p:anim calcmode="lin" valueType="num">
                                      <p:cBhvr additive="base">
                                        <p:cTn id="15" dur="500" fill="hold"/>
                                        <p:tgtEl>
                                          <p:spTgt spid="1080329"/>
                                        </p:tgtEl>
                                        <p:attrNameLst>
                                          <p:attrName>ppt_x</p:attrName>
                                        </p:attrNameLst>
                                      </p:cBhvr>
                                      <p:tavLst>
                                        <p:tav tm="0">
                                          <p:val>
                                            <p:strVal val="1+#ppt_w/2"/>
                                          </p:val>
                                        </p:tav>
                                        <p:tav tm="100000">
                                          <p:val>
                                            <p:strVal val="#ppt_x"/>
                                          </p:val>
                                        </p:tav>
                                      </p:tavLst>
                                    </p:anim>
                                    <p:anim calcmode="lin" valueType="num">
                                      <p:cBhvr additive="base">
                                        <p:cTn id="16" dur="500" fill="hold"/>
                                        <p:tgtEl>
                                          <p:spTgt spid="1080329"/>
                                        </p:tgtEl>
                                        <p:attrNameLst>
                                          <p:attrName>ppt_y</p:attrName>
                                        </p:attrNameLst>
                                      </p:cBhvr>
                                      <p:tavLst>
                                        <p:tav tm="0">
                                          <p:val>
                                            <p:strVal val="0-#ppt_h/2"/>
                                          </p:val>
                                        </p:tav>
                                        <p:tav tm="100000">
                                          <p:val>
                                            <p:strVal val="#ppt_y"/>
                                          </p:val>
                                        </p:tav>
                                      </p:tavLst>
                                    </p:anim>
                                  </p:childTnLst>
                                </p:cTn>
                              </p:par>
                              <p:par>
                                <p:cTn id="17" presetID="2" presetClass="entr" presetSubtype="12" fill="hold" nodeType="withEffect">
                                  <p:stCondLst>
                                    <p:cond delay="0"/>
                                  </p:stCondLst>
                                  <p:childTnLst>
                                    <p:set>
                                      <p:cBhvr>
                                        <p:cTn id="18" dur="1" fill="hold">
                                          <p:stCondLst>
                                            <p:cond delay="0"/>
                                          </p:stCondLst>
                                        </p:cTn>
                                        <p:tgtEl>
                                          <p:spTgt spid="1080331"/>
                                        </p:tgtEl>
                                        <p:attrNameLst>
                                          <p:attrName>style.visibility</p:attrName>
                                        </p:attrNameLst>
                                      </p:cBhvr>
                                      <p:to>
                                        <p:strVal val="visible"/>
                                      </p:to>
                                    </p:set>
                                    <p:anim calcmode="lin" valueType="num">
                                      <p:cBhvr additive="base">
                                        <p:cTn id="19" dur="500" fill="hold"/>
                                        <p:tgtEl>
                                          <p:spTgt spid="1080331"/>
                                        </p:tgtEl>
                                        <p:attrNameLst>
                                          <p:attrName>ppt_x</p:attrName>
                                        </p:attrNameLst>
                                      </p:cBhvr>
                                      <p:tavLst>
                                        <p:tav tm="0">
                                          <p:val>
                                            <p:strVal val="0-#ppt_w/2"/>
                                          </p:val>
                                        </p:tav>
                                        <p:tav tm="100000">
                                          <p:val>
                                            <p:strVal val="#ppt_x"/>
                                          </p:val>
                                        </p:tav>
                                      </p:tavLst>
                                    </p:anim>
                                    <p:anim calcmode="lin" valueType="num">
                                      <p:cBhvr additive="base">
                                        <p:cTn id="20" dur="500" fill="hold"/>
                                        <p:tgtEl>
                                          <p:spTgt spid="1080331"/>
                                        </p:tgtEl>
                                        <p:attrNameLst>
                                          <p:attrName>ppt_y</p:attrName>
                                        </p:attrNameLst>
                                      </p:cBhvr>
                                      <p:tavLst>
                                        <p:tav tm="0">
                                          <p:val>
                                            <p:strVal val="1+#ppt_h/2"/>
                                          </p:val>
                                        </p:tav>
                                        <p:tav tm="100000">
                                          <p:val>
                                            <p:strVal val="#ppt_y"/>
                                          </p:val>
                                        </p:tav>
                                      </p:tavLst>
                                    </p:anim>
                                  </p:childTnLst>
                                </p:cTn>
                              </p:par>
                              <p:par>
                                <p:cTn id="21" presetID="2" presetClass="entr" presetSubtype="6" fill="hold" nodeType="withEffect">
                                  <p:stCondLst>
                                    <p:cond delay="0"/>
                                  </p:stCondLst>
                                  <p:childTnLst>
                                    <p:set>
                                      <p:cBhvr>
                                        <p:cTn id="22" dur="1" fill="hold">
                                          <p:stCondLst>
                                            <p:cond delay="0"/>
                                          </p:stCondLst>
                                        </p:cTn>
                                        <p:tgtEl>
                                          <p:spTgt spid="1080333"/>
                                        </p:tgtEl>
                                        <p:attrNameLst>
                                          <p:attrName>style.visibility</p:attrName>
                                        </p:attrNameLst>
                                      </p:cBhvr>
                                      <p:to>
                                        <p:strVal val="visible"/>
                                      </p:to>
                                    </p:set>
                                    <p:anim calcmode="lin" valueType="num">
                                      <p:cBhvr additive="base">
                                        <p:cTn id="23" dur="500" fill="hold"/>
                                        <p:tgtEl>
                                          <p:spTgt spid="1080333"/>
                                        </p:tgtEl>
                                        <p:attrNameLst>
                                          <p:attrName>ppt_x</p:attrName>
                                        </p:attrNameLst>
                                      </p:cBhvr>
                                      <p:tavLst>
                                        <p:tav tm="0">
                                          <p:val>
                                            <p:strVal val="1+#ppt_w/2"/>
                                          </p:val>
                                        </p:tav>
                                        <p:tav tm="100000">
                                          <p:val>
                                            <p:strVal val="#ppt_x"/>
                                          </p:val>
                                        </p:tav>
                                      </p:tavLst>
                                    </p:anim>
                                    <p:anim calcmode="lin" valueType="num">
                                      <p:cBhvr additive="base">
                                        <p:cTn id="24" dur="500" fill="hold"/>
                                        <p:tgtEl>
                                          <p:spTgt spid="10803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Reminder</a:t>
            </a:r>
            <a:endParaRPr lang="en-US" b="1" dirty="0">
              <a:solidFill>
                <a:srgbClr val="0070C0"/>
              </a:solidFill>
            </a:endParaRPr>
          </a:p>
        </p:txBody>
      </p:sp>
      <p:sp>
        <p:nvSpPr>
          <p:cNvPr id="5" name="Content Placeholder 4"/>
          <p:cNvSpPr>
            <a:spLocks noGrp="1"/>
          </p:cNvSpPr>
          <p:nvPr>
            <p:ph idx="1"/>
            <p:custDataLst>
              <p:tags r:id="rId3"/>
            </p:custDataLst>
          </p:nvPr>
        </p:nvSpPr>
        <p:spPr/>
        <p:txBody>
          <a:bodyPr>
            <a:normAutofit/>
          </a:bodyPr>
          <a:lstStyle/>
          <a:p>
            <a:r>
              <a:rPr lang="en-US" dirty="0" smtClean="0"/>
              <a:t>Complete two DHS/FEMA Courses</a:t>
            </a:r>
          </a:p>
          <a:p>
            <a:pPr lvl="2"/>
            <a:r>
              <a:rPr lang="en-US" b="1" dirty="0" smtClean="0"/>
              <a:t>IS-100.b Introduction to ICS</a:t>
            </a:r>
          </a:p>
          <a:p>
            <a:pPr lvl="2"/>
            <a:r>
              <a:rPr lang="en-US" b="1" dirty="0" smtClean="0"/>
              <a:t>IS-700 National Incident Management System</a:t>
            </a:r>
          </a:p>
          <a:p>
            <a:pPr marL="1371600" lvl="3" indent="0">
              <a:buNone/>
            </a:pPr>
            <a:r>
              <a:rPr lang="en-US" dirty="0" smtClean="0">
                <a:hlinkClick r:id="rId6"/>
              </a:rPr>
              <a:t>Http</a:t>
            </a:r>
            <a:r>
              <a:rPr lang="en-US" dirty="0">
                <a:hlinkClick r:id="rId6"/>
              </a:rPr>
              <a:t>://training.fema.gov/IS/NIMS.asp</a:t>
            </a:r>
            <a:endParaRPr lang="en-US" dirty="0"/>
          </a:p>
          <a:p>
            <a:pPr lvl="2"/>
            <a:endParaRPr lang="en-U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6"/>
          <p:cNvSpPr>
            <a:spLocks noGrp="1" noChangeArrowheads="1"/>
          </p:cNvSpPr>
          <p:nvPr>
            <p:ph type="title"/>
          </p:nvPr>
        </p:nvSpPr>
        <p:spPr/>
        <p:txBody>
          <a:bodyPr/>
          <a:lstStyle/>
          <a:p>
            <a:r>
              <a:rPr lang="en-US" b="1" dirty="0" smtClean="0">
                <a:solidFill>
                  <a:srgbClr val="0070C0"/>
                </a:solidFill>
              </a:rPr>
              <a:t>Water Purification Tablets</a:t>
            </a:r>
          </a:p>
        </p:txBody>
      </p:sp>
      <p:sp>
        <p:nvSpPr>
          <p:cNvPr id="82947" name="Rectangle 7"/>
          <p:cNvSpPr>
            <a:spLocks noGrp="1" noChangeArrowheads="1"/>
          </p:cNvSpPr>
          <p:nvPr>
            <p:ph type="body" idx="1"/>
          </p:nvPr>
        </p:nvSpPr>
        <p:spPr>
          <a:xfrm>
            <a:off x="609600" y="1295400"/>
            <a:ext cx="7086600" cy="4343400"/>
          </a:xfrm>
        </p:spPr>
        <p:txBody>
          <a:bodyPr>
            <a:normAutofit fontScale="92500" lnSpcReduction="20000"/>
          </a:bodyPr>
          <a:lstStyle/>
          <a:p>
            <a:pPr>
              <a:lnSpc>
                <a:spcPct val="90000"/>
              </a:lnSpc>
            </a:pPr>
            <a:r>
              <a:rPr lang="en-US" smtClean="0"/>
              <a:t>Purification tablets, such as Halazone, have a limited shelf life that varies with the type, and give the water an unpleasant taste</a:t>
            </a:r>
          </a:p>
          <a:p>
            <a:pPr>
              <a:lnSpc>
                <a:spcPct val="90000"/>
              </a:lnSpc>
            </a:pPr>
            <a:endParaRPr lang="en-US" smtClean="0"/>
          </a:p>
          <a:p>
            <a:pPr>
              <a:lnSpc>
                <a:spcPct val="90000"/>
              </a:lnSpc>
            </a:pPr>
            <a:r>
              <a:rPr lang="en-US" smtClean="0"/>
              <a:t>Tablets will do nothing for particulate (dirt) or discoloration in the water </a:t>
            </a:r>
          </a:p>
          <a:p>
            <a:pPr>
              <a:lnSpc>
                <a:spcPct val="90000"/>
              </a:lnSpc>
            </a:pPr>
            <a:endParaRPr lang="en-US" smtClean="0"/>
          </a:p>
          <a:p>
            <a:pPr>
              <a:lnSpc>
                <a:spcPct val="90000"/>
              </a:lnSpc>
            </a:pPr>
            <a:r>
              <a:rPr lang="en-US" smtClean="0"/>
              <a:t>Be sure to read and understand the information that comes with any water purification device or tablet before purchasing or using it</a:t>
            </a:r>
          </a:p>
        </p:txBody>
      </p:sp>
      <p:pic>
        <p:nvPicPr>
          <p:cNvPr id="1076229" name="Picture 5" descr="pa_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3810000"/>
            <a:ext cx="114300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7864729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nodeType="withEffect">
                                  <p:stCondLst>
                                    <p:cond delay="0"/>
                                  </p:stCondLst>
                                  <p:childTnLst>
                                    <p:set>
                                      <p:cBhvr>
                                        <p:cTn id="6" dur="1" fill="hold">
                                          <p:stCondLst>
                                            <p:cond delay="0"/>
                                          </p:stCondLst>
                                        </p:cTn>
                                        <p:tgtEl>
                                          <p:spTgt spid="1076229"/>
                                        </p:tgtEl>
                                        <p:attrNameLst>
                                          <p:attrName>style.visibility</p:attrName>
                                        </p:attrNameLst>
                                      </p:cBhvr>
                                      <p:to>
                                        <p:strVal val="visible"/>
                                      </p:to>
                                    </p:set>
                                    <p:animEffect transition="in" filter="wipe(down)">
                                      <p:cBhvr>
                                        <p:cTn id="7" dur="500"/>
                                        <p:tgtEl>
                                          <p:spTgt spid="10762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6"/>
          <p:cNvSpPr>
            <a:spLocks noGrp="1" noChangeArrowheads="1"/>
          </p:cNvSpPr>
          <p:nvPr>
            <p:ph type="title"/>
          </p:nvPr>
        </p:nvSpPr>
        <p:spPr/>
        <p:txBody>
          <a:bodyPr/>
          <a:lstStyle/>
          <a:p>
            <a:r>
              <a:rPr lang="en-US" b="1" dirty="0" smtClean="0">
                <a:solidFill>
                  <a:srgbClr val="0070C0"/>
                </a:solidFill>
              </a:rPr>
              <a:t>Water Purification with Bleach</a:t>
            </a:r>
          </a:p>
        </p:txBody>
      </p:sp>
      <p:sp>
        <p:nvSpPr>
          <p:cNvPr id="83971" name="Rectangle 7"/>
          <p:cNvSpPr>
            <a:spLocks noGrp="1" noChangeArrowheads="1"/>
          </p:cNvSpPr>
          <p:nvPr>
            <p:ph type="body" idx="1"/>
          </p:nvPr>
        </p:nvSpPr>
        <p:spPr>
          <a:xfrm>
            <a:off x="990600" y="1295400"/>
            <a:ext cx="7239000" cy="3962400"/>
          </a:xfrm>
        </p:spPr>
        <p:txBody>
          <a:bodyPr/>
          <a:lstStyle/>
          <a:p>
            <a:pPr>
              <a:lnSpc>
                <a:spcPct val="80000"/>
              </a:lnSpc>
            </a:pPr>
            <a:r>
              <a:rPr lang="en-US" sz="2000" smtClean="0"/>
              <a:t>FDA says you can use plain Clorox brand laundry bleach (no perfumes, etc)</a:t>
            </a:r>
          </a:p>
          <a:p>
            <a:pPr>
              <a:lnSpc>
                <a:spcPct val="80000"/>
              </a:lnSpc>
            </a:pPr>
            <a:endParaRPr lang="en-US" sz="2000" smtClean="0"/>
          </a:p>
          <a:p>
            <a:pPr>
              <a:lnSpc>
                <a:spcPct val="80000"/>
              </a:lnSpc>
            </a:pPr>
            <a:r>
              <a:rPr lang="en-US" sz="2000" smtClean="0"/>
              <a:t>After filtering out any particulate by pouring it through several layers of densely woven cloth, put sixteen drops of Clorox in a gallon of water, mix well, and allow it to sit for thirty minutes</a:t>
            </a:r>
          </a:p>
          <a:p>
            <a:pPr lvl="1">
              <a:lnSpc>
                <a:spcPct val="80000"/>
              </a:lnSpc>
            </a:pPr>
            <a:r>
              <a:rPr lang="en-US" sz="2000" smtClean="0"/>
              <a:t>If it still smells slightly of chlorine, you can use it. </a:t>
            </a:r>
          </a:p>
          <a:p>
            <a:pPr lvl="1">
              <a:lnSpc>
                <a:spcPct val="80000"/>
              </a:lnSpc>
            </a:pPr>
            <a:r>
              <a:rPr lang="en-US" sz="2000" smtClean="0"/>
              <a:t>If not, stir in sixteen more drops and wait another half hour. </a:t>
            </a:r>
          </a:p>
          <a:p>
            <a:pPr lvl="1">
              <a:lnSpc>
                <a:spcPct val="80000"/>
              </a:lnSpc>
            </a:pPr>
            <a:r>
              <a:rPr lang="en-US" sz="2000" smtClean="0"/>
              <a:t>If it still does not smell of chlorine, discard the water and find a new supply</a:t>
            </a:r>
          </a:p>
          <a:p>
            <a:pPr lvl="1">
              <a:lnSpc>
                <a:spcPct val="80000"/>
              </a:lnSpc>
            </a:pPr>
            <a:endParaRPr lang="en-US" sz="2000" smtClean="0"/>
          </a:p>
          <a:p>
            <a:pPr>
              <a:lnSpc>
                <a:spcPct val="80000"/>
              </a:lnSpc>
            </a:pPr>
            <a:r>
              <a:rPr lang="en-US" sz="2000" smtClean="0"/>
              <a:t>It will not taste great, nor will the chlorine bleach kill cysts like Giardia, but it may be enough</a:t>
            </a:r>
          </a:p>
        </p:txBody>
      </p:sp>
      <p:pic>
        <p:nvPicPr>
          <p:cNvPr id="1077253" name="Picture 5" descr="sol_prod_outdoor_bleach_ma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2667000"/>
            <a:ext cx="1524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870351" y="5791200"/>
            <a:ext cx="5368649" cy="523220"/>
          </a:xfrm>
          <a:prstGeom prst="rect">
            <a:avLst/>
          </a:prstGeom>
          <a:noFill/>
        </p:spPr>
        <p:txBody>
          <a:bodyPr wrap="none" rtlCol="0">
            <a:spAutoFit/>
          </a:bodyPr>
          <a:lstStyle/>
          <a:p>
            <a:r>
              <a:rPr lang="en-US" sz="2800" dirty="0" smtClean="0">
                <a:solidFill>
                  <a:srgbClr val="FF0000"/>
                </a:solidFill>
              </a:rPr>
              <a:t>16 drops is about 1/8 of a teaspoon</a:t>
            </a:r>
            <a:endParaRPr lang="en-US" sz="2800" dirty="0">
              <a:solidFill>
                <a:srgbClr val="FF0000"/>
              </a:solidFill>
            </a:endParaRPr>
          </a:p>
        </p:txBody>
      </p:sp>
    </p:spTree>
    <p:extLst>
      <p:ext uri="{BB962C8B-B14F-4D97-AF65-F5344CB8AC3E}">
        <p14:creationId xmlns:p14="http://schemas.microsoft.com/office/powerpoint/2010/main" val="368034159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childTnLst>
                                    <p:set>
                                      <p:cBhvr>
                                        <p:cTn id="6" dur="1" fill="hold">
                                          <p:stCondLst>
                                            <p:cond delay="0"/>
                                          </p:stCondLst>
                                        </p:cTn>
                                        <p:tgtEl>
                                          <p:spTgt spid="1077253"/>
                                        </p:tgtEl>
                                        <p:attrNameLst>
                                          <p:attrName>style.visibility</p:attrName>
                                        </p:attrNameLst>
                                      </p:cBhvr>
                                      <p:to>
                                        <p:strVal val="visible"/>
                                      </p:to>
                                    </p:set>
                                    <p:animEffect transition="in" filter="strips(downLeft)">
                                      <p:cBhvr>
                                        <p:cTn id="7" dur="500"/>
                                        <p:tgtEl>
                                          <p:spTgt spid="1077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5"/>
          <p:cNvSpPr>
            <a:spLocks noGrp="1" noChangeArrowheads="1"/>
          </p:cNvSpPr>
          <p:nvPr>
            <p:ph type="title"/>
          </p:nvPr>
        </p:nvSpPr>
        <p:spPr/>
        <p:txBody>
          <a:bodyPr/>
          <a:lstStyle/>
          <a:p>
            <a:r>
              <a:rPr lang="en-US" b="1" dirty="0" smtClean="0">
                <a:solidFill>
                  <a:srgbClr val="0070C0"/>
                </a:solidFill>
              </a:rPr>
              <a:t>Water Purification Last Resort</a:t>
            </a:r>
          </a:p>
        </p:txBody>
      </p:sp>
      <p:sp>
        <p:nvSpPr>
          <p:cNvPr id="84995" name="Rectangle 6"/>
          <p:cNvSpPr>
            <a:spLocks noGrp="1" noChangeArrowheads="1"/>
          </p:cNvSpPr>
          <p:nvPr>
            <p:ph type="body" idx="1"/>
          </p:nvPr>
        </p:nvSpPr>
        <p:spPr>
          <a:xfrm>
            <a:off x="609600" y="1371600"/>
            <a:ext cx="7848600" cy="3657600"/>
          </a:xfrm>
        </p:spPr>
        <p:txBody>
          <a:bodyPr>
            <a:normAutofit fontScale="92500" lnSpcReduction="10000"/>
          </a:bodyPr>
          <a:lstStyle/>
          <a:p>
            <a:pPr>
              <a:lnSpc>
                <a:spcPct val="90000"/>
              </a:lnSpc>
            </a:pPr>
            <a:r>
              <a:rPr lang="en-US" smtClean="0"/>
              <a:t>If you have no other means, boiling for at least five minutes will kill any bacteria and other organisms, but will not remove any particulate matter or discoloration</a:t>
            </a:r>
          </a:p>
          <a:p>
            <a:pPr>
              <a:lnSpc>
                <a:spcPct val="90000"/>
              </a:lnSpc>
            </a:pPr>
            <a:endParaRPr lang="en-US" smtClean="0"/>
          </a:p>
          <a:p>
            <a:pPr>
              <a:lnSpc>
                <a:spcPct val="90000"/>
              </a:lnSpc>
            </a:pPr>
            <a:r>
              <a:rPr lang="en-US" smtClean="0"/>
              <a:t>Boiling will leave water with a "flat" taste that can be improved by pouring it back and forth between two containers several times to reintroduce some oxygen</a:t>
            </a:r>
          </a:p>
        </p:txBody>
      </p:sp>
      <p:pic>
        <p:nvPicPr>
          <p:cNvPr id="1078276" name="Picture 4" descr="MCj01964580000[1]"/>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486400" y="4648200"/>
            <a:ext cx="1819275" cy="159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842678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1078276"/>
                                        </p:tgtEl>
                                        <p:attrNameLst>
                                          <p:attrName>style.visibility</p:attrName>
                                        </p:attrNameLst>
                                      </p:cBhvr>
                                      <p:to>
                                        <p:strVal val="visible"/>
                                      </p:to>
                                    </p:set>
                                    <p:animEffect transition="in" filter="dissolve">
                                      <p:cBhvr>
                                        <p:cTn id="7" dur="500"/>
                                        <p:tgtEl>
                                          <p:spTgt spid="1078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b="1" dirty="0" smtClean="0">
                <a:solidFill>
                  <a:srgbClr val="0070C0"/>
                </a:solidFill>
              </a:rPr>
              <a:t>Using a Solar Still to Get Water </a:t>
            </a:r>
          </a:p>
        </p:txBody>
      </p:sp>
      <p:pic>
        <p:nvPicPr>
          <p:cNvPr id="1082374" name="Picture 6" descr="solar still, safe drinking water">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778000"/>
            <a:ext cx="6019800" cy="332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637784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32" fill="hold" nodeType="withEffect">
                                  <p:stCondLst>
                                    <p:cond delay="0"/>
                                  </p:stCondLst>
                                  <p:childTnLst>
                                    <p:set>
                                      <p:cBhvr>
                                        <p:cTn id="6" dur="1" fill="hold">
                                          <p:stCondLst>
                                            <p:cond delay="0"/>
                                          </p:stCondLst>
                                        </p:cTn>
                                        <p:tgtEl>
                                          <p:spTgt spid="1082374"/>
                                        </p:tgtEl>
                                        <p:attrNameLst>
                                          <p:attrName>style.visibility</p:attrName>
                                        </p:attrNameLst>
                                      </p:cBhvr>
                                      <p:to>
                                        <p:strVal val="visible"/>
                                      </p:to>
                                    </p:set>
                                    <p:animEffect transition="in" filter="circle(out)">
                                      <p:cBhvr>
                                        <p:cTn id="7" dur="1000"/>
                                        <p:tgtEl>
                                          <p:spTgt spid="10823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b="1" dirty="0" smtClean="0">
                <a:solidFill>
                  <a:srgbClr val="0070C0"/>
                </a:solidFill>
              </a:rPr>
              <a:t>Sleep</a:t>
            </a:r>
            <a:r>
              <a:rPr lang="en-US" dirty="0" smtClean="0"/>
              <a:t> </a:t>
            </a:r>
          </a:p>
        </p:txBody>
      </p:sp>
      <p:sp>
        <p:nvSpPr>
          <p:cNvPr id="87043" name="Rectangle 4"/>
          <p:cNvSpPr>
            <a:spLocks noGrp="1" noChangeArrowheads="1"/>
          </p:cNvSpPr>
          <p:nvPr>
            <p:ph type="body" sz="half" idx="1"/>
          </p:nvPr>
        </p:nvSpPr>
        <p:spPr>
          <a:xfrm>
            <a:off x="609600" y="1600200"/>
            <a:ext cx="4267200" cy="4114800"/>
          </a:xfrm>
        </p:spPr>
        <p:txBody>
          <a:bodyPr/>
          <a:lstStyle/>
          <a:p>
            <a:r>
              <a:rPr lang="en-US" sz="2200" smtClean="0"/>
              <a:t>Get at least six continuous hours of sleep in every twenty-four hour period </a:t>
            </a:r>
          </a:p>
          <a:p>
            <a:pPr lvl="1"/>
            <a:r>
              <a:rPr lang="en-US" sz="2200" smtClean="0"/>
              <a:t>Or four continuous hours and several shorter naps</a:t>
            </a:r>
          </a:p>
          <a:p>
            <a:pPr lvl="1"/>
            <a:endParaRPr lang="en-US" sz="2200" smtClean="0"/>
          </a:p>
          <a:p>
            <a:r>
              <a:rPr lang="en-US" sz="2200" smtClean="0"/>
              <a:t>Soft foam earplugs and a black eye mask to ensure that light and noise around you are not a problem  </a:t>
            </a:r>
          </a:p>
        </p:txBody>
      </p:sp>
      <p:pic>
        <p:nvPicPr>
          <p:cNvPr id="1079302" name="Picture 6" descr="MCj03325300000[1]"/>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029200" y="1676400"/>
            <a:ext cx="3352800" cy="215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9304" name="Picture 8" descr="earplug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4572000"/>
            <a:ext cx="75247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9306" name="Picture 10" descr="sleep-mas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0" y="4419600"/>
            <a:ext cx="12446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231131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withEffect">
                                  <p:stCondLst>
                                    <p:cond delay="0"/>
                                  </p:stCondLst>
                                  <p:childTnLst>
                                    <p:set>
                                      <p:cBhvr>
                                        <p:cTn id="6" dur="1" fill="hold">
                                          <p:stCondLst>
                                            <p:cond delay="0"/>
                                          </p:stCondLst>
                                        </p:cTn>
                                        <p:tgtEl>
                                          <p:spTgt spid="1079302"/>
                                        </p:tgtEl>
                                        <p:attrNameLst>
                                          <p:attrName>style.visibility</p:attrName>
                                        </p:attrNameLst>
                                      </p:cBhvr>
                                      <p:to>
                                        <p:strVal val="visible"/>
                                      </p:to>
                                    </p:set>
                                    <p:anim calcmode="lin" valueType="num">
                                      <p:cBhvr additive="base">
                                        <p:cTn id="7" dur="500" fill="hold"/>
                                        <p:tgtEl>
                                          <p:spTgt spid="1079302"/>
                                        </p:tgtEl>
                                        <p:attrNameLst>
                                          <p:attrName>ppt_x</p:attrName>
                                        </p:attrNameLst>
                                      </p:cBhvr>
                                      <p:tavLst>
                                        <p:tav tm="0">
                                          <p:val>
                                            <p:strVal val="#ppt_x"/>
                                          </p:val>
                                        </p:tav>
                                        <p:tav tm="100000">
                                          <p:val>
                                            <p:strVal val="#ppt_x"/>
                                          </p:val>
                                        </p:tav>
                                      </p:tavLst>
                                    </p:anim>
                                    <p:anim calcmode="lin" valueType="num">
                                      <p:cBhvr additive="base">
                                        <p:cTn id="8" dur="500" fill="hold"/>
                                        <p:tgtEl>
                                          <p:spTgt spid="1079302"/>
                                        </p:tgtEl>
                                        <p:attrNameLst>
                                          <p:attrName>ppt_y</p:attrName>
                                        </p:attrNameLst>
                                      </p:cBhvr>
                                      <p:tavLst>
                                        <p:tav tm="0">
                                          <p:val>
                                            <p:strVal val="0-#ppt_h/2"/>
                                          </p:val>
                                        </p:tav>
                                        <p:tav tm="100000">
                                          <p:val>
                                            <p:strVal val="#ppt_y"/>
                                          </p:val>
                                        </p:tav>
                                      </p:tavLst>
                                    </p:anim>
                                  </p:childTnLst>
                                </p:cTn>
                              </p:par>
                              <p:par>
                                <p:cTn id="9" presetID="2" presetClass="entr" presetSubtype="12" fill="hold" nodeType="withEffect">
                                  <p:stCondLst>
                                    <p:cond delay="0"/>
                                  </p:stCondLst>
                                  <p:childTnLst>
                                    <p:set>
                                      <p:cBhvr>
                                        <p:cTn id="10" dur="1" fill="hold">
                                          <p:stCondLst>
                                            <p:cond delay="0"/>
                                          </p:stCondLst>
                                        </p:cTn>
                                        <p:tgtEl>
                                          <p:spTgt spid="1079304"/>
                                        </p:tgtEl>
                                        <p:attrNameLst>
                                          <p:attrName>style.visibility</p:attrName>
                                        </p:attrNameLst>
                                      </p:cBhvr>
                                      <p:to>
                                        <p:strVal val="visible"/>
                                      </p:to>
                                    </p:set>
                                    <p:anim calcmode="lin" valueType="num">
                                      <p:cBhvr additive="base">
                                        <p:cTn id="11" dur="500" fill="hold"/>
                                        <p:tgtEl>
                                          <p:spTgt spid="1079304"/>
                                        </p:tgtEl>
                                        <p:attrNameLst>
                                          <p:attrName>ppt_x</p:attrName>
                                        </p:attrNameLst>
                                      </p:cBhvr>
                                      <p:tavLst>
                                        <p:tav tm="0">
                                          <p:val>
                                            <p:strVal val="0-#ppt_w/2"/>
                                          </p:val>
                                        </p:tav>
                                        <p:tav tm="100000">
                                          <p:val>
                                            <p:strVal val="#ppt_x"/>
                                          </p:val>
                                        </p:tav>
                                      </p:tavLst>
                                    </p:anim>
                                    <p:anim calcmode="lin" valueType="num">
                                      <p:cBhvr additive="base">
                                        <p:cTn id="12" dur="500" fill="hold"/>
                                        <p:tgtEl>
                                          <p:spTgt spid="1079304"/>
                                        </p:tgtEl>
                                        <p:attrNameLst>
                                          <p:attrName>ppt_y</p:attrName>
                                        </p:attrNameLst>
                                      </p:cBhvr>
                                      <p:tavLst>
                                        <p:tav tm="0">
                                          <p:val>
                                            <p:strVal val="1+#ppt_h/2"/>
                                          </p:val>
                                        </p:tav>
                                        <p:tav tm="100000">
                                          <p:val>
                                            <p:strVal val="#ppt_y"/>
                                          </p:val>
                                        </p:tav>
                                      </p:tavLst>
                                    </p:anim>
                                  </p:childTnLst>
                                </p:cTn>
                              </p:par>
                              <p:par>
                                <p:cTn id="13" presetID="2" presetClass="entr" presetSubtype="6" fill="hold" nodeType="withEffect">
                                  <p:stCondLst>
                                    <p:cond delay="0"/>
                                  </p:stCondLst>
                                  <p:childTnLst>
                                    <p:set>
                                      <p:cBhvr>
                                        <p:cTn id="14" dur="1" fill="hold">
                                          <p:stCondLst>
                                            <p:cond delay="0"/>
                                          </p:stCondLst>
                                        </p:cTn>
                                        <p:tgtEl>
                                          <p:spTgt spid="1079306"/>
                                        </p:tgtEl>
                                        <p:attrNameLst>
                                          <p:attrName>style.visibility</p:attrName>
                                        </p:attrNameLst>
                                      </p:cBhvr>
                                      <p:to>
                                        <p:strVal val="visible"/>
                                      </p:to>
                                    </p:set>
                                    <p:anim calcmode="lin" valueType="num">
                                      <p:cBhvr additive="base">
                                        <p:cTn id="15" dur="500" fill="hold"/>
                                        <p:tgtEl>
                                          <p:spTgt spid="1079306"/>
                                        </p:tgtEl>
                                        <p:attrNameLst>
                                          <p:attrName>ppt_x</p:attrName>
                                        </p:attrNameLst>
                                      </p:cBhvr>
                                      <p:tavLst>
                                        <p:tav tm="0">
                                          <p:val>
                                            <p:strVal val="1+#ppt_w/2"/>
                                          </p:val>
                                        </p:tav>
                                        <p:tav tm="100000">
                                          <p:val>
                                            <p:strVal val="#ppt_x"/>
                                          </p:val>
                                        </p:tav>
                                      </p:tavLst>
                                    </p:anim>
                                    <p:anim calcmode="lin" valueType="num">
                                      <p:cBhvr additive="base">
                                        <p:cTn id="16" dur="500" fill="hold"/>
                                        <p:tgtEl>
                                          <p:spTgt spid="107930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b="1" dirty="0" smtClean="0">
                <a:solidFill>
                  <a:srgbClr val="0070C0"/>
                </a:solidFill>
              </a:rPr>
              <a:t>Personal Hygiene </a:t>
            </a:r>
          </a:p>
        </p:txBody>
      </p:sp>
      <p:sp>
        <p:nvSpPr>
          <p:cNvPr id="88067" name="Rectangle 3"/>
          <p:cNvSpPr>
            <a:spLocks noGrp="1" noChangeArrowheads="1"/>
          </p:cNvSpPr>
          <p:nvPr>
            <p:ph type="body" sz="half" idx="1"/>
          </p:nvPr>
        </p:nvSpPr>
        <p:spPr>
          <a:xfrm>
            <a:off x="609600" y="1600200"/>
            <a:ext cx="4191000" cy="4114800"/>
          </a:xfrm>
        </p:spPr>
        <p:txBody>
          <a:bodyPr/>
          <a:lstStyle/>
          <a:p>
            <a:r>
              <a:rPr lang="en-US" sz="2000" smtClean="0"/>
              <a:t>Essentials:</a:t>
            </a:r>
          </a:p>
          <a:p>
            <a:pPr lvl="1"/>
            <a:r>
              <a:rPr lang="en-US" sz="2000" smtClean="0"/>
              <a:t>Toothpaste and toothbrush </a:t>
            </a:r>
          </a:p>
          <a:p>
            <a:pPr lvl="1"/>
            <a:r>
              <a:rPr lang="en-US" sz="2000" smtClean="0"/>
              <a:t>Comb</a:t>
            </a:r>
          </a:p>
          <a:p>
            <a:pPr lvl="1"/>
            <a:r>
              <a:rPr lang="en-US" sz="2000" smtClean="0"/>
              <a:t>Deodorant </a:t>
            </a:r>
          </a:p>
          <a:p>
            <a:pPr lvl="1"/>
            <a:endParaRPr lang="en-US" sz="2000" smtClean="0"/>
          </a:p>
          <a:p>
            <a:r>
              <a:rPr lang="en-US" sz="2000" smtClean="0"/>
              <a:t>If possible, bring </a:t>
            </a:r>
          </a:p>
          <a:p>
            <a:pPr lvl="1"/>
            <a:r>
              <a:rPr lang="en-US" sz="2000" smtClean="0"/>
              <a:t>Bar of soap or waterless hand cleaner </a:t>
            </a:r>
          </a:p>
          <a:p>
            <a:pPr lvl="1"/>
            <a:r>
              <a:rPr lang="en-US" sz="2000" smtClean="0"/>
              <a:t>Small towel and washcloth</a:t>
            </a:r>
          </a:p>
          <a:p>
            <a:pPr lvl="1"/>
            <a:r>
              <a:rPr lang="en-US" sz="2000" smtClean="0"/>
              <a:t>Few extra shirts </a:t>
            </a:r>
          </a:p>
        </p:txBody>
      </p:sp>
      <p:pic>
        <p:nvPicPr>
          <p:cNvPr id="1085444" name="Picture 4" descr="MCj01406270000[1]"/>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715000" y="1447800"/>
            <a:ext cx="2590800" cy="206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5446" name="Picture 6" descr="MCj03682380000[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257800" y="4114800"/>
            <a:ext cx="1524000" cy="137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5448" name="Picture 8" descr="5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6600" y="41910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4348570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nodeType="withEffect">
                                  <p:stCondLst>
                                    <p:cond delay="0"/>
                                  </p:stCondLst>
                                  <p:childTnLst>
                                    <p:set>
                                      <p:cBhvr>
                                        <p:cTn id="6" dur="1" fill="hold">
                                          <p:stCondLst>
                                            <p:cond delay="0"/>
                                          </p:stCondLst>
                                        </p:cTn>
                                        <p:tgtEl>
                                          <p:spTgt spid="1085444"/>
                                        </p:tgtEl>
                                        <p:attrNameLst>
                                          <p:attrName>style.visibility</p:attrName>
                                        </p:attrNameLst>
                                      </p:cBhvr>
                                      <p:to>
                                        <p:strVal val="visible"/>
                                      </p:to>
                                    </p:set>
                                    <p:anim calcmode="lin" valueType="num">
                                      <p:cBhvr>
                                        <p:cTn id="7" dur="500" decel="50000" fill="hold">
                                          <p:stCondLst>
                                            <p:cond delay="0"/>
                                          </p:stCondLst>
                                        </p:cTn>
                                        <p:tgtEl>
                                          <p:spTgt spid="108544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08544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085444"/>
                                        </p:tgtEl>
                                        <p:attrNameLst>
                                          <p:attrName>ppt_w</p:attrName>
                                        </p:attrNameLst>
                                      </p:cBhvr>
                                      <p:tavLst>
                                        <p:tav tm="0">
                                          <p:val>
                                            <p:strVal val="#ppt_w*.05"/>
                                          </p:val>
                                        </p:tav>
                                        <p:tav tm="100000">
                                          <p:val>
                                            <p:strVal val="#ppt_w"/>
                                          </p:val>
                                        </p:tav>
                                      </p:tavLst>
                                    </p:anim>
                                    <p:anim calcmode="lin" valueType="num">
                                      <p:cBhvr>
                                        <p:cTn id="10" dur="1000" fill="hold"/>
                                        <p:tgtEl>
                                          <p:spTgt spid="108544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08544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08544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08544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085444"/>
                                        </p:tgtEl>
                                      </p:cBhvr>
                                    </p:animEffect>
                                  </p:childTnLst>
                                </p:cTn>
                              </p:par>
                              <p:par>
                                <p:cTn id="15" presetID="25" presetClass="entr" presetSubtype="0" fill="hold" nodeType="withEffect">
                                  <p:stCondLst>
                                    <p:cond delay="0"/>
                                  </p:stCondLst>
                                  <p:childTnLst>
                                    <p:set>
                                      <p:cBhvr>
                                        <p:cTn id="16" dur="1" fill="hold">
                                          <p:stCondLst>
                                            <p:cond delay="0"/>
                                          </p:stCondLst>
                                        </p:cTn>
                                        <p:tgtEl>
                                          <p:spTgt spid="1085446"/>
                                        </p:tgtEl>
                                        <p:attrNameLst>
                                          <p:attrName>style.visibility</p:attrName>
                                        </p:attrNameLst>
                                      </p:cBhvr>
                                      <p:to>
                                        <p:strVal val="visible"/>
                                      </p:to>
                                    </p:set>
                                    <p:anim calcmode="lin" valueType="num">
                                      <p:cBhvr>
                                        <p:cTn id="17" dur="500" decel="50000" fill="hold">
                                          <p:stCondLst>
                                            <p:cond delay="0"/>
                                          </p:stCondLst>
                                        </p:cTn>
                                        <p:tgtEl>
                                          <p:spTgt spid="1085446"/>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1085446"/>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1085446"/>
                                        </p:tgtEl>
                                        <p:attrNameLst>
                                          <p:attrName>ppt_w</p:attrName>
                                        </p:attrNameLst>
                                      </p:cBhvr>
                                      <p:tavLst>
                                        <p:tav tm="0">
                                          <p:val>
                                            <p:strVal val="#ppt_w*.05"/>
                                          </p:val>
                                        </p:tav>
                                        <p:tav tm="100000">
                                          <p:val>
                                            <p:strVal val="#ppt_w"/>
                                          </p:val>
                                        </p:tav>
                                      </p:tavLst>
                                    </p:anim>
                                    <p:anim calcmode="lin" valueType="num">
                                      <p:cBhvr>
                                        <p:cTn id="20" dur="1000" fill="hold"/>
                                        <p:tgtEl>
                                          <p:spTgt spid="1085446"/>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1085446"/>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1085446"/>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1085446"/>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1085446"/>
                                        </p:tgtEl>
                                      </p:cBhvr>
                                    </p:animEffect>
                                  </p:childTnLst>
                                </p:cTn>
                              </p:par>
                              <p:par>
                                <p:cTn id="25" presetID="25" presetClass="entr" presetSubtype="0" fill="hold" nodeType="withEffect">
                                  <p:stCondLst>
                                    <p:cond delay="0"/>
                                  </p:stCondLst>
                                  <p:childTnLst>
                                    <p:set>
                                      <p:cBhvr>
                                        <p:cTn id="26" dur="1" fill="hold">
                                          <p:stCondLst>
                                            <p:cond delay="0"/>
                                          </p:stCondLst>
                                        </p:cTn>
                                        <p:tgtEl>
                                          <p:spTgt spid="1085448"/>
                                        </p:tgtEl>
                                        <p:attrNameLst>
                                          <p:attrName>style.visibility</p:attrName>
                                        </p:attrNameLst>
                                      </p:cBhvr>
                                      <p:to>
                                        <p:strVal val="visible"/>
                                      </p:to>
                                    </p:set>
                                    <p:anim calcmode="lin" valueType="num">
                                      <p:cBhvr>
                                        <p:cTn id="27" dur="500" decel="50000" fill="hold">
                                          <p:stCondLst>
                                            <p:cond delay="0"/>
                                          </p:stCondLst>
                                        </p:cTn>
                                        <p:tgtEl>
                                          <p:spTgt spid="1085448"/>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1085448"/>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1085448"/>
                                        </p:tgtEl>
                                        <p:attrNameLst>
                                          <p:attrName>ppt_w</p:attrName>
                                        </p:attrNameLst>
                                      </p:cBhvr>
                                      <p:tavLst>
                                        <p:tav tm="0">
                                          <p:val>
                                            <p:strVal val="#ppt_w*.05"/>
                                          </p:val>
                                        </p:tav>
                                        <p:tav tm="100000">
                                          <p:val>
                                            <p:strVal val="#ppt_w"/>
                                          </p:val>
                                        </p:tav>
                                      </p:tavLst>
                                    </p:anim>
                                    <p:anim calcmode="lin" valueType="num">
                                      <p:cBhvr>
                                        <p:cTn id="30" dur="1000" fill="hold"/>
                                        <p:tgtEl>
                                          <p:spTgt spid="1085448"/>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1085448"/>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1085448"/>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1085448"/>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10854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9"/>
          <p:cNvSpPr>
            <a:spLocks noGrp="1" noChangeArrowheads="1"/>
          </p:cNvSpPr>
          <p:nvPr>
            <p:ph type="title"/>
          </p:nvPr>
        </p:nvSpPr>
        <p:spPr/>
        <p:txBody>
          <a:bodyPr/>
          <a:lstStyle/>
          <a:p>
            <a:r>
              <a:rPr lang="en-US" b="1" dirty="0" smtClean="0">
                <a:solidFill>
                  <a:srgbClr val="0070C0"/>
                </a:solidFill>
              </a:rPr>
              <a:t>Safety in an Unsafe Situation </a:t>
            </a:r>
          </a:p>
        </p:txBody>
      </p:sp>
      <p:sp>
        <p:nvSpPr>
          <p:cNvPr id="89091" name="Rectangle 10"/>
          <p:cNvSpPr>
            <a:spLocks noGrp="1" noChangeArrowheads="1"/>
          </p:cNvSpPr>
          <p:nvPr>
            <p:ph type="body" idx="1"/>
          </p:nvPr>
        </p:nvSpPr>
        <p:spPr>
          <a:xfrm>
            <a:off x="609600" y="1295400"/>
            <a:ext cx="5181600" cy="4114800"/>
          </a:xfrm>
        </p:spPr>
        <p:txBody>
          <a:bodyPr/>
          <a:lstStyle/>
          <a:p>
            <a:r>
              <a:rPr lang="en-US" sz="2200" smtClean="0"/>
              <a:t>Natural disasters can bring </a:t>
            </a:r>
          </a:p>
          <a:p>
            <a:pPr lvl="1"/>
            <a:r>
              <a:rPr lang="en-US" sz="2200" smtClean="0"/>
              <a:t>Flying or falling debris </a:t>
            </a:r>
          </a:p>
          <a:p>
            <a:pPr lvl="1"/>
            <a:r>
              <a:rPr lang="en-US" sz="2200" smtClean="0"/>
              <a:t>High or fast moving water </a:t>
            </a:r>
          </a:p>
          <a:p>
            <a:pPr lvl="1"/>
            <a:r>
              <a:rPr lang="en-US" sz="2200" smtClean="0"/>
              <a:t>Fire </a:t>
            </a:r>
          </a:p>
          <a:p>
            <a:pPr lvl="1"/>
            <a:r>
              <a:rPr lang="en-US" sz="2200" smtClean="0"/>
              <a:t>Explosions </a:t>
            </a:r>
          </a:p>
          <a:p>
            <a:pPr lvl="1"/>
            <a:r>
              <a:rPr lang="en-US" sz="2200" smtClean="0"/>
              <a:t>Building collapse </a:t>
            </a:r>
          </a:p>
          <a:p>
            <a:pPr lvl="1"/>
            <a:r>
              <a:rPr lang="en-US" sz="2200" smtClean="0"/>
              <a:t>Polluted water</a:t>
            </a:r>
          </a:p>
          <a:p>
            <a:pPr lvl="1"/>
            <a:r>
              <a:rPr lang="en-US" sz="2200" smtClean="0"/>
              <a:t>Disease</a:t>
            </a:r>
          </a:p>
          <a:p>
            <a:pPr lvl="1"/>
            <a:r>
              <a:rPr lang="en-US" sz="2200" smtClean="0"/>
              <a:t>Toxic chemicals</a:t>
            </a:r>
          </a:p>
          <a:p>
            <a:pPr lvl="1"/>
            <a:r>
              <a:rPr lang="en-US" sz="2200" smtClean="0"/>
              <a:t>A variety of other dangers </a:t>
            </a:r>
          </a:p>
        </p:txBody>
      </p:sp>
      <p:pic>
        <p:nvPicPr>
          <p:cNvPr id="1087493" name="Picture 5" descr="seattle_earthquak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676400"/>
            <a:ext cx="1900238"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7495" name="Picture 7" descr="seattle%2520flood%2520da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3276600"/>
            <a:ext cx="1804988"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87496" name="Text Box 8"/>
          <p:cNvSpPr txBox="1">
            <a:spLocks noChangeArrowheads="1"/>
          </p:cNvSpPr>
          <p:nvPr/>
        </p:nvSpPr>
        <p:spPr bwMode="auto">
          <a:xfrm>
            <a:off x="1752600" y="5486400"/>
            <a:ext cx="5721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a:solidFill>
                  <a:srgbClr val="FF3300"/>
                </a:solidFill>
              </a:rPr>
              <a:t>You should always be aware of your surroundings </a:t>
            </a:r>
          </a:p>
          <a:p>
            <a:pPr algn="ctr"/>
            <a:r>
              <a:rPr lang="en-US">
                <a:solidFill>
                  <a:srgbClr val="FF3300"/>
                </a:solidFill>
              </a:rPr>
              <a:t>and the dangers they hold</a:t>
            </a:r>
          </a:p>
        </p:txBody>
      </p:sp>
    </p:spTree>
    <p:extLst>
      <p:ext uri="{BB962C8B-B14F-4D97-AF65-F5344CB8AC3E}">
        <p14:creationId xmlns:p14="http://schemas.microsoft.com/office/powerpoint/2010/main" val="288359816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1087493"/>
                                        </p:tgtEl>
                                        <p:attrNameLst>
                                          <p:attrName>style.visibility</p:attrName>
                                        </p:attrNameLst>
                                      </p:cBhvr>
                                      <p:to>
                                        <p:strVal val="visible"/>
                                      </p:to>
                                    </p:set>
                                    <p:animEffect transition="in" filter="fade">
                                      <p:cBhvr>
                                        <p:cTn id="7" dur="1000"/>
                                        <p:tgtEl>
                                          <p:spTgt spid="1087493"/>
                                        </p:tgtEl>
                                      </p:cBhvr>
                                    </p:animEffect>
                                  </p:childTnLst>
                                </p:cTn>
                              </p:par>
                              <p:par>
                                <p:cTn id="8" presetID="10" presetClass="entr" presetSubtype="0" fill="hold" nodeType="withEffect">
                                  <p:stCondLst>
                                    <p:cond delay="0"/>
                                  </p:stCondLst>
                                  <p:childTnLst>
                                    <p:set>
                                      <p:cBhvr>
                                        <p:cTn id="9" dur="1" fill="hold">
                                          <p:stCondLst>
                                            <p:cond delay="0"/>
                                          </p:stCondLst>
                                        </p:cTn>
                                        <p:tgtEl>
                                          <p:spTgt spid="1087495"/>
                                        </p:tgtEl>
                                        <p:attrNameLst>
                                          <p:attrName>style.visibility</p:attrName>
                                        </p:attrNameLst>
                                      </p:cBhvr>
                                      <p:to>
                                        <p:strVal val="visible"/>
                                      </p:to>
                                    </p:set>
                                    <p:animEffect transition="in" filter="fade">
                                      <p:cBhvr>
                                        <p:cTn id="10" dur="1000"/>
                                        <p:tgtEl>
                                          <p:spTgt spid="1087495"/>
                                        </p:tgtEl>
                                      </p:cBhvr>
                                    </p:animEffect>
                                  </p:childTnLst>
                                </p:cTn>
                              </p:par>
                            </p:childTnLst>
                          </p:cTn>
                        </p:par>
                        <p:par>
                          <p:cTn id="11" fill="hold" nodeType="afterGroup">
                            <p:stCondLst>
                              <p:cond delay="1000"/>
                            </p:stCondLst>
                            <p:childTnLst>
                              <p:par>
                                <p:cTn id="12" presetID="4" presetClass="entr" presetSubtype="32" fill="hold" grpId="0" nodeType="afterEffect">
                                  <p:stCondLst>
                                    <p:cond delay="500"/>
                                  </p:stCondLst>
                                  <p:childTnLst>
                                    <p:set>
                                      <p:cBhvr>
                                        <p:cTn id="13" dur="1" fill="hold">
                                          <p:stCondLst>
                                            <p:cond delay="0"/>
                                          </p:stCondLst>
                                        </p:cTn>
                                        <p:tgtEl>
                                          <p:spTgt spid="1087496"/>
                                        </p:tgtEl>
                                        <p:attrNameLst>
                                          <p:attrName>style.visibility</p:attrName>
                                        </p:attrNameLst>
                                      </p:cBhvr>
                                      <p:to>
                                        <p:strVal val="visible"/>
                                      </p:to>
                                    </p:set>
                                    <p:animEffect transition="in" filter="box(out)">
                                      <p:cBhvr>
                                        <p:cTn id="14" dur="500"/>
                                        <p:tgtEl>
                                          <p:spTgt spid="10874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749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9"/>
          <p:cNvSpPr>
            <a:spLocks noGrp="1" noChangeArrowheads="1"/>
          </p:cNvSpPr>
          <p:nvPr>
            <p:ph type="title"/>
          </p:nvPr>
        </p:nvSpPr>
        <p:spPr/>
        <p:txBody>
          <a:bodyPr/>
          <a:lstStyle/>
          <a:p>
            <a:r>
              <a:rPr lang="en-US" b="1" dirty="0" smtClean="0">
                <a:solidFill>
                  <a:srgbClr val="0070C0"/>
                </a:solidFill>
              </a:rPr>
              <a:t>Clothing</a:t>
            </a:r>
          </a:p>
        </p:txBody>
      </p:sp>
      <p:sp>
        <p:nvSpPr>
          <p:cNvPr id="90115" name="Rectangle 10"/>
          <p:cNvSpPr>
            <a:spLocks noGrp="1" noChangeArrowheads="1"/>
          </p:cNvSpPr>
          <p:nvPr>
            <p:ph type="body" idx="1"/>
          </p:nvPr>
        </p:nvSpPr>
        <p:spPr/>
        <p:txBody>
          <a:bodyPr/>
          <a:lstStyle/>
          <a:p>
            <a:pPr>
              <a:lnSpc>
                <a:spcPct val="80000"/>
              </a:lnSpc>
            </a:pPr>
            <a:r>
              <a:rPr lang="en-US" sz="2200" smtClean="0"/>
              <a:t>Depending on the weather, your gear might include:</a:t>
            </a:r>
          </a:p>
          <a:p>
            <a:pPr lvl="1">
              <a:lnSpc>
                <a:spcPct val="80000"/>
              </a:lnSpc>
            </a:pPr>
            <a:r>
              <a:rPr lang="en-US" sz="2200" smtClean="0"/>
              <a:t>Hard hat</a:t>
            </a:r>
          </a:p>
          <a:p>
            <a:pPr lvl="1">
              <a:lnSpc>
                <a:spcPct val="80000"/>
              </a:lnSpc>
            </a:pPr>
            <a:r>
              <a:rPr lang="en-US" sz="2200" smtClean="0"/>
              <a:t>Rain gear</a:t>
            </a:r>
          </a:p>
          <a:p>
            <a:pPr lvl="1">
              <a:lnSpc>
                <a:spcPct val="80000"/>
              </a:lnSpc>
            </a:pPr>
            <a:r>
              <a:rPr lang="en-US" sz="2200" smtClean="0"/>
              <a:t>Warm non-cotton layers</a:t>
            </a:r>
          </a:p>
          <a:p>
            <a:pPr lvl="1">
              <a:lnSpc>
                <a:spcPct val="80000"/>
              </a:lnSpc>
            </a:pPr>
            <a:r>
              <a:rPr lang="en-US" sz="2200" smtClean="0"/>
              <a:t>Work gloves</a:t>
            </a:r>
          </a:p>
          <a:p>
            <a:pPr lvl="1">
              <a:lnSpc>
                <a:spcPct val="80000"/>
              </a:lnSpc>
            </a:pPr>
            <a:r>
              <a:rPr lang="en-US" sz="2200" smtClean="0"/>
              <a:t>Waterproof boots.</a:t>
            </a:r>
          </a:p>
          <a:p>
            <a:pPr lvl="1">
              <a:lnSpc>
                <a:spcPct val="80000"/>
              </a:lnSpc>
              <a:buFont typeface="Wingdings" pitchFamily="2" charset="2"/>
              <a:buNone/>
            </a:pPr>
            <a:r>
              <a:rPr lang="en-US" sz="2200" smtClean="0"/>
              <a:t> </a:t>
            </a:r>
          </a:p>
          <a:p>
            <a:pPr>
              <a:lnSpc>
                <a:spcPct val="80000"/>
              </a:lnSpc>
            </a:pPr>
            <a:r>
              <a:rPr lang="en-US" sz="2200" smtClean="0"/>
              <a:t>Always bring several pairs of non-cotton socks and change them often to keep your feet clean and dry.</a:t>
            </a:r>
          </a:p>
          <a:p>
            <a:pPr>
              <a:lnSpc>
                <a:spcPct val="80000"/>
              </a:lnSpc>
              <a:buFont typeface="Wingdings" pitchFamily="2" charset="2"/>
              <a:buNone/>
            </a:pPr>
            <a:r>
              <a:rPr lang="en-US" sz="2200" smtClean="0"/>
              <a:t> </a:t>
            </a:r>
          </a:p>
          <a:p>
            <a:pPr>
              <a:lnSpc>
                <a:spcPct val="80000"/>
              </a:lnSpc>
            </a:pPr>
            <a:r>
              <a:rPr lang="en-US" sz="2200" smtClean="0"/>
              <a:t>Create seasonal clothing lists suitable for your climate and the types of disasters you might encounter. </a:t>
            </a:r>
          </a:p>
        </p:txBody>
      </p:sp>
      <p:pic>
        <p:nvPicPr>
          <p:cNvPr id="1088517" name="Picture 5" descr="MCj02902540000[1]"/>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315200" y="1981200"/>
            <a:ext cx="936625"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8518" name="Picture 6" descr="MCj03331400000[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248400" y="3048000"/>
            <a:ext cx="1066800"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8519" name="Picture 7" descr="MCj02934340000[1]"/>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800600" y="3033713"/>
            <a:ext cx="1219200" cy="85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8520" name="Picture 8" descr="MCj03402700000[1]"/>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5410200" y="2057400"/>
            <a:ext cx="11874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056398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1088517"/>
                                        </p:tgtEl>
                                        <p:attrNameLst>
                                          <p:attrName>style.visibility</p:attrName>
                                        </p:attrNameLst>
                                      </p:cBhvr>
                                      <p:to>
                                        <p:strVal val="visible"/>
                                      </p:to>
                                    </p:set>
                                    <p:animEffect transition="in" filter="dissolve">
                                      <p:cBhvr>
                                        <p:cTn id="7" dur="500"/>
                                        <p:tgtEl>
                                          <p:spTgt spid="1088517"/>
                                        </p:tgtEl>
                                      </p:cBhvr>
                                    </p:animEffect>
                                  </p:childTnLst>
                                </p:cTn>
                              </p:par>
                              <p:par>
                                <p:cTn id="8" presetID="9" presetClass="entr" presetSubtype="0" fill="hold" nodeType="withEffect">
                                  <p:stCondLst>
                                    <p:cond delay="0"/>
                                  </p:stCondLst>
                                  <p:childTnLst>
                                    <p:set>
                                      <p:cBhvr>
                                        <p:cTn id="9" dur="1" fill="hold">
                                          <p:stCondLst>
                                            <p:cond delay="0"/>
                                          </p:stCondLst>
                                        </p:cTn>
                                        <p:tgtEl>
                                          <p:spTgt spid="1088518"/>
                                        </p:tgtEl>
                                        <p:attrNameLst>
                                          <p:attrName>style.visibility</p:attrName>
                                        </p:attrNameLst>
                                      </p:cBhvr>
                                      <p:to>
                                        <p:strVal val="visible"/>
                                      </p:to>
                                    </p:set>
                                    <p:animEffect transition="in" filter="dissolve">
                                      <p:cBhvr>
                                        <p:cTn id="10" dur="500"/>
                                        <p:tgtEl>
                                          <p:spTgt spid="1088518"/>
                                        </p:tgtEl>
                                      </p:cBhvr>
                                    </p:animEffect>
                                  </p:childTnLst>
                                </p:cTn>
                              </p:par>
                              <p:par>
                                <p:cTn id="11" presetID="9" presetClass="entr" presetSubtype="0" fill="hold" nodeType="withEffect">
                                  <p:stCondLst>
                                    <p:cond delay="0"/>
                                  </p:stCondLst>
                                  <p:childTnLst>
                                    <p:set>
                                      <p:cBhvr>
                                        <p:cTn id="12" dur="1" fill="hold">
                                          <p:stCondLst>
                                            <p:cond delay="0"/>
                                          </p:stCondLst>
                                        </p:cTn>
                                        <p:tgtEl>
                                          <p:spTgt spid="1088519"/>
                                        </p:tgtEl>
                                        <p:attrNameLst>
                                          <p:attrName>style.visibility</p:attrName>
                                        </p:attrNameLst>
                                      </p:cBhvr>
                                      <p:to>
                                        <p:strVal val="visible"/>
                                      </p:to>
                                    </p:set>
                                    <p:animEffect transition="in" filter="dissolve">
                                      <p:cBhvr>
                                        <p:cTn id="13" dur="500"/>
                                        <p:tgtEl>
                                          <p:spTgt spid="1088519"/>
                                        </p:tgtEl>
                                      </p:cBhvr>
                                    </p:animEffect>
                                  </p:childTnLst>
                                </p:cTn>
                              </p:par>
                              <p:par>
                                <p:cTn id="14" presetID="9" presetClass="entr" presetSubtype="0" fill="hold" nodeType="withEffect">
                                  <p:stCondLst>
                                    <p:cond delay="0"/>
                                  </p:stCondLst>
                                  <p:childTnLst>
                                    <p:set>
                                      <p:cBhvr>
                                        <p:cTn id="15" dur="1" fill="hold">
                                          <p:stCondLst>
                                            <p:cond delay="0"/>
                                          </p:stCondLst>
                                        </p:cTn>
                                        <p:tgtEl>
                                          <p:spTgt spid="1088520"/>
                                        </p:tgtEl>
                                        <p:attrNameLst>
                                          <p:attrName>style.visibility</p:attrName>
                                        </p:attrNameLst>
                                      </p:cBhvr>
                                      <p:to>
                                        <p:strVal val="visible"/>
                                      </p:to>
                                    </p:set>
                                    <p:animEffect transition="in" filter="dissolve">
                                      <p:cBhvr>
                                        <p:cTn id="16" dur="500"/>
                                        <p:tgtEl>
                                          <p:spTgt spid="10885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84450" name="Picture 2" descr="MPj04048960000[1]"/>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943600" y="1371600"/>
            <a:ext cx="2743200" cy="195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1139" name="Rectangle 3"/>
          <p:cNvSpPr>
            <a:spLocks noGrp="1" noChangeArrowheads="1"/>
          </p:cNvSpPr>
          <p:nvPr>
            <p:ph type="title"/>
          </p:nvPr>
        </p:nvSpPr>
        <p:spPr/>
        <p:txBody>
          <a:bodyPr/>
          <a:lstStyle/>
          <a:p>
            <a:r>
              <a:rPr lang="en-US" b="1" dirty="0" smtClean="0">
                <a:solidFill>
                  <a:srgbClr val="0070C0"/>
                </a:solidFill>
              </a:rPr>
              <a:t>Personal Safety Checklist</a:t>
            </a:r>
          </a:p>
        </p:txBody>
      </p:sp>
      <p:sp>
        <p:nvSpPr>
          <p:cNvPr id="91140" name="Rectangle 4"/>
          <p:cNvSpPr>
            <a:spLocks noGrp="1" noChangeArrowheads="1"/>
          </p:cNvSpPr>
          <p:nvPr>
            <p:ph type="body" sz="half" idx="1"/>
          </p:nvPr>
        </p:nvSpPr>
        <p:spPr>
          <a:xfrm>
            <a:off x="381000" y="1371600"/>
            <a:ext cx="4076700" cy="4343400"/>
          </a:xfrm>
        </p:spPr>
        <p:txBody>
          <a:bodyPr/>
          <a:lstStyle/>
          <a:p>
            <a:pPr>
              <a:lnSpc>
                <a:spcPct val="80000"/>
              </a:lnSpc>
            </a:pPr>
            <a:r>
              <a:rPr lang="en-US" sz="1800" smtClean="0"/>
              <a:t>Sturdy footwear is worn by all active duty personnel.</a:t>
            </a:r>
          </a:p>
          <a:p>
            <a:pPr>
              <a:lnSpc>
                <a:spcPct val="80000"/>
              </a:lnSpc>
            </a:pPr>
            <a:endParaRPr lang="en-US" sz="1800" smtClean="0"/>
          </a:p>
          <a:p>
            <a:pPr>
              <a:lnSpc>
                <a:spcPct val="80000"/>
              </a:lnSpc>
            </a:pPr>
            <a:r>
              <a:rPr lang="en-US" sz="1800" smtClean="0"/>
              <a:t>Safety glasses or goggles are used when cutting wire, soldering or working around machinery.</a:t>
            </a:r>
          </a:p>
          <a:p>
            <a:pPr>
              <a:lnSpc>
                <a:spcPct val="80000"/>
              </a:lnSpc>
            </a:pPr>
            <a:endParaRPr lang="en-US" sz="1800" smtClean="0"/>
          </a:p>
          <a:p>
            <a:pPr>
              <a:lnSpc>
                <a:spcPct val="80000"/>
              </a:lnSpc>
            </a:pPr>
            <a:r>
              <a:rPr lang="en-US" sz="1800" smtClean="0"/>
              <a:t>Respirators, dust masks or bandanas are available at fires, floods, earthquakes</a:t>
            </a:r>
          </a:p>
          <a:p>
            <a:pPr>
              <a:lnSpc>
                <a:spcPct val="80000"/>
              </a:lnSpc>
            </a:pPr>
            <a:endParaRPr lang="en-US" sz="1800" smtClean="0"/>
          </a:p>
          <a:p>
            <a:pPr>
              <a:lnSpc>
                <a:spcPct val="80000"/>
              </a:lnSpc>
            </a:pPr>
            <a:r>
              <a:rPr lang="en-US" sz="1800" smtClean="0"/>
              <a:t>OSHA approved hard-hats are worn by all ground crew for tower erection operations. NO EXCEPTIONS! Climbing helmets are worn during tower climbing operations.</a:t>
            </a:r>
          </a:p>
        </p:txBody>
      </p:sp>
      <p:pic>
        <p:nvPicPr>
          <p:cNvPr id="1384453" name="Picture 5" descr="MCj03976740000[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495800" y="3505200"/>
            <a:ext cx="1603375" cy="164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84454" name="Picture 6" descr="MCj03976720000[1]"/>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791200" y="4876800"/>
            <a:ext cx="1820863" cy="169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84455" name="Picture 7" descr="MCj03976700000[1]"/>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6705600" y="3276600"/>
            <a:ext cx="1814513"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84456" name="Picture 8" descr="MCj02978170000[1]"/>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648200" y="1585913"/>
            <a:ext cx="1524000" cy="145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007523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3" fill="hold" nodeType="withEffect">
                                  <p:stCondLst>
                                    <p:cond delay="0"/>
                                  </p:stCondLst>
                                  <p:childTnLst>
                                    <p:set>
                                      <p:cBhvr>
                                        <p:cTn id="6" dur="1" fill="hold">
                                          <p:stCondLst>
                                            <p:cond delay="0"/>
                                          </p:stCondLst>
                                        </p:cTn>
                                        <p:tgtEl>
                                          <p:spTgt spid="1384450"/>
                                        </p:tgtEl>
                                        <p:attrNameLst>
                                          <p:attrName>style.visibility</p:attrName>
                                        </p:attrNameLst>
                                      </p:cBhvr>
                                      <p:to>
                                        <p:strVal val="visible"/>
                                      </p:to>
                                    </p:set>
                                    <p:anim calcmode="lin" valueType="num">
                                      <p:cBhvr additive="base">
                                        <p:cTn id="7" dur="500" fill="hold"/>
                                        <p:tgtEl>
                                          <p:spTgt spid="1384450"/>
                                        </p:tgtEl>
                                        <p:attrNameLst>
                                          <p:attrName>ppt_x</p:attrName>
                                        </p:attrNameLst>
                                      </p:cBhvr>
                                      <p:tavLst>
                                        <p:tav tm="0">
                                          <p:val>
                                            <p:strVal val="1+#ppt_w/2"/>
                                          </p:val>
                                        </p:tav>
                                        <p:tav tm="100000">
                                          <p:val>
                                            <p:strVal val="#ppt_x"/>
                                          </p:val>
                                        </p:tav>
                                      </p:tavLst>
                                    </p:anim>
                                    <p:anim calcmode="lin" valueType="num">
                                      <p:cBhvr additive="base">
                                        <p:cTn id="8" dur="500" fill="hold"/>
                                        <p:tgtEl>
                                          <p:spTgt spid="1384450"/>
                                        </p:tgtEl>
                                        <p:attrNameLst>
                                          <p:attrName>ppt_y</p:attrName>
                                        </p:attrNameLst>
                                      </p:cBhvr>
                                      <p:tavLst>
                                        <p:tav tm="0">
                                          <p:val>
                                            <p:strVal val="0-#ppt_h/2"/>
                                          </p:val>
                                        </p:tav>
                                        <p:tav tm="100000">
                                          <p:val>
                                            <p:strVal val="#ppt_y"/>
                                          </p:val>
                                        </p:tav>
                                      </p:tavLst>
                                    </p:anim>
                                  </p:childTnLst>
                                </p:cTn>
                              </p:par>
                              <p:par>
                                <p:cTn id="9" presetID="2" presetClass="entr" presetSubtype="12" fill="hold" nodeType="withEffect">
                                  <p:stCondLst>
                                    <p:cond delay="0"/>
                                  </p:stCondLst>
                                  <p:childTnLst>
                                    <p:set>
                                      <p:cBhvr>
                                        <p:cTn id="10" dur="1" fill="hold">
                                          <p:stCondLst>
                                            <p:cond delay="0"/>
                                          </p:stCondLst>
                                        </p:cTn>
                                        <p:tgtEl>
                                          <p:spTgt spid="1384453"/>
                                        </p:tgtEl>
                                        <p:attrNameLst>
                                          <p:attrName>style.visibility</p:attrName>
                                        </p:attrNameLst>
                                      </p:cBhvr>
                                      <p:to>
                                        <p:strVal val="visible"/>
                                      </p:to>
                                    </p:set>
                                    <p:anim calcmode="lin" valueType="num">
                                      <p:cBhvr additive="base">
                                        <p:cTn id="11" dur="500" fill="hold"/>
                                        <p:tgtEl>
                                          <p:spTgt spid="1384453"/>
                                        </p:tgtEl>
                                        <p:attrNameLst>
                                          <p:attrName>ppt_x</p:attrName>
                                        </p:attrNameLst>
                                      </p:cBhvr>
                                      <p:tavLst>
                                        <p:tav tm="0">
                                          <p:val>
                                            <p:strVal val="0-#ppt_w/2"/>
                                          </p:val>
                                        </p:tav>
                                        <p:tav tm="100000">
                                          <p:val>
                                            <p:strVal val="#ppt_x"/>
                                          </p:val>
                                        </p:tav>
                                      </p:tavLst>
                                    </p:anim>
                                    <p:anim calcmode="lin" valueType="num">
                                      <p:cBhvr additive="base">
                                        <p:cTn id="12" dur="500" fill="hold"/>
                                        <p:tgtEl>
                                          <p:spTgt spid="138445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384454"/>
                                        </p:tgtEl>
                                        <p:attrNameLst>
                                          <p:attrName>style.visibility</p:attrName>
                                        </p:attrNameLst>
                                      </p:cBhvr>
                                      <p:to>
                                        <p:strVal val="visible"/>
                                      </p:to>
                                    </p:set>
                                    <p:anim calcmode="lin" valueType="num">
                                      <p:cBhvr additive="base">
                                        <p:cTn id="15" dur="500" fill="hold"/>
                                        <p:tgtEl>
                                          <p:spTgt spid="1384454"/>
                                        </p:tgtEl>
                                        <p:attrNameLst>
                                          <p:attrName>ppt_x</p:attrName>
                                        </p:attrNameLst>
                                      </p:cBhvr>
                                      <p:tavLst>
                                        <p:tav tm="0">
                                          <p:val>
                                            <p:strVal val="#ppt_x"/>
                                          </p:val>
                                        </p:tav>
                                        <p:tav tm="100000">
                                          <p:val>
                                            <p:strVal val="#ppt_x"/>
                                          </p:val>
                                        </p:tav>
                                      </p:tavLst>
                                    </p:anim>
                                    <p:anim calcmode="lin" valueType="num">
                                      <p:cBhvr additive="base">
                                        <p:cTn id="16" dur="500" fill="hold"/>
                                        <p:tgtEl>
                                          <p:spTgt spid="1384454"/>
                                        </p:tgtEl>
                                        <p:attrNameLst>
                                          <p:attrName>ppt_y</p:attrName>
                                        </p:attrNameLst>
                                      </p:cBhvr>
                                      <p:tavLst>
                                        <p:tav tm="0">
                                          <p:val>
                                            <p:strVal val="1+#ppt_h/2"/>
                                          </p:val>
                                        </p:tav>
                                        <p:tav tm="100000">
                                          <p:val>
                                            <p:strVal val="#ppt_y"/>
                                          </p:val>
                                        </p:tav>
                                      </p:tavLst>
                                    </p:anim>
                                  </p:childTnLst>
                                </p:cTn>
                              </p:par>
                              <p:par>
                                <p:cTn id="17" presetID="2" presetClass="entr" presetSubtype="6" fill="hold" nodeType="withEffect">
                                  <p:stCondLst>
                                    <p:cond delay="0"/>
                                  </p:stCondLst>
                                  <p:childTnLst>
                                    <p:set>
                                      <p:cBhvr>
                                        <p:cTn id="18" dur="1" fill="hold">
                                          <p:stCondLst>
                                            <p:cond delay="0"/>
                                          </p:stCondLst>
                                        </p:cTn>
                                        <p:tgtEl>
                                          <p:spTgt spid="1384455"/>
                                        </p:tgtEl>
                                        <p:attrNameLst>
                                          <p:attrName>style.visibility</p:attrName>
                                        </p:attrNameLst>
                                      </p:cBhvr>
                                      <p:to>
                                        <p:strVal val="visible"/>
                                      </p:to>
                                    </p:set>
                                    <p:anim calcmode="lin" valueType="num">
                                      <p:cBhvr additive="base">
                                        <p:cTn id="19" dur="500" fill="hold"/>
                                        <p:tgtEl>
                                          <p:spTgt spid="1384455"/>
                                        </p:tgtEl>
                                        <p:attrNameLst>
                                          <p:attrName>ppt_x</p:attrName>
                                        </p:attrNameLst>
                                      </p:cBhvr>
                                      <p:tavLst>
                                        <p:tav tm="0">
                                          <p:val>
                                            <p:strVal val="1+#ppt_w/2"/>
                                          </p:val>
                                        </p:tav>
                                        <p:tav tm="100000">
                                          <p:val>
                                            <p:strVal val="#ppt_x"/>
                                          </p:val>
                                        </p:tav>
                                      </p:tavLst>
                                    </p:anim>
                                    <p:anim calcmode="lin" valueType="num">
                                      <p:cBhvr additive="base">
                                        <p:cTn id="20" dur="500" fill="hold"/>
                                        <p:tgtEl>
                                          <p:spTgt spid="1384455"/>
                                        </p:tgtEl>
                                        <p:attrNameLst>
                                          <p:attrName>ppt_y</p:attrName>
                                        </p:attrNameLst>
                                      </p:cBhvr>
                                      <p:tavLst>
                                        <p:tav tm="0">
                                          <p:val>
                                            <p:strVal val="1+#ppt_h/2"/>
                                          </p:val>
                                        </p:tav>
                                        <p:tav tm="100000">
                                          <p:val>
                                            <p:strVal val="#ppt_y"/>
                                          </p:val>
                                        </p:tav>
                                      </p:tavLst>
                                    </p:anim>
                                  </p:childTnLst>
                                </p:cTn>
                              </p:par>
                              <p:par>
                                <p:cTn id="21" presetID="2" presetClass="entr" presetSubtype="9" fill="hold" nodeType="withEffect">
                                  <p:stCondLst>
                                    <p:cond delay="0"/>
                                  </p:stCondLst>
                                  <p:childTnLst>
                                    <p:set>
                                      <p:cBhvr>
                                        <p:cTn id="22" dur="1" fill="hold">
                                          <p:stCondLst>
                                            <p:cond delay="0"/>
                                          </p:stCondLst>
                                        </p:cTn>
                                        <p:tgtEl>
                                          <p:spTgt spid="1384456"/>
                                        </p:tgtEl>
                                        <p:attrNameLst>
                                          <p:attrName>style.visibility</p:attrName>
                                        </p:attrNameLst>
                                      </p:cBhvr>
                                      <p:to>
                                        <p:strVal val="visible"/>
                                      </p:to>
                                    </p:set>
                                    <p:anim calcmode="lin" valueType="num">
                                      <p:cBhvr additive="base">
                                        <p:cTn id="23" dur="500" fill="hold"/>
                                        <p:tgtEl>
                                          <p:spTgt spid="1384456"/>
                                        </p:tgtEl>
                                        <p:attrNameLst>
                                          <p:attrName>ppt_x</p:attrName>
                                        </p:attrNameLst>
                                      </p:cBhvr>
                                      <p:tavLst>
                                        <p:tav tm="0">
                                          <p:val>
                                            <p:strVal val="0-#ppt_w/2"/>
                                          </p:val>
                                        </p:tav>
                                        <p:tav tm="100000">
                                          <p:val>
                                            <p:strVal val="#ppt_x"/>
                                          </p:val>
                                        </p:tav>
                                      </p:tavLst>
                                    </p:anim>
                                    <p:anim calcmode="lin" valueType="num">
                                      <p:cBhvr additive="base">
                                        <p:cTn id="24" dur="500" fill="hold"/>
                                        <p:tgtEl>
                                          <p:spTgt spid="138445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5"/>
          <p:cNvSpPr>
            <a:spLocks noGrp="1" noChangeArrowheads="1"/>
          </p:cNvSpPr>
          <p:nvPr>
            <p:ph type="title"/>
          </p:nvPr>
        </p:nvSpPr>
        <p:spPr/>
        <p:txBody>
          <a:bodyPr/>
          <a:lstStyle/>
          <a:p>
            <a:r>
              <a:rPr lang="en-US" b="1" dirty="0" smtClean="0">
                <a:solidFill>
                  <a:srgbClr val="0070C0"/>
                </a:solidFill>
              </a:rPr>
              <a:t>Avoid Dangerous Areas</a:t>
            </a:r>
          </a:p>
        </p:txBody>
      </p:sp>
      <p:sp>
        <p:nvSpPr>
          <p:cNvPr id="92163" name="Rectangle 6"/>
          <p:cNvSpPr>
            <a:spLocks noGrp="1" noChangeArrowheads="1"/>
          </p:cNvSpPr>
          <p:nvPr>
            <p:ph type="body" idx="1"/>
          </p:nvPr>
        </p:nvSpPr>
        <p:spPr>
          <a:xfrm>
            <a:off x="609600" y="1600200"/>
            <a:ext cx="7848600" cy="3352800"/>
          </a:xfrm>
        </p:spPr>
        <p:txBody>
          <a:bodyPr/>
          <a:lstStyle/>
          <a:p>
            <a:r>
              <a:rPr lang="en-US" sz="2200" smtClean="0"/>
              <a:t>Industrial buildings or facilities may contain toxic chemicals, which can be released in a disaster</a:t>
            </a:r>
          </a:p>
          <a:p>
            <a:pPr lvl="1"/>
            <a:r>
              <a:rPr lang="en-US" sz="2200" smtClean="0"/>
              <a:t>Hospitals</a:t>
            </a:r>
          </a:p>
          <a:p>
            <a:r>
              <a:rPr lang="en-US" sz="2200" smtClean="0"/>
              <a:t>Dams can break, </a:t>
            </a:r>
          </a:p>
          <a:p>
            <a:r>
              <a:rPr lang="en-US" sz="2200" smtClean="0"/>
              <a:t>Bridges can wash out </a:t>
            </a:r>
          </a:p>
          <a:p>
            <a:r>
              <a:rPr lang="en-US" sz="2200" smtClean="0"/>
              <a:t>Buildings can collapse </a:t>
            </a:r>
          </a:p>
          <a:p>
            <a:r>
              <a:rPr lang="en-US" sz="2200" smtClean="0"/>
              <a:t>Areas can become inaccessible due to flooding, landslides, collapsed structures, advancing fires, or storm surges </a:t>
            </a:r>
          </a:p>
        </p:txBody>
      </p:sp>
      <p:sp>
        <p:nvSpPr>
          <p:cNvPr id="1089540" name="Text Box 4"/>
          <p:cNvSpPr txBox="1">
            <a:spLocks noChangeArrowheads="1"/>
          </p:cNvSpPr>
          <p:nvPr/>
        </p:nvSpPr>
        <p:spPr bwMode="auto">
          <a:xfrm>
            <a:off x="1905000" y="5029200"/>
            <a:ext cx="625792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sz="2000">
                <a:solidFill>
                  <a:srgbClr val="FF3300"/>
                </a:solidFill>
              </a:rPr>
              <a:t>If you can avoid being in harm's way, </a:t>
            </a:r>
          </a:p>
          <a:p>
            <a:pPr algn="ctr"/>
            <a:r>
              <a:rPr lang="en-US" sz="2000">
                <a:solidFill>
                  <a:srgbClr val="FF3300"/>
                </a:solidFill>
              </a:rPr>
              <a:t>you can also prevent yourself from becoming </a:t>
            </a:r>
          </a:p>
          <a:p>
            <a:pPr algn="ctr"/>
            <a:r>
              <a:rPr lang="en-US" sz="2000">
                <a:solidFill>
                  <a:srgbClr val="FF3300"/>
                </a:solidFill>
              </a:rPr>
              <a:t>part of the problem rather than part of the solution</a:t>
            </a:r>
          </a:p>
        </p:txBody>
      </p:sp>
    </p:spTree>
    <p:extLst>
      <p:ext uri="{BB962C8B-B14F-4D97-AF65-F5344CB8AC3E}">
        <p14:creationId xmlns:p14="http://schemas.microsoft.com/office/powerpoint/2010/main" val="419371399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32" fill="hold" grpId="0" nodeType="afterEffect">
                                  <p:stCondLst>
                                    <p:cond delay="0"/>
                                  </p:stCondLst>
                                  <p:childTnLst>
                                    <p:set>
                                      <p:cBhvr>
                                        <p:cTn id="6" dur="1" fill="hold">
                                          <p:stCondLst>
                                            <p:cond delay="0"/>
                                          </p:stCondLst>
                                        </p:cTn>
                                        <p:tgtEl>
                                          <p:spTgt spid="1089540"/>
                                        </p:tgtEl>
                                        <p:attrNameLst>
                                          <p:attrName>style.visibility</p:attrName>
                                        </p:attrNameLst>
                                      </p:cBhvr>
                                      <p:to>
                                        <p:strVal val="visible"/>
                                      </p:to>
                                    </p:set>
                                    <p:animEffect transition="in" filter="diamond(out)">
                                      <p:cBhvr>
                                        <p:cTn id="7" dur="1000"/>
                                        <p:tgtEl>
                                          <p:spTgt spid="10895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954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smtClean="0">
                <a:solidFill>
                  <a:srgbClr val="0070C0"/>
                </a:solidFill>
              </a:rPr>
              <a:t>Session Five </a:t>
            </a:r>
            <a:r>
              <a:rPr lang="en-US" b="1" dirty="0" smtClean="0">
                <a:solidFill>
                  <a:srgbClr val="0070C0"/>
                </a:solidFill>
              </a:rPr>
              <a:t>Topic</a:t>
            </a:r>
            <a:endParaRPr lang="en-US" sz="2000" dirty="0"/>
          </a:p>
        </p:txBody>
      </p:sp>
      <p:sp>
        <p:nvSpPr>
          <p:cNvPr id="5" name="Content Placeholder 4"/>
          <p:cNvSpPr>
            <a:spLocks noGrp="1"/>
          </p:cNvSpPr>
          <p:nvPr>
            <p:ph idx="1"/>
            <p:custDataLst>
              <p:tags r:id="rId3"/>
            </p:custDataLst>
          </p:nvPr>
        </p:nvSpPr>
        <p:spPr/>
        <p:txBody>
          <a:bodyPr>
            <a:normAutofit/>
          </a:bodyPr>
          <a:lstStyle/>
          <a:p>
            <a:pPr marL="0" indent="0">
              <a:buNone/>
            </a:pPr>
            <a:r>
              <a:rPr lang="en-US" dirty="0" smtClean="0">
                <a:solidFill>
                  <a:schemeClr val="bg1">
                    <a:lumMod val="85000"/>
                  </a:schemeClr>
                </a:solidFill>
              </a:rPr>
              <a:t>Session 1 – Topics 1,</a:t>
            </a:r>
            <a:r>
              <a:rPr lang="en-US" dirty="0" smtClean="0"/>
              <a:t> </a:t>
            </a:r>
            <a:r>
              <a:rPr lang="en-US" dirty="0" smtClean="0">
                <a:solidFill>
                  <a:schemeClr val="bg1">
                    <a:lumMod val="85000"/>
                  </a:schemeClr>
                </a:solidFill>
              </a:rPr>
              <a:t>2,</a:t>
            </a:r>
            <a:r>
              <a:rPr lang="en-US" dirty="0" smtClean="0"/>
              <a:t> </a:t>
            </a:r>
            <a:r>
              <a:rPr lang="en-US" dirty="0" smtClean="0">
                <a:solidFill>
                  <a:schemeClr val="bg1">
                    <a:lumMod val="85000"/>
                  </a:schemeClr>
                </a:solidFill>
              </a:rPr>
              <a:t>3,</a:t>
            </a:r>
            <a:r>
              <a:rPr lang="en-US" dirty="0" smtClean="0"/>
              <a:t> </a:t>
            </a:r>
            <a:r>
              <a:rPr lang="en-US" dirty="0" smtClean="0">
                <a:solidFill>
                  <a:schemeClr val="bg1">
                    <a:lumMod val="85000"/>
                  </a:schemeClr>
                </a:solidFill>
              </a:rPr>
              <a:t>4,</a:t>
            </a:r>
            <a:r>
              <a:rPr lang="en-US" dirty="0" smtClean="0"/>
              <a:t> </a:t>
            </a:r>
            <a:r>
              <a:rPr lang="en-US" dirty="0" smtClean="0">
                <a:solidFill>
                  <a:schemeClr val="bg1">
                    <a:lumMod val="85000"/>
                  </a:schemeClr>
                </a:solidFill>
              </a:rPr>
              <a:t>5a,</a:t>
            </a:r>
            <a:r>
              <a:rPr lang="en-US" dirty="0" smtClean="0">
                <a:solidFill>
                  <a:srgbClr val="FF0000"/>
                </a:solidFill>
              </a:rPr>
              <a:t> </a:t>
            </a:r>
            <a:r>
              <a:rPr lang="en-US" dirty="0" smtClean="0">
                <a:solidFill>
                  <a:schemeClr val="bg1">
                    <a:lumMod val="85000"/>
                  </a:schemeClr>
                </a:solidFill>
              </a:rPr>
              <a:t>5b</a:t>
            </a:r>
          </a:p>
          <a:p>
            <a:pPr marL="0" indent="0">
              <a:buNone/>
            </a:pPr>
            <a:r>
              <a:rPr lang="en-US" dirty="0" smtClean="0">
                <a:solidFill>
                  <a:schemeClr val="bg1">
                    <a:lumMod val="85000"/>
                  </a:schemeClr>
                </a:solidFill>
              </a:rPr>
              <a:t>Session 2 – Topics 6, 7a, 7b, 7c, 7d, 8, 9, 10</a:t>
            </a:r>
          </a:p>
          <a:p>
            <a:pPr marL="0" indent="0">
              <a:buNone/>
            </a:pPr>
            <a:r>
              <a:rPr lang="en-US" dirty="0" smtClean="0">
                <a:solidFill>
                  <a:schemeClr val="bg1">
                    <a:lumMod val="85000"/>
                  </a:schemeClr>
                </a:solidFill>
              </a:rPr>
              <a:t>Session 3 – Topics 11,</a:t>
            </a:r>
            <a:r>
              <a:rPr lang="en-US" dirty="0" smtClean="0"/>
              <a:t> </a:t>
            </a:r>
            <a:r>
              <a:rPr lang="en-US" dirty="0" smtClean="0">
                <a:solidFill>
                  <a:schemeClr val="bg1">
                    <a:lumMod val="85000"/>
                  </a:schemeClr>
                </a:solidFill>
              </a:rPr>
              <a:t>12, 13,</a:t>
            </a:r>
            <a:r>
              <a:rPr lang="en-US" dirty="0" smtClean="0"/>
              <a:t> </a:t>
            </a:r>
            <a:r>
              <a:rPr lang="en-US" dirty="0" smtClean="0">
                <a:solidFill>
                  <a:schemeClr val="bg1">
                    <a:lumMod val="85000"/>
                  </a:schemeClr>
                </a:solidFill>
              </a:rPr>
              <a:t>14, 15</a:t>
            </a:r>
          </a:p>
          <a:p>
            <a:pPr marL="0" indent="0">
              <a:buNone/>
            </a:pPr>
            <a:r>
              <a:rPr lang="en-US" dirty="0" smtClean="0">
                <a:solidFill>
                  <a:schemeClr val="bg1">
                    <a:lumMod val="85000"/>
                  </a:schemeClr>
                </a:solidFill>
              </a:rPr>
              <a:t>Session 4 – Topics 16, 17, 18, 19, 20</a:t>
            </a:r>
          </a:p>
          <a:p>
            <a:pPr marL="0" indent="0">
              <a:buNone/>
            </a:pPr>
            <a:r>
              <a:rPr lang="en-US" dirty="0" smtClean="0"/>
              <a:t>Session 5 – Topics </a:t>
            </a:r>
            <a:r>
              <a:rPr lang="en-US" dirty="0" smtClean="0">
                <a:solidFill>
                  <a:schemeClr val="bg1">
                    <a:lumMod val="85000"/>
                  </a:schemeClr>
                </a:solidFill>
              </a:rPr>
              <a:t>21, </a:t>
            </a:r>
            <a:r>
              <a:rPr lang="en-US" dirty="0" smtClean="0">
                <a:solidFill>
                  <a:srgbClr val="FF0000"/>
                </a:solidFill>
              </a:rPr>
              <a:t>22</a:t>
            </a:r>
            <a:r>
              <a:rPr lang="en-US" dirty="0" smtClean="0"/>
              <a:t>, 23, 24, 25, 26, 27</a:t>
            </a:r>
          </a:p>
          <a:p>
            <a:pPr marL="0" indent="0">
              <a:buNone/>
            </a:pPr>
            <a:r>
              <a:rPr lang="en-US" dirty="0" smtClean="0">
                <a:solidFill>
                  <a:schemeClr val="bg1">
                    <a:lumMod val="75000"/>
                  </a:schemeClr>
                </a:solidFill>
              </a:rPr>
              <a:t>Session 6 – Topics 28, 29, Summary, Final Exam</a:t>
            </a:r>
          </a:p>
        </p:txBody>
      </p:sp>
    </p:spTree>
    <p:custDataLst>
      <p:tags r:id="rId1"/>
    </p:custDataLst>
    <p:extLst>
      <p:ext uri="{BB962C8B-B14F-4D97-AF65-F5344CB8AC3E}">
        <p14:creationId xmlns:p14="http://schemas.microsoft.com/office/powerpoint/2010/main" val="2572558755"/>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4"/>
          <p:cNvSpPr>
            <a:spLocks noGrp="1" noChangeArrowheads="1"/>
          </p:cNvSpPr>
          <p:nvPr>
            <p:ph type="title"/>
          </p:nvPr>
        </p:nvSpPr>
        <p:spPr/>
        <p:txBody>
          <a:bodyPr/>
          <a:lstStyle/>
          <a:p>
            <a:r>
              <a:rPr lang="en-US" b="1" dirty="0" smtClean="0">
                <a:solidFill>
                  <a:srgbClr val="0070C0"/>
                </a:solidFill>
              </a:rPr>
              <a:t>If You Are Trapped or Isolated…</a:t>
            </a:r>
          </a:p>
        </p:txBody>
      </p:sp>
      <p:sp>
        <p:nvSpPr>
          <p:cNvPr id="93187" name="Rectangle 5"/>
          <p:cNvSpPr>
            <a:spLocks noGrp="1" noChangeArrowheads="1"/>
          </p:cNvSpPr>
          <p:nvPr>
            <p:ph type="body" sz="half" idx="1"/>
          </p:nvPr>
        </p:nvSpPr>
        <p:spPr>
          <a:xfrm>
            <a:off x="609600" y="1447800"/>
            <a:ext cx="3848100" cy="4114800"/>
          </a:xfrm>
        </p:spPr>
        <p:txBody>
          <a:bodyPr/>
          <a:lstStyle/>
          <a:p>
            <a:r>
              <a:rPr lang="en-US" sz="2200" smtClean="0"/>
              <a:t>Be prepared to help others find or rescue you</a:t>
            </a:r>
          </a:p>
          <a:p>
            <a:endParaRPr lang="en-US" sz="2200" smtClean="0"/>
          </a:p>
          <a:p>
            <a:r>
              <a:rPr lang="en-US" sz="2200" smtClean="0"/>
              <a:t>Let others know where you are going if you must travel anywhere, even within a "safe" building</a:t>
            </a:r>
          </a:p>
          <a:p>
            <a:endParaRPr lang="en-US" sz="2200" smtClean="0"/>
          </a:p>
          <a:p>
            <a:r>
              <a:rPr lang="en-US" sz="2200" smtClean="0"/>
              <a:t>Try not to travel alone in dangerous conditions-- bring a "buddy" </a:t>
            </a:r>
          </a:p>
        </p:txBody>
      </p:sp>
      <p:pic>
        <p:nvPicPr>
          <p:cNvPr id="1090569" name="Picture 9" descr="light-stick-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3276600"/>
            <a:ext cx="15240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0571" name="Picture 11" descr="whist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2133600"/>
            <a:ext cx="1600200" cy="95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0573" name="Picture 13" descr="2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0" y="4648200"/>
            <a:ext cx="11906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0575" name="Picture 15" descr="365212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6800" y="3276600"/>
            <a:ext cx="1266825"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0577" name="Picture 17" descr="INS33214L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6800" y="457200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0578" name="Text Box 18"/>
          <p:cNvSpPr txBox="1">
            <a:spLocks noChangeArrowheads="1"/>
          </p:cNvSpPr>
          <p:nvPr/>
        </p:nvSpPr>
        <p:spPr bwMode="auto">
          <a:xfrm>
            <a:off x="5470525" y="1560513"/>
            <a:ext cx="2800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a:t>Carry Signaling Devices</a:t>
            </a:r>
          </a:p>
        </p:txBody>
      </p:sp>
    </p:spTree>
    <p:extLst>
      <p:ext uri="{BB962C8B-B14F-4D97-AF65-F5344CB8AC3E}">
        <p14:creationId xmlns:p14="http://schemas.microsoft.com/office/powerpoint/2010/main" val="166900438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nodeType="withEffect">
                                  <p:stCondLst>
                                    <p:cond delay="0"/>
                                  </p:stCondLst>
                                  <p:childTnLst>
                                    <p:set>
                                      <p:cBhvr>
                                        <p:cTn id="6" dur="1" fill="hold">
                                          <p:stCondLst>
                                            <p:cond delay="0"/>
                                          </p:stCondLst>
                                        </p:cTn>
                                        <p:tgtEl>
                                          <p:spTgt spid="1090569"/>
                                        </p:tgtEl>
                                        <p:attrNameLst>
                                          <p:attrName>style.visibility</p:attrName>
                                        </p:attrNameLst>
                                      </p:cBhvr>
                                      <p:to>
                                        <p:strVal val="visible"/>
                                      </p:to>
                                    </p:set>
                                    <p:animEffect transition="in" filter="slide(fromBottom)">
                                      <p:cBhvr>
                                        <p:cTn id="7" dur="500"/>
                                        <p:tgtEl>
                                          <p:spTgt spid="1090569"/>
                                        </p:tgtEl>
                                      </p:cBhvr>
                                    </p:animEffect>
                                  </p:childTnLst>
                                </p:cTn>
                              </p:par>
                              <p:par>
                                <p:cTn id="8" presetID="12" presetClass="entr" presetSubtype="4" fill="hold" nodeType="withEffect">
                                  <p:stCondLst>
                                    <p:cond delay="0"/>
                                  </p:stCondLst>
                                  <p:childTnLst>
                                    <p:set>
                                      <p:cBhvr>
                                        <p:cTn id="9" dur="1" fill="hold">
                                          <p:stCondLst>
                                            <p:cond delay="0"/>
                                          </p:stCondLst>
                                        </p:cTn>
                                        <p:tgtEl>
                                          <p:spTgt spid="1090571"/>
                                        </p:tgtEl>
                                        <p:attrNameLst>
                                          <p:attrName>style.visibility</p:attrName>
                                        </p:attrNameLst>
                                      </p:cBhvr>
                                      <p:to>
                                        <p:strVal val="visible"/>
                                      </p:to>
                                    </p:set>
                                    <p:animEffect transition="in" filter="slide(fromBottom)">
                                      <p:cBhvr>
                                        <p:cTn id="10" dur="500"/>
                                        <p:tgtEl>
                                          <p:spTgt spid="1090571"/>
                                        </p:tgtEl>
                                      </p:cBhvr>
                                    </p:animEffect>
                                  </p:childTnLst>
                                </p:cTn>
                              </p:par>
                              <p:par>
                                <p:cTn id="11" presetID="12" presetClass="entr" presetSubtype="4" fill="hold" nodeType="withEffect">
                                  <p:stCondLst>
                                    <p:cond delay="0"/>
                                  </p:stCondLst>
                                  <p:childTnLst>
                                    <p:set>
                                      <p:cBhvr>
                                        <p:cTn id="12" dur="1" fill="hold">
                                          <p:stCondLst>
                                            <p:cond delay="0"/>
                                          </p:stCondLst>
                                        </p:cTn>
                                        <p:tgtEl>
                                          <p:spTgt spid="1090573"/>
                                        </p:tgtEl>
                                        <p:attrNameLst>
                                          <p:attrName>style.visibility</p:attrName>
                                        </p:attrNameLst>
                                      </p:cBhvr>
                                      <p:to>
                                        <p:strVal val="visible"/>
                                      </p:to>
                                    </p:set>
                                    <p:animEffect transition="in" filter="slide(fromBottom)">
                                      <p:cBhvr>
                                        <p:cTn id="13" dur="500"/>
                                        <p:tgtEl>
                                          <p:spTgt spid="1090573"/>
                                        </p:tgtEl>
                                      </p:cBhvr>
                                    </p:animEffect>
                                  </p:childTnLst>
                                </p:cTn>
                              </p:par>
                              <p:par>
                                <p:cTn id="14" presetID="12" presetClass="entr" presetSubtype="4" fill="hold" nodeType="withEffect">
                                  <p:stCondLst>
                                    <p:cond delay="0"/>
                                  </p:stCondLst>
                                  <p:childTnLst>
                                    <p:set>
                                      <p:cBhvr>
                                        <p:cTn id="15" dur="1" fill="hold">
                                          <p:stCondLst>
                                            <p:cond delay="0"/>
                                          </p:stCondLst>
                                        </p:cTn>
                                        <p:tgtEl>
                                          <p:spTgt spid="1090575"/>
                                        </p:tgtEl>
                                        <p:attrNameLst>
                                          <p:attrName>style.visibility</p:attrName>
                                        </p:attrNameLst>
                                      </p:cBhvr>
                                      <p:to>
                                        <p:strVal val="visible"/>
                                      </p:to>
                                    </p:set>
                                    <p:animEffect transition="in" filter="slide(fromBottom)">
                                      <p:cBhvr>
                                        <p:cTn id="16" dur="500"/>
                                        <p:tgtEl>
                                          <p:spTgt spid="1090575"/>
                                        </p:tgtEl>
                                      </p:cBhvr>
                                    </p:animEffect>
                                  </p:childTnLst>
                                </p:cTn>
                              </p:par>
                              <p:par>
                                <p:cTn id="17" presetID="12" presetClass="entr" presetSubtype="4" fill="hold" nodeType="withEffect">
                                  <p:stCondLst>
                                    <p:cond delay="0"/>
                                  </p:stCondLst>
                                  <p:childTnLst>
                                    <p:set>
                                      <p:cBhvr>
                                        <p:cTn id="18" dur="1" fill="hold">
                                          <p:stCondLst>
                                            <p:cond delay="0"/>
                                          </p:stCondLst>
                                        </p:cTn>
                                        <p:tgtEl>
                                          <p:spTgt spid="1090577"/>
                                        </p:tgtEl>
                                        <p:attrNameLst>
                                          <p:attrName>style.visibility</p:attrName>
                                        </p:attrNameLst>
                                      </p:cBhvr>
                                      <p:to>
                                        <p:strVal val="visible"/>
                                      </p:to>
                                    </p:set>
                                    <p:animEffect transition="in" filter="slide(fromBottom)">
                                      <p:cBhvr>
                                        <p:cTn id="19" dur="500"/>
                                        <p:tgtEl>
                                          <p:spTgt spid="1090577"/>
                                        </p:tgtEl>
                                      </p:cBhvr>
                                    </p:animEffect>
                                  </p:childTnLst>
                                </p:cTn>
                              </p:par>
                              <p:par>
                                <p:cTn id="20" presetID="12" presetClass="entr" presetSubtype="4" fill="hold" grpId="0" nodeType="withEffect">
                                  <p:stCondLst>
                                    <p:cond delay="0"/>
                                  </p:stCondLst>
                                  <p:childTnLst>
                                    <p:set>
                                      <p:cBhvr>
                                        <p:cTn id="21" dur="1" fill="hold">
                                          <p:stCondLst>
                                            <p:cond delay="0"/>
                                          </p:stCondLst>
                                        </p:cTn>
                                        <p:tgtEl>
                                          <p:spTgt spid="1090578"/>
                                        </p:tgtEl>
                                        <p:attrNameLst>
                                          <p:attrName>style.visibility</p:attrName>
                                        </p:attrNameLst>
                                      </p:cBhvr>
                                      <p:to>
                                        <p:strVal val="visible"/>
                                      </p:to>
                                    </p:set>
                                    <p:animEffect transition="in" filter="slide(fromBottom)">
                                      <p:cBhvr>
                                        <p:cTn id="22" dur="500"/>
                                        <p:tgtEl>
                                          <p:spTgt spid="1090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057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4"/>
          <p:cNvSpPr>
            <a:spLocks noGrp="1" noChangeArrowheads="1"/>
          </p:cNvSpPr>
          <p:nvPr>
            <p:ph type="title"/>
          </p:nvPr>
        </p:nvSpPr>
        <p:spPr/>
        <p:txBody>
          <a:bodyPr/>
          <a:lstStyle/>
          <a:p>
            <a:r>
              <a:rPr lang="en-US" b="1" dirty="0" smtClean="0">
                <a:solidFill>
                  <a:srgbClr val="0070C0"/>
                </a:solidFill>
              </a:rPr>
              <a:t>Shelter</a:t>
            </a:r>
            <a:r>
              <a:rPr lang="en-US" dirty="0" smtClean="0"/>
              <a:t> </a:t>
            </a:r>
          </a:p>
        </p:txBody>
      </p:sp>
      <p:sp>
        <p:nvSpPr>
          <p:cNvPr id="96259" name="Rectangle 5"/>
          <p:cNvSpPr>
            <a:spLocks noGrp="1" noChangeArrowheads="1"/>
          </p:cNvSpPr>
          <p:nvPr>
            <p:ph type="body" idx="1"/>
          </p:nvPr>
        </p:nvSpPr>
        <p:spPr/>
        <p:txBody>
          <a:bodyPr>
            <a:normAutofit lnSpcReduction="10000"/>
          </a:bodyPr>
          <a:lstStyle/>
          <a:p>
            <a:r>
              <a:rPr lang="en-US" smtClean="0"/>
              <a:t>In most cases, you will not need your own shelter for operating or sleeping</a:t>
            </a:r>
          </a:p>
          <a:p>
            <a:pPr lvl="1"/>
            <a:r>
              <a:rPr lang="en-US" smtClean="0"/>
              <a:t>You may be able to stay or work in the emergency operations center, evacuation shelter, or even your own vehicle</a:t>
            </a:r>
          </a:p>
          <a:p>
            <a:pPr lvl="1"/>
            <a:endParaRPr lang="en-US" smtClean="0"/>
          </a:p>
          <a:p>
            <a:r>
              <a:rPr lang="en-US" smtClean="0"/>
              <a:t>In some cases a tent, camp trailer, motor home, or other suitable shelter may be necessary </a:t>
            </a:r>
          </a:p>
        </p:txBody>
      </p:sp>
    </p:spTree>
    <p:extLst>
      <p:ext uri="{BB962C8B-B14F-4D97-AF65-F5344CB8AC3E}">
        <p14:creationId xmlns:p14="http://schemas.microsoft.com/office/powerpoint/2010/main" val="985889226"/>
      </p:ext>
    </p:extLst>
  </p:cSld>
  <p:clrMapOvr>
    <a:masterClrMapping/>
  </p:clrMapOvr>
  <p:transition spd="slow">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2"/>
          <p:cNvSpPr>
            <a:spLocks noGrp="1" noChangeArrowheads="1"/>
          </p:cNvSpPr>
          <p:nvPr>
            <p:ph type="title"/>
          </p:nvPr>
        </p:nvSpPr>
        <p:spPr/>
        <p:txBody>
          <a:bodyPr/>
          <a:lstStyle/>
          <a:p>
            <a:r>
              <a:rPr lang="en-US" b="1" dirty="0" smtClean="0">
                <a:solidFill>
                  <a:srgbClr val="0070C0"/>
                </a:solidFill>
              </a:rPr>
              <a:t>Tents</a:t>
            </a:r>
          </a:p>
        </p:txBody>
      </p:sp>
      <p:sp>
        <p:nvSpPr>
          <p:cNvPr id="97283" name="Rectangle 23"/>
          <p:cNvSpPr>
            <a:spLocks noGrp="1" noChangeArrowheads="1"/>
          </p:cNvSpPr>
          <p:nvPr>
            <p:ph type="body" idx="1"/>
          </p:nvPr>
        </p:nvSpPr>
        <p:spPr>
          <a:xfrm>
            <a:off x="533400" y="1143000"/>
            <a:ext cx="6324600" cy="4572000"/>
          </a:xfrm>
        </p:spPr>
        <p:txBody>
          <a:bodyPr/>
          <a:lstStyle/>
          <a:p>
            <a:pPr>
              <a:lnSpc>
                <a:spcPct val="80000"/>
              </a:lnSpc>
            </a:pPr>
            <a:r>
              <a:rPr lang="en-US" sz="2000" smtClean="0"/>
              <a:t>Pick a tent equipped to withstand the harshest conditions you might encounter </a:t>
            </a:r>
          </a:p>
          <a:p>
            <a:pPr>
              <a:lnSpc>
                <a:spcPct val="80000"/>
              </a:lnSpc>
            </a:pPr>
            <a:endParaRPr lang="en-US" sz="2000" smtClean="0"/>
          </a:p>
          <a:p>
            <a:pPr>
              <a:lnSpc>
                <a:spcPct val="80000"/>
              </a:lnSpc>
            </a:pPr>
            <a:r>
              <a:rPr lang="en-US" sz="2000" smtClean="0"/>
              <a:t>Rated for high winds</a:t>
            </a:r>
          </a:p>
          <a:p>
            <a:pPr>
              <a:lnSpc>
                <a:spcPct val="80000"/>
              </a:lnSpc>
            </a:pPr>
            <a:endParaRPr lang="en-US" sz="2000" smtClean="0"/>
          </a:p>
          <a:p>
            <a:pPr>
              <a:lnSpc>
                <a:spcPct val="80000"/>
              </a:lnSpc>
            </a:pPr>
            <a:r>
              <a:rPr lang="en-US" sz="2000" smtClean="0"/>
              <a:t>Waterproof</a:t>
            </a:r>
          </a:p>
          <a:p>
            <a:pPr>
              <a:lnSpc>
                <a:spcPct val="80000"/>
              </a:lnSpc>
            </a:pPr>
            <a:endParaRPr lang="en-US" sz="2000" smtClean="0"/>
          </a:p>
          <a:p>
            <a:pPr>
              <a:lnSpc>
                <a:spcPct val="80000"/>
              </a:lnSpc>
            </a:pPr>
            <a:r>
              <a:rPr lang="en-US" sz="2000" smtClean="0"/>
              <a:t>Full-coverage rain fly</a:t>
            </a:r>
          </a:p>
          <a:p>
            <a:pPr>
              <a:lnSpc>
                <a:spcPct val="80000"/>
              </a:lnSpc>
            </a:pPr>
            <a:endParaRPr lang="en-US" sz="2000" smtClean="0"/>
          </a:p>
          <a:p>
            <a:pPr>
              <a:lnSpc>
                <a:spcPct val="80000"/>
              </a:lnSpc>
            </a:pPr>
            <a:r>
              <a:rPr lang="en-US" sz="2000" smtClean="0"/>
              <a:t>Waterproof bottom</a:t>
            </a:r>
          </a:p>
          <a:p>
            <a:pPr lvl="1">
              <a:lnSpc>
                <a:spcPct val="80000"/>
              </a:lnSpc>
            </a:pPr>
            <a:r>
              <a:rPr lang="en-US" sz="2000" smtClean="0"/>
              <a:t>Use a tarp, ground cloth or footprint to extend the life of a tent's floor</a:t>
            </a:r>
          </a:p>
          <a:p>
            <a:pPr lvl="1">
              <a:lnSpc>
                <a:spcPct val="80000"/>
              </a:lnSpc>
            </a:pPr>
            <a:endParaRPr lang="en-US" sz="2000" smtClean="0"/>
          </a:p>
          <a:p>
            <a:pPr>
              <a:lnSpc>
                <a:spcPct val="80000"/>
              </a:lnSpc>
            </a:pPr>
            <a:r>
              <a:rPr lang="en-US" sz="2000" smtClean="0"/>
              <a:t>Resources:</a:t>
            </a:r>
          </a:p>
          <a:p>
            <a:pPr lvl="1">
              <a:lnSpc>
                <a:spcPct val="80000"/>
              </a:lnSpc>
            </a:pPr>
            <a:r>
              <a:rPr lang="en-US" sz="2000" smtClean="0"/>
              <a:t>www.rei.com</a:t>
            </a:r>
          </a:p>
        </p:txBody>
      </p:sp>
      <p:pic>
        <p:nvPicPr>
          <p:cNvPr id="1093649" name="Picture 17" descr="t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1447800"/>
            <a:ext cx="1447800" cy="1287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3650" name="Picture 18" descr="ten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4724400"/>
            <a:ext cx="4038600" cy="1303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3648" name="Picture 16" descr="ten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0400" y="2971800"/>
            <a:ext cx="1579563"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63056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1093649"/>
                                        </p:tgtEl>
                                        <p:attrNameLst>
                                          <p:attrName>style.visibility</p:attrName>
                                        </p:attrNameLst>
                                      </p:cBhvr>
                                      <p:to>
                                        <p:strVal val="visible"/>
                                      </p:to>
                                    </p:set>
                                    <p:animEffect transition="in" filter="dissolve">
                                      <p:cBhvr>
                                        <p:cTn id="7" dur="1000"/>
                                        <p:tgtEl>
                                          <p:spTgt spid="1093649"/>
                                        </p:tgtEl>
                                      </p:cBhvr>
                                    </p:animEffect>
                                  </p:childTnLst>
                                </p:cTn>
                              </p:par>
                              <p:par>
                                <p:cTn id="8" presetID="9" presetClass="entr" presetSubtype="0" fill="hold" nodeType="withEffect">
                                  <p:stCondLst>
                                    <p:cond delay="0"/>
                                  </p:stCondLst>
                                  <p:childTnLst>
                                    <p:set>
                                      <p:cBhvr>
                                        <p:cTn id="9" dur="1" fill="hold">
                                          <p:stCondLst>
                                            <p:cond delay="0"/>
                                          </p:stCondLst>
                                        </p:cTn>
                                        <p:tgtEl>
                                          <p:spTgt spid="1093650"/>
                                        </p:tgtEl>
                                        <p:attrNameLst>
                                          <p:attrName>style.visibility</p:attrName>
                                        </p:attrNameLst>
                                      </p:cBhvr>
                                      <p:to>
                                        <p:strVal val="visible"/>
                                      </p:to>
                                    </p:set>
                                    <p:animEffect transition="in" filter="dissolve">
                                      <p:cBhvr>
                                        <p:cTn id="10" dur="1000"/>
                                        <p:tgtEl>
                                          <p:spTgt spid="1093650"/>
                                        </p:tgtEl>
                                      </p:cBhvr>
                                    </p:animEffect>
                                  </p:childTnLst>
                                </p:cTn>
                              </p:par>
                              <p:par>
                                <p:cTn id="11" presetID="9" presetClass="entr" presetSubtype="0" fill="hold" nodeType="withEffect">
                                  <p:stCondLst>
                                    <p:cond delay="0"/>
                                  </p:stCondLst>
                                  <p:childTnLst>
                                    <p:set>
                                      <p:cBhvr>
                                        <p:cTn id="12" dur="1" fill="hold">
                                          <p:stCondLst>
                                            <p:cond delay="0"/>
                                          </p:stCondLst>
                                        </p:cTn>
                                        <p:tgtEl>
                                          <p:spTgt spid="1093648"/>
                                        </p:tgtEl>
                                        <p:attrNameLst>
                                          <p:attrName>style.visibility</p:attrName>
                                        </p:attrNameLst>
                                      </p:cBhvr>
                                      <p:to>
                                        <p:strVal val="visible"/>
                                      </p:to>
                                    </p:set>
                                    <p:animEffect transition="in" filter="dissolve">
                                      <p:cBhvr>
                                        <p:cTn id="13" dur="1000"/>
                                        <p:tgtEl>
                                          <p:spTgt spid="10936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4"/>
          <p:cNvSpPr>
            <a:spLocks noGrp="1" noChangeArrowheads="1"/>
          </p:cNvSpPr>
          <p:nvPr>
            <p:ph type="title"/>
          </p:nvPr>
        </p:nvSpPr>
        <p:spPr/>
        <p:txBody>
          <a:bodyPr/>
          <a:lstStyle/>
          <a:p>
            <a:r>
              <a:rPr lang="en-US" b="1" dirty="0" smtClean="0">
                <a:solidFill>
                  <a:srgbClr val="0070C0"/>
                </a:solidFill>
              </a:rPr>
              <a:t>Medical Considerations </a:t>
            </a:r>
          </a:p>
        </p:txBody>
      </p:sp>
      <p:sp>
        <p:nvSpPr>
          <p:cNvPr id="98307" name="Rectangle 5"/>
          <p:cNvSpPr>
            <a:spLocks noGrp="1" noChangeArrowheads="1"/>
          </p:cNvSpPr>
          <p:nvPr>
            <p:ph type="body" idx="1"/>
          </p:nvPr>
        </p:nvSpPr>
        <p:spPr/>
        <p:txBody>
          <a:bodyPr/>
          <a:lstStyle/>
          <a:p>
            <a:pPr>
              <a:lnSpc>
                <a:spcPct val="90000"/>
              </a:lnSpc>
            </a:pPr>
            <a:r>
              <a:rPr lang="en-US" sz="2200" smtClean="0"/>
              <a:t>Discuss any medical conditions with your physician ahead of time </a:t>
            </a:r>
          </a:p>
          <a:p>
            <a:pPr lvl="1">
              <a:lnSpc>
                <a:spcPct val="90000"/>
              </a:lnSpc>
            </a:pPr>
            <a:r>
              <a:rPr lang="en-US" sz="2200" smtClean="0"/>
              <a:t>Potentially interfere with your ability to do your job </a:t>
            </a:r>
          </a:p>
          <a:p>
            <a:pPr>
              <a:lnSpc>
                <a:spcPct val="90000"/>
              </a:lnSpc>
            </a:pPr>
            <a:endParaRPr lang="en-US" sz="2200" smtClean="0"/>
          </a:p>
          <a:p>
            <a:pPr>
              <a:lnSpc>
                <a:spcPct val="90000"/>
              </a:lnSpc>
            </a:pPr>
            <a:r>
              <a:rPr lang="en-US" sz="2200" smtClean="0"/>
              <a:t>Diabetic </a:t>
            </a:r>
          </a:p>
          <a:p>
            <a:pPr lvl="1">
              <a:lnSpc>
                <a:spcPct val="90000"/>
              </a:lnSpc>
            </a:pPr>
            <a:r>
              <a:rPr lang="en-US" sz="2200" smtClean="0"/>
              <a:t>You will need to avoid going for long periods without proper food or medication, and stress may affect your blood sugar level</a:t>
            </a:r>
          </a:p>
          <a:p>
            <a:pPr>
              <a:lnSpc>
                <a:spcPct val="90000"/>
              </a:lnSpc>
            </a:pPr>
            <a:endParaRPr lang="en-US" sz="2200" smtClean="0"/>
          </a:p>
          <a:p>
            <a:pPr>
              <a:lnSpc>
                <a:spcPct val="90000"/>
              </a:lnSpc>
            </a:pPr>
            <a:r>
              <a:rPr lang="en-US" sz="2200" smtClean="0"/>
              <a:t>Heart</a:t>
            </a:r>
          </a:p>
          <a:p>
            <a:pPr lvl="1">
              <a:lnSpc>
                <a:spcPct val="90000"/>
              </a:lnSpc>
            </a:pPr>
            <a:r>
              <a:rPr lang="en-US" sz="2200" smtClean="0"/>
              <a:t>May need to avoid stressful situations  </a:t>
            </a:r>
          </a:p>
        </p:txBody>
      </p:sp>
    </p:spTree>
    <p:extLst>
      <p:ext uri="{BB962C8B-B14F-4D97-AF65-F5344CB8AC3E}">
        <p14:creationId xmlns:p14="http://schemas.microsoft.com/office/powerpoint/2010/main" val="5620319"/>
      </p:ext>
    </p:extLst>
  </p:cSld>
  <p:clrMapOvr>
    <a:masterClrMapping/>
  </p:clrMapOvr>
  <p:transition spd="slow">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5"/>
          <p:cNvSpPr>
            <a:spLocks noGrp="1" noChangeArrowheads="1"/>
          </p:cNvSpPr>
          <p:nvPr>
            <p:ph type="title"/>
          </p:nvPr>
        </p:nvSpPr>
        <p:spPr/>
        <p:txBody>
          <a:bodyPr/>
          <a:lstStyle/>
          <a:p>
            <a:r>
              <a:rPr lang="en-US" b="1" dirty="0" smtClean="0">
                <a:solidFill>
                  <a:srgbClr val="0070C0"/>
                </a:solidFill>
              </a:rPr>
              <a:t>Medical Considerations</a:t>
            </a:r>
          </a:p>
        </p:txBody>
      </p:sp>
      <p:sp>
        <p:nvSpPr>
          <p:cNvPr id="99331" name="Rectangle 6"/>
          <p:cNvSpPr>
            <a:spLocks noGrp="1" noChangeArrowheads="1"/>
          </p:cNvSpPr>
          <p:nvPr>
            <p:ph type="body" idx="1"/>
          </p:nvPr>
        </p:nvSpPr>
        <p:spPr/>
        <p:txBody>
          <a:bodyPr>
            <a:normAutofit fontScale="92500" lnSpcReduction="10000"/>
          </a:bodyPr>
          <a:lstStyle/>
          <a:p>
            <a:r>
              <a:rPr lang="en-US" smtClean="0"/>
              <a:t>Have an adequate supply of appropriate medications on hand</a:t>
            </a:r>
          </a:p>
          <a:p>
            <a:endParaRPr lang="en-US" smtClean="0"/>
          </a:p>
          <a:p>
            <a:r>
              <a:rPr lang="en-US" smtClean="0"/>
              <a:t>Have a copy of any prescriptions</a:t>
            </a:r>
          </a:p>
          <a:p>
            <a:endParaRPr lang="en-US" smtClean="0"/>
          </a:p>
          <a:p>
            <a:r>
              <a:rPr lang="en-US" smtClean="0"/>
              <a:t>Let your emcomm manager and any work partners know of your condition so that they can take appropriate actions if something goes wrong</a:t>
            </a:r>
          </a:p>
          <a:p>
            <a:endParaRPr lang="en-US" smtClean="0"/>
          </a:p>
        </p:txBody>
      </p:sp>
      <p:pic>
        <p:nvPicPr>
          <p:cNvPr id="1097732" name="Picture 4" descr="j019975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858000" y="2133600"/>
            <a:ext cx="1724025" cy="176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01282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9" fill="hold" nodeType="withEffect">
                                  <p:stCondLst>
                                    <p:cond delay="0"/>
                                  </p:stCondLst>
                                  <p:childTnLst>
                                    <p:set>
                                      <p:cBhvr>
                                        <p:cTn id="6" dur="1" fill="hold">
                                          <p:stCondLst>
                                            <p:cond delay="0"/>
                                          </p:stCondLst>
                                        </p:cTn>
                                        <p:tgtEl>
                                          <p:spTgt spid="1097732"/>
                                        </p:tgtEl>
                                        <p:attrNameLst>
                                          <p:attrName>style.visibility</p:attrName>
                                        </p:attrNameLst>
                                      </p:cBhvr>
                                      <p:to>
                                        <p:strVal val="visible"/>
                                      </p:to>
                                    </p:set>
                                    <p:animEffect transition="in" filter="strips(upLeft)">
                                      <p:cBhvr>
                                        <p:cTn id="7" dur="500"/>
                                        <p:tgtEl>
                                          <p:spTgt spid="10977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11"/>
          <p:cNvSpPr>
            <a:spLocks noGrp="1" noChangeArrowheads="1"/>
          </p:cNvSpPr>
          <p:nvPr>
            <p:ph type="title"/>
          </p:nvPr>
        </p:nvSpPr>
        <p:spPr/>
        <p:txBody>
          <a:bodyPr/>
          <a:lstStyle/>
          <a:p>
            <a:r>
              <a:rPr lang="en-US" b="1" dirty="0" smtClean="0">
                <a:solidFill>
                  <a:srgbClr val="0070C0"/>
                </a:solidFill>
              </a:rPr>
              <a:t>Medical Considerations</a:t>
            </a:r>
          </a:p>
        </p:txBody>
      </p:sp>
      <p:sp>
        <p:nvSpPr>
          <p:cNvPr id="100355" name="Rectangle 12"/>
          <p:cNvSpPr>
            <a:spLocks noGrp="1" noChangeArrowheads="1"/>
          </p:cNvSpPr>
          <p:nvPr>
            <p:ph type="body" idx="1"/>
          </p:nvPr>
        </p:nvSpPr>
        <p:spPr>
          <a:xfrm>
            <a:off x="609600" y="1600200"/>
            <a:ext cx="4800600" cy="4114800"/>
          </a:xfrm>
        </p:spPr>
        <p:txBody>
          <a:bodyPr>
            <a:normAutofit fontScale="92500"/>
          </a:bodyPr>
          <a:lstStyle/>
          <a:p>
            <a:r>
              <a:rPr lang="en-US" smtClean="0"/>
              <a:t>Keep a copy of any special medical information and emergency phone numbers in your wallet at all times</a:t>
            </a:r>
          </a:p>
          <a:p>
            <a:endParaRPr lang="en-US" smtClean="0"/>
          </a:p>
          <a:p>
            <a:r>
              <a:rPr lang="en-US" smtClean="0"/>
              <a:t>Wear any medical ID jewelry you have </a:t>
            </a:r>
          </a:p>
        </p:txBody>
      </p:sp>
      <p:pic>
        <p:nvPicPr>
          <p:cNvPr id="1098760" name="Picture 8" descr="2542E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1295400"/>
            <a:ext cx="1905000" cy="163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8762" name="Picture 10" descr="# 3305 - THREE DOUBLE SIDED MEDICAL INFORMATION / IDENTIFICATION CARD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3200400"/>
            <a:ext cx="2652713"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305245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3" fill="hold" nodeType="withEffect">
                                  <p:stCondLst>
                                    <p:cond delay="0"/>
                                  </p:stCondLst>
                                  <p:childTnLst>
                                    <p:set>
                                      <p:cBhvr>
                                        <p:cTn id="6" dur="1" fill="hold">
                                          <p:stCondLst>
                                            <p:cond delay="0"/>
                                          </p:stCondLst>
                                        </p:cTn>
                                        <p:tgtEl>
                                          <p:spTgt spid="1098760"/>
                                        </p:tgtEl>
                                        <p:attrNameLst>
                                          <p:attrName>style.visibility</p:attrName>
                                        </p:attrNameLst>
                                      </p:cBhvr>
                                      <p:to>
                                        <p:strVal val="visible"/>
                                      </p:to>
                                    </p:set>
                                    <p:anim calcmode="lin" valueType="num">
                                      <p:cBhvr additive="base">
                                        <p:cTn id="7" dur="500" fill="hold"/>
                                        <p:tgtEl>
                                          <p:spTgt spid="1098760"/>
                                        </p:tgtEl>
                                        <p:attrNameLst>
                                          <p:attrName>ppt_x</p:attrName>
                                        </p:attrNameLst>
                                      </p:cBhvr>
                                      <p:tavLst>
                                        <p:tav tm="0">
                                          <p:val>
                                            <p:strVal val="1+#ppt_w/2"/>
                                          </p:val>
                                        </p:tav>
                                        <p:tav tm="100000">
                                          <p:val>
                                            <p:strVal val="#ppt_x"/>
                                          </p:val>
                                        </p:tav>
                                      </p:tavLst>
                                    </p:anim>
                                    <p:anim calcmode="lin" valueType="num">
                                      <p:cBhvr additive="base">
                                        <p:cTn id="8" dur="500" fill="hold"/>
                                        <p:tgtEl>
                                          <p:spTgt spid="1098760"/>
                                        </p:tgtEl>
                                        <p:attrNameLst>
                                          <p:attrName>ppt_y</p:attrName>
                                        </p:attrNameLst>
                                      </p:cBhvr>
                                      <p:tavLst>
                                        <p:tav tm="0">
                                          <p:val>
                                            <p:strVal val="0-#ppt_h/2"/>
                                          </p:val>
                                        </p:tav>
                                        <p:tav tm="100000">
                                          <p:val>
                                            <p:strVal val="#ppt_y"/>
                                          </p:val>
                                        </p:tav>
                                      </p:tavLst>
                                    </p:anim>
                                  </p:childTnLst>
                                </p:cTn>
                              </p:par>
                              <p:par>
                                <p:cTn id="9" presetID="2" presetClass="entr" presetSubtype="6" fill="hold" nodeType="withEffect">
                                  <p:stCondLst>
                                    <p:cond delay="0"/>
                                  </p:stCondLst>
                                  <p:childTnLst>
                                    <p:set>
                                      <p:cBhvr>
                                        <p:cTn id="10" dur="1" fill="hold">
                                          <p:stCondLst>
                                            <p:cond delay="0"/>
                                          </p:stCondLst>
                                        </p:cTn>
                                        <p:tgtEl>
                                          <p:spTgt spid="1098762"/>
                                        </p:tgtEl>
                                        <p:attrNameLst>
                                          <p:attrName>style.visibility</p:attrName>
                                        </p:attrNameLst>
                                      </p:cBhvr>
                                      <p:to>
                                        <p:strVal val="visible"/>
                                      </p:to>
                                    </p:set>
                                    <p:anim calcmode="lin" valueType="num">
                                      <p:cBhvr additive="base">
                                        <p:cTn id="11" dur="500" fill="hold"/>
                                        <p:tgtEl>
                                          <p:spTgt spid="1098762"/>
                                        </p:tgtEl>
                                        <p:attrNameLst>
                                          <p:attrName>ppt_x</p:attrName>
                                        </p:attrNameLst>
                                      </p:cBhvr>
                                      <p:tavLst>
                                        <p:tav tm="0">
                                          <p:val>
                                            <p:strVal val="1+#ppt_w/2"/>
                                          </p:val>
                                        </p:tav>
                                        <p:tav tm="100000">
                                          <p:val>
                                            <p:strVal val="#ppt_x"/>
                                          </p:val>
                                        </p:tav>
                                      </p:tavLst>
                                    </p:anim>
                                    <p:anim calcmode="lin" valueType="num">
                                      <p:cBhvr additive="base">
                                        <p:cTn id="12" dur="500" fill="hold"/>
                                        <p:tgtEl>
                                          <p:spTgt spid="10987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8" name="Rectangle 9"/>
          <p:cNvSpPr>
            <a:spLocks noGrp="1" noChangeArrowheads="1"/>
          </p:cNvSpPr>
          <p:nvPr>
            <p:ph type="title"/>
          </p:nvPr>
        </p:nvSpPr>
        <p:spPr/>
        <p:txBody>
          <a:bodyPr/>
          <a:lstStyle/>
          <a:p>
            <a:r>
              <a:rPr lang="en-US" b="1" dirty="0" smtClean="0">
                <a:solidFill>
                  <a:srgbClr val="0070C0"/>
                </a:solidFill>
              </a:rPr>
              <a:t>Protect Your Eyes and Sight </a:t>
            </a:r>
          </a:p>
        </p:txBody>
      </p:sp>
      <p:sp>
        <p:nvSpPr>
          <p:cNvPr id="1100810" name="Rectangle 10"/>
          <p:cNvSpPr>
            <a:spLocks noGrp="1" noChangeArrowheads="1"/>
          </p:cNvSpPr>
          <p:nvPr>
            <p:ph type="body" sz="half" idx="1"/>
          </p:nvPr>
        </p:nvSpPr>
        <p:spPr/>
        <p:txBody>
          <a:bodyPr/>
          <a:lstStyle/>
          <a:p>
            <a:pPr>
              <a:lnSpc>
                <a:spcPct val="90000"/>
              </a:lnSpc>
            </a:pPr>
            <a:r>
              <a:rPr lang="en-US" sz="2000" smtClean="0"/>
              <a:t>If you wear eyeglasses or contact lenses, bring at least one spare pair</a:t>
            </a:r>
          </a:p>
          <a:p>
            <a:pPr>
              <a:lnSpc>
                <a:spcPct val="90000"/>
              </a:lnSpc>
            </a:pPr>
            <a:endParaRPr lang="en-US" sz="2000" smtClean="0"/>
          </a:p>
          <a:p>
            <a:pPr>
              <a:lnSpc>
                <a:spcPct val="90000"/>
              </a:lnSpc>
            </a:pPr>
            <a:r>
              <a:rPr lang="en-US" sz="2000" smtClean="0"/>
              <a:t>Contact lenses </a:t>
            </a:r>
          </a:p>
          <a:p>
            <a:pPr lvl="1">
              <a:lnSpc>
                <a:spcPct val="90000"/>
              </a:lnSpc>
            </a:pPr>
            <a:r>
              <a:rPr lang="en-US" sz="2000" smtClean="0"/>
              <a:t>Bring more than enough changes to avoid running out</a:t>
            </a:r>
          </a:p>
          <a:p>
            <a:pPr lvl="1">
              <a:lnSpc>
                <a:spcPct val="90000"/>
              </a:lnSpc>
            </a:pPr>
            <a:r>
              <a:rPr lang="en-US" sz="2000" smtClean="0"/>
              <a:t>May want to switch to glasses to avoid having to deal with lens removal and cleaning under field conditions  </a:t>
            </a:r>
          </a:p>
        </p:txBody>
      </p:sp>
      <p:sp>
        <p:nvSpPr>
          <p:cNvPr id="1100811" name="Rectangle 11"/>
          <p:cNvSpPr>
            <a:spLocks noGrp="1" noChangeArrowheads="1"/>
          </p:cNvSpPr>
          <p:nvPr>
            <p:ph type="body" sz="half" idx="2"/>
          </p:nvPr>
        </p:nvSpPr>
        <p:spPr/>
        <p:txBody>
          <a:bodyPr/>
          <a:lstStyle/>
          <a:p>
            <a:pPr>
              <a:lnSpc>
                <a:spcPct val="90000"/>
              </a:lnSpc>
            </a:pPr>
            <a:r>
              <a:rPr lang="en-US" sz="2000" smtClean="0"/>
              <a:t>If you have any doubts, consult your eye doctor ahead of time </a:t>
            </a:r>
          </a:p>
          <a:p>
            <a:pPr>
              <a:lnSpc>
                <a:spcPct val="90000"/>
              </a:lnSpc>
            </a:pPr>
            <a:endParaRPr lang="en-US" sz="2000" smtClean="0"/>
          </a:p>
          <a:p>
            <a:pPr>
              <a:lnSpc>
                <a:spcPct val="90000"/>
              </a:lnSpc>
            </a:pPr>
            <a:r>
              <a:rPr lang="en-US" sz="2000" smtClean="0"/>
              <a:t>Bringing a copy of your lens prescription along may also be a good idea</a:t>
            </a:r>
          </a:p>
          <a:p>
            <a:pPr lvl="1">
              <a:lnSpc>
                <a:spcPct val="90000"/>
              </a:lnSpc>
            </a:pPr>
            <a:r>
              <a:rPr lang="en-US" sz="2000" smtClean="0"/>
              <a:t>Especially if you are likely to be some distance from home for a while</a:t>
            </a:r>
          </a:p>
        </p:txBody>
      </p:sp>
      <p:pic>
        <p:nvPicPr>
          <p:cNvPr id="1100807" name="Picture 7" descr="MCj03086220000[1]"/>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724400" y="5105400"/>
            <a:ext cx="18288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00808" name="Picture 8" descr="MCj03713220000[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858000" y="5105400"/>
            <a:ext cx="1211263"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846526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00810">
                                            <p:txEl>
                                              <p:pRg st="0" end="0"/>
                                            </p:txEl>
                                          </p:spTgt>
                                        </p:tgtEl>
                                        <p:attrNameLst>
                                          <p:attrName>style.visibility</p:attrName>
                                        </p:attrNameLst>
                                      </p:cBhvr>
                                      <p:to>
                                        <p:strVal val="visible"/>
                                      </p:to>
                                    </p:set>
                                    <p:anim calcmode="lin" valueType="num">
                                      <p:cBhvr additive="base">
                                        <p:cTn id="7" dur="500" fill="hold"/>
                                        <p:tgtEl>
                                          <p:spTgt spid="110081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00810">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100810">
                                            <p:txEl>
                                              <p:pRg st="2" end="2"/>
                                            </p:txEl>
                                          </p:spTgt>
                                        </p:tgtEl>
                                        <p:attrNameLst>
                                          <p:attrName>style.visibility</p:attrName>
                                        </p:attrNameLst>
                                      </p:cBhvr>
                                      <p:to>
                                        <p:strVal val="visible"/>
                                      </p:to>
                                    </p:set>
                                    <p:anim calcmode="lin" valueType="num">
                                      <p:cBhvr additive="base">
                                        <p:cTn id="12" dur="500" fill="hold"/>
                                        <p:tgtEl>
                                          <p:spTgt spid="1100810">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100810">
                                            <p:txEl>
                                              <p:pRg st="2" end="2"/>
                                            </p:txEl>
                                          </p:spTgt>
                                        </p:tgtEl>
                                        <p:attrNameLst>
                                          <p:attrName>ppt_y</p:attrName>
                                        </p:attrNameLst>
                                      </p:cBhvr>
                                      <p:tavLst>
                                        <p:tav tm="0">
                                          <p:val>
                                            <p:strVal val="#ppt_y"/>
                                          </p:val>
                                        </p:tav>
                                        <p:tav tm="100000">
                                          <p:val>
                                            <p:strVal val="#ppt_y"/>
                                          </p:val>
                                        </p:tav>
                                      </p:tavLst>
                                    </p:anim>
                                  </p:childTnLst>
                                </p:cTn>
                              </p:par>
                              <p:par>
                                <p:cTn id="14" presetID="2" presetClass="entr" presetSubtype="8" fill="hold" grpId="0" nodeType="withEffect">
                                  <p:stCondLst>
                                    <p:cond delay="0"/>
                                  </p:stCondLst>
                                  <p:childTnLst>
                                    <p:set>
                                      <p:cBhvr>
                                        <p:cTn id="15" dur="1" fill="hold">
                                          <p:stCondLst>
                                            <p:cond delay="0"/>
                                          </p:stCondLst>
                                        </p:cTn>
                                        <p:tgtEl>
                                          <p:spTgt spid="1100810">
                                            <p:txEl>
                                              <p:pRg st="3" end="3"/>
                                            </p:txEl>
                                          </p:spTgt>
                                        </p:tgtEl>
                                        <p:attrNameLst>
                                          <p:attrName>style.visibility</p:attrName>
                                        </p:attrNameLst>
                                      </p:cBhvr>
                                      <p:to>
                                        <p:strVal val="visible"/>
                                      </p:to>
                                    </p:set>
                                    <p:anim calcmode="lin" valueType="num">
                                      <p:cBhvr additive="base">
                                        <p:cTn id="16" dur="500" fill="hold"/>
                                        <p:tgtEl>
                                          <p:spTgt spid="1100810">
                                            <p:txEl>
                                              <p:pRg st="3" end="3"/>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1100810">
                                            <p:txEl>
                                              <p:pRg st="3" end="3"/>
                                            </p:txEl>
                                          </p:spTgt>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1100810">
                                            <p:txEl>
                                              <p:pRg st="4" end="4"/>
                                            </p:txEl>
                                          </p:spTgt>
                                        </p:tgtEl>
                                        <p:attrNameLst>
                                          <p:attrName>style.visibility</p:attrName>
                                        </p:attrNameLst>
                                      </p:cBhvr>
                                      <p:to>
                                        <p:strVal val="visible"/>
                                      </p:to>
                                    </p:set>
                                    <p:anim calcmode="lin" valueType="num">
                                      <p:cBhvr additive="base">
                                        <p:cTn id="20" dur="500" fill="hold"/>
                                        <p:tgtEl>
                                          <p:spTgt spid="1100810">
                                            <p:txEl>
                                              <p:pRg st="4" end="4"/>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1100810">
                                            <p:txEl>
                                              <p:pRg st="4" end="4"/>
                                            </p:txEl>
                                          </p:spTgt>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1000"/>
                            </p:stCondLst>
                            <p:childTnLst>
                              <p:par>
                                <p:cTn id="23" presetID="2" presetClass="entr" presetSubtype="2" fill="hold" grpId="0" nodeType="afterEffect">
                                  <p:stCondLst>
                                    <p:cond delay="0"/>
                                  </p:stCondLst>
                                  <p:childTnLst>
                                    <p:set>
                                      <p:cBhvr>
                                        <p:cTn id="24" dur="1" fill="hold">
                                          <p:stCondLst>
                                            <p:cond delay="0"/>
                                          </p:stCondLst>
                                        </p:cTn>
                                        <p:tgtEl>
                                          <p:spTgt spid="1100811">
                                            <p:txEl>
                                              <p:pRg st="0" end="0"/>
                                            </p:txEl>
                                          </p:spTgt>
                                        </p:tgtEl>
                                        <p:attrNameLst>
                                          <p:attrName>style.visibility</p:attrName>
                                        </p:attrNameLst>
                                      </p:cBhvr>
                                      <p:to>
                                        <p:strVal val="visible"/>
                                      </p:to>
                                    </p:set>
                                    <p:anim calcmode="lin" valueType="num">
                                      <p:cBhvr additive="base">
                                        <p:cTn id="25" dur="500" fill="hold"/>
                                        <p:tgtEl>
                                          <p:spTgt spid="1100811">
                                            <p:txEl>
                                              <p:pRg st="0" end="0"/>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100811">
                                            <p:txEl>
                                              <p:pRg st="0" end="0"/>
                                            </p:txEl>
                                          </p:spTgt>
                                        </p:tgtEl>
                                        <p:attrNameLst>
                                          <p:attrName>ppt_y</p:attrName>
                                        </p:attrNameLst>
                                      </p:cBhvr>
                                      <p:tavLst>
                                        <p:tav tm="0">
                                          <p:val>
                                            <p:strVal val="#ppt_y"/>
                                          </p:val>
                                        </p:tav>
                                        <p:tav tm="100000">
                                          <p:val>
                                            <p:strVal val="#ppt_y"/>
                                          </p:val>
                                        </p:tav>
                                      </p:tavLst>
                                    </p:anim>
                                  </p:childTnLst>
                                </p:cTn>
                              </p:par>
                            </p:childTnLst>
                          </p:cTn>
                        </p:par>
                        <p:par>
                          <p:cTn id="27" fill="hold" nodeType="afterGroup">
                            <p:stCondLst>
                              <p:cond delay="1500"/>
                            </p:stCondLst>
                            <p:childTnLst>
                              <p:par>
                                <p:cTn id="28" presetID="2" presetClass="entr" presetSubtype="2" fill="hold" grpId="0" nodeType="afterEffect">
                                  <p:stCondLst>
                                    <p:cond delay="0"/>
                                  </p:stCondLst>
                                  <p:childTnLst>
                                    <p:set>
                                      <p:cBhvr>
                                        <p:cTn id="29" dur="1" fill="hold">
                                          <p:stCondLst>
                                            <p:cond delay="0"/>
                                          </p:stCondLst>
                                        </p:cTn>
                                        <p:tgtEl>
                                          <p:spTgt spid="1100811">
                                            <p:txEl>
                                              <p:pRg st="2" end="2"/>
                                            </p:txEl>
                                          </p:spTgt>
                                        </p:tgtEl>
                                        <p:attrNameLst>
                                          <p:attrName>style.visibility</p:attrName>
                                        </p:attrNameLst>
                                      </p:cBhvr>
                                      <p:to>
                                        <p:strVal val="visible"/>
                                      </p:to>
                                    </p:set>
                                    <p:anim calcmode="lin" valueType="num">
                                      <p:cBhvr additive="base">
                                        <p:cTn id="30" dur="500" fill="hold"/>
                                        <p:tgtEl>
                                          <p:spTgt spid="1100811">
                                            <p:txEl>
                                              <p:pRg st="2" end="2"/>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1100811">
                                            <p:txEl>
                                              <p:pRg st="2" end="2"/>
                                            </p:txEl>
                                          </p:spTgt>
                                        </p:tgtEl>
                                        <p:attrNameLst>
                                          <p:attrName>ppt_y</p:attrName>
                                        </p:attrNameLst>
                                      </p:cBhvr>
                                      <p:tavLst>
                                        <p:tav tm="0">
                                          <p:val>
                                            <p:strVal val="#ppt_y"/>
                                          </p:val>
                                        </p:tav>
                                        <p:tav tm="100000">
                                          <p:val>
                                            <p:strVal val="#ppt_y"/>
                                          </p:val>
                                        </p:tav>
                                      </p:tavLst>
                                    </p:anim>
                                  </p:childTnLst>
                                </p:cTn>
                              </p:par>
                              <p:par>
                                <p:cTn id="32" presetID="2" presetClass="entr" presetSubtype="2" fill="hold" grpId="0" nodeType="withEffect">
                                  <p:stCondLst>
                                    <p:cond delay="0"/>
                                  </p:stCondLst>
                                  <p:childTnLst>
                                    <p:set>
                                      <p:cBhvr>
                                        <p:cTn id="33" dur="1" fill="hold">
                                          <p:stCondLst>
                                            <p:cond delay="0"/>
                                          </p:stCondLst>
                                        </p:cTn>
                                        <p:tgtEl>
                                          <p:spTgt spid="1100811">
                                            <p:txEl>
                                              <p:pRg st="3" end="3"/>
                                            </p:txEl>
                                          </p:spTgt>
                                        </p:tgtEl>
                                        <p:attrNameLst>
                                          <p:attrName>style.visibility</p:attrName>
                                        </p:attrNameLst>
                                      </p:cBhvr>
                                      <p:to>
                                        <p:strVal val="visible"/>
                                      </p:to>
                                    </p:set>
                                    <p:anim calcmode="lin" valueType="num">
                                      <p:cBhvr additive="base">
                                        <p:cTn id="34" dur="500" fill="hold"/>
                                        <p:tgtEl>
                                          <p:spTgt spid="1100811">
                                            <p:txEl>
                                              <p:pRg st="3" end="3"/>
                                            </p:txEl>
                                          </p:spTgt>
                                        </p:tgtEl>
                                        <p:attrNameLst>
                                          <p:attrName>ppt_x</p:attrName>
                                        </p:attrNameLst>
                                      </p:cBhvr>
                                      <p:tavLst>
                                        <p:tav tm="0">
                                          <p:val>
                                            <p:strVal val="1+#ppt_w/2"/>
                                          </p:val>
                                        </p:tav>
                                        <p:tav tm="100000">
                                          <p:val>
                                            <p:strVal val="#ppt_x"/>
                                          </p:val>
                                        </p:tav>
                                      </p:tavLst>
                                    </p:anim>
                                    <p:anim calcmode="lin" valueType="num">
                                      <p:cBhvr additive="base">
                                        <p:cTn id="35" dur="500" fill="hold"/>
                                        <p:tgtEl>
                                          <p:spTgt spid="1100811">
                                            <p:txEl>
                                              <p:pRg st="3" end="3"/>
                                            </p:txEl>
                                          </p:spTgt>
                                        </p:tgtEl>
                                        <p:attrNameLst>
                                          <p:attrName>ppt_y</p:attrName>
                                        </p:attrNameLst>
                                      </p:cBhvr>
                                      <p:tavLst>
                                        <p:tav tm="0">
                                          <p:val>
                                            <p:strVal val="#ppt_y"/>
                                          </p:val>
                                        </p:tav>
                                        <p:tav tm="100000">
                                          <p:val>
                                            <p:strVal val="#ppt_y"/>
                                          </p:val>
                                        </p:tav>
                                      </p:tavLst>
                                    </p:anim>
                                  </p:childTnLst>
                                </p:cTn>
                              </p:par>
                              <p:par>
                                <p:cTn id="36" presetID="3" presetClass="entr" presetSubtype="5" fill="hold" nodeType="withEffect">
                                  <p:stCondLst>
                                    <p:cond delay="0"/>
                                  </p:stCondLst>
                                  <p:childTnLst>
                                    <p:set>
                                      <p:cBhvr>
                                        <p:cTn id="37" dur="1" fill="hold">
                                          <p:stCondLst>
                                            <p:cond delay="0"/>
                                          </p:stCondLst>
                                        </p:cTn>
                                        <p:tgtEl>
                                          <p:spTgt spid="1100807"/>
                                        </p:tgtEl>
                                        <p:attrNameLst>
                                          <p:attrName>style.visibility</p:attrName>
                                        </p:attrNameLst>
                                      </p:cBhvr>
                                      <p:to>
                                        <p:strVal val="visible"/>
                                      </p:to>
                                    </p:set>
                                    <p:animEffect transition="in" filter="blinds(vertical)">
                                      <p:cBhvr>
                                        <p:cTn id="38" dur="500"/>
                                        <p:tgtEl>
                                          <p:spTgt spid="1100807"/>
                                        </p:tgtEl>
                                      </p:cBhvr>
                                    </p:animEffect>
                                  </p:childTnLst>
                                </p:cTn>
                              </p:par>
                              <p:par>
                                <p:cTn id="39" presetID="3" presetClass="entr" presetSubtype="5" fill="hold" nodeType="withEffect">
                                  <p:stCondLst>
                                    <p:cond delay="0"/>
                                  </p:stCondLst>
                                  <p:childTnLst>
                                    <p:set>
                                      <p:cBhvr>
                                        <p:cTn id="40" dur="1" fill="hold">
                                          <p:stCondLst>
                                            <p:cond delay="0"/>
                                          </p:stCondLst>
                                        </p:cTn>
                                        <p:tgtEl>
                                          <p:spTgt spid="1100808"/>
                                        </p:tgtEl>
                                        <p:attrNameLst>
                                          <p:attrName>style.visibility</p:attrName>
                                        </p:attrNameLst>
                                      </p:cBhvr>
                                      <p:to>
                                        <p:strVal val="visible"/>
                                      </p:to>
                                    </p:set>
                                    <p:animEffect transition="in" filter="blinds(vertical)">
                                      <p:cBhvr>
                                        <p:cTn id="41" dur="500"/>
                                        <p:tgtEl>
                                          <p:spTgt spid="11008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0810" grpId="0" build="p"/>
      <p:bldP spid="1100811"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9"/>
          <p:cNvSpPr>
            <a:spLocks noGrp="1" noChangeArrowheads="1"/>
          </p:cNvSpPr>
          <p:nvPr>
            <p:ph type="title"/>
          </p:nvPr>
        </p:nvSpPr>
        <p:spPr/>
        <p:txBody>
          <a:bodyPr/>
          <a:lstStyle/>
          <a:p>
            <a:r>
              <a:rPr lang="en-US" b="1" dirty="0" smtClean="0">
                <a:solidFill>
                  <a:srgbClr val="0070C0"/>
                </a:solidFill>
              </a:rPr>
              <a:t>Protect Your Eyes and Sight </a:t>
            </a:r>
          </a:p>
        </p:txBody>
      </p:sp>
      <p:sp>
        <p:nvSpPr>
          <p:cNvPr id="1102858" name="Rectangle 10"/>
          <p:cNvSpPr>
            <a:spLocks noGrp="1" noChangeArrowheads="1"/>
          </p:cNvSpPr>
          <p:nvPr>
            <p:ph type="body" sz="half" idx="1"/>
          </p:nvPr>
        </p:nvSpPr>
        <p:spPr/>
        <p:txBody>
          <a:bodyPr/>
          <a:lstStyle/>
          <a:p>
            <a:pPr>
              <a:lnSpc>
                <a:spcPct val="80000"/>
              </a:lnSpc>
            </a:pPr>
            <a:r>
              <a:rPr lang="en-US" sz="2000" smtClean="0"/>
              <a:t>Sunglasses </a:t>
            </a:r>
          </a:p>
          <a:p>
            <a:pPr lvl="1">
              <a:lnSpc>
                <a:spcPct val="80000"/>
              </a:lnSpc>
            </a:pPr>
            <a:r>
              <a:rPr lang="en-US" sz="2000" smtClean="0"/>
              <a:t>Fatigue</a:t>
            </a:r>
          </a:p>
          <a:p>
            <a:pPr lvl="1">
              <a:lnSpc>
                <a:spcPct val="80000"/>
              </a:lnSpc>
            </a:pPr>
            <a:r>
              <a:rPr lang="en-US" sz="2000" smtClean="0"/>
              <a:t>Possibly eye damage</a:t>
            </a:r>
          </a:p>
          <a:p>
            <a:pPr lvl="1">
              <a:lnSpc>
                <a:spcPct val="80000"/>
              </a:lnSpc>
            </a:pPr>
            <a:r>
              <a:rPr lang="en-US" sz="2000" smtClean="0"/>
              <a:t>Good quality UV blocking sunglasses </a:t>
            </a:r>
          </a:p>
          <a:p>
            <a:pPr lvl="1">
              <a:lnSpc>
                <a:spcPct val="80000"/>
              </a:lnSpc>
            </a:pPr>
            <a:endParaRPr lang="en-US" sz="2000" smtClean="0"/>
          </a:p>
          <a:p>
            <a:pPr>
              <a:lnSpc>
                <a:spcPct val="80000"/>
              </a:lnSpc>
            </a:pPr>
            <a:r>
              <a:rPr lang="en-US" sz="2000" smtClean="0"/>
              <a:t>“Snow blindness"  </a:t>
            </a:r>
          </a:p>
          <a:p>
            <a:pPr lvl="1">
              <a:lnSpc>
                <a:spcPct val="80000"/>
              </a:lnSpc>
            </a:pPr>
            <a:r>
              <a:rPr lang="en-US" sz="2000" smtClean="0"/>
              <a:t>Prolonged periods of exposure where there is snow/sand can cause the retina to be burned </a:t>
            </a:r>
          </a:p>
        </p:txBody>
      </p:sp>
      <p:sp>
        <p:nvSpPr>
          <p:cNvPr id="1102859" name="Rectangle 11"/>
          <p:cNvSpPr>
            <a:spLocks noGrp="1" noChangeArrowheads="1"/>
          </p:cNvSpPr>
          <p:nvPr>
            <p:ph type="body" sz="half" idx="2"/>
          </p:nvPr>
        </p:nvSpPr>
        <p:spPr/>
        <p:txBody>
          <a:bodyPr/>
          <a:lstStyle/>
          <a:p>
            <a:pPr>
              <a:lnSpc>
                <a:spcPct val="80000"/>
              </a:lnSpc>
            </a:pPr>
            <a:r>
              <a:rPr lang="en-US" sz="2000" smtClean="0"/>
              <a:t>Sunglasses that offer the following are frequently recommended:</a:t>
            </a:r>
          </a:p>
          <a:p>
            <a:pPr lvl="1">
              <a:lnSpc>
                <a:spcPct val="80000"/>
              </a:lnSpc>
            </a:pPr>
            <a:r>
              <a:rPr lang="en-US" sz="2000" smtClean="0"/>
              <a:t>99-100% UV absorption </a:t>
            </a:r>
          </a:p>
          <a:p>
            <a:pPr lvl="1">
              <a:lnSpc>
                <a:spcPct val="80000"/>
              </a:lnSpc>
            </a:pPr>
            <a:r>
              <a:rPr lang="en-US" sz="2000" smtClean="0"/>
              <a:t>Polycarbonate or CR-39 lens (lighter, more comfortable than glass) </a:t>
            </a:r>
          </a:p>
          <a:p>
            <a:pPr lvl="1">
              <a:lnSpc>
                <a:spcPct val="80000"/>
              </a:lnSpc>
            </a:pPr>
            <a:r>
              <a:rPr lang="en-US" sz="2000" smtClean="0"/>
              <a:t>5-10% visible light transmittance </a:t>
            </a:r>
          </a:p>
          <a:p>
            <a:pPr lvl="1">
              <a:lnSpc>
                <a:spcPct val="80000"/>
              </a:lnSpc>
            </a:pPr>
            <a:r>
              <a:rPr lang="en-US" sz="2000" smtClean="0"/>
              <a:t>Large lenses that fit close to the face </a:t>
            </a:r>
          </a:p>
          <a:p>
            <a:pPr lvl="1">
              <a:lnSpc>
                <a:spcPct val="80000"/>
              </a:lnSpc>
            </a:pPr>
            <a:r>
              <a:rPr lang="en-US" sz="2000" smtClean="0"/>
              <a:t>Wraparound or side-shielded to prevent incidental light exposure </a:t>
            </a:r>
          </a:p>
          <a:p>
            <a:pPr>
              <a:lnSpc>
                <a:spcPct val="80000"/>
              </a:lnSpc>
            </a:pPr>
            <a:endParaRPr lang="en-US" sz="2000" smtClean="0"/>
          </a:p>
        </p:txBody>
      </p:sp>
    </p:spTree>
    <p:extLst>
      <p:ext uri="{BB962C8B-B14F-4D97-AF65-F5344CB8AC3E}">
        <p14:creationId xmlns:p14="http://schemas.microsoft.com/office/powerpoint/2010/main" val="373475748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02858">
                                            <p:txEl>
                                              <p:pRg st="0" end="0"/>
                                            </p:txEl>
                                          </p:spTgt>
                                        </p:tgtEl>
                                        <p:attrNameLst>
                                          <p:attrName>style.visibility</p:attrName>
                                        </p:attrNameLst>
                                      </p:cBhvr>
                                      <p:to>
                                        <p:strVal val="visible"/>
                                      </p:to>
                                    </p:set>
                                    <p:anim calcmode="lin" valueType="num">
                                      <p:cBhvr additive="base">
                                        <p:cTn id="7" dur="500" fill="hold"/>
                                        <p:tgtEl>
                                          <p:spTgt spid="110285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02858">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102858">
                                            <p:txEl>
                                              <p:pRg st="1" end="1"/>
                                            </p:txEl>
                                          </p:spTgt>
                                        </p:tgtEl>
                                        <p:attrNameLst>
                                          <p:attrName>style.visibility</p:attrName>
                                        </p:attrNameLst>
                                      </p:cBhvr>
                                      <p:to>
                                        <p:strVal val="visible"/>
                                      </p:to>
                                    </p:set>
                                    <p:anim calcmode="lin" valueType="num">
                                      <p:cBhvr additive="base">
                                        <p:cTn id="11" dur="500" fill="hold"/>
                                        <p:tgtEl>
                                          <p:spTgt spid="1102858">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102858">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102858">
                                            <p:txEl>
                                              <p:pRg st="2" end="2"/>
                                            </p:txEl>
                                          </p:spTgt>
                                        </p:tgtEl>
                                        <p:attrNameLst>
                                          <p:attrName>style.visibility</p:attrName>
                                        </p:attrNameLst>
                                      </p:cBhvr>
                                      <p:to>
                                        <p:strVal val="visible"/>
                                      </p:to>
                                    </p:set>
                                    <p:anim calcmode="lin" valueType="num">
                                      <p:cBhvr additive="base">
                                        <p:cTn id="15" dur="500" fill="hold"/>
                                        <p:tgtEl>
                                          <p:spTgt spid="1102858">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102858">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102858">
                                            <p:txEl>
                                              <p:pRg st="3" end="3"/>
                                            </p:txEl>
                                          </p:spTgt>
                                        </p:tgtEl>
                                        <p:attrNameLst>
                                          <p:attrName>style.visibility</p:attrName>
                                        </p:attrNameLst>
                                      </p:cBhvr>
                                      <p:to>
                                        <p:strVal val="visible"/>
                                      </p:to>
                                    </p:set>
                                    <p:anim calcmode="lin" valueType="num">
                                      <p:cBhvr additive="base">
                                        <p:cTn id="19" dur="500" fill="hold"/>
                                        <p:tgtEl>
                                          <p:spTgt spid="1102858">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02858">
                                            <p:txEl>
                                              <p:pRg st="3" end="3"/>
                                            </p:txEl>
                                          </p:spTgt>
                                        </p:tgtEl>
                                        <p:attrNameLst>
                                          <p:attrName>ppt_y</p:attrName>
                                        </p:attrNameLst>
                                      </p:cBhvr>
                                      <p:tavLst>
                                        <p:tav tm="0">
                                          <p:val>
                                            <p:strVal val="#ppt_y"/>
                                          </p:val>
                                        </p:tav>
                                        <p:tav tm="100000">
                                          <p:val>
                                            <p:strVal val="#ppt_y"/>
                                          </p:val>
                                        </p:tav>
                                      </p:tavLst>
                                    </p:anim>
                                  </p:childTnLst>
                                </p:cTn>
                              </p:par>
                            </p:childTnLst>
                          </p:cTn>
                        </p:par>
                        <p:par>
                          <p:cTn id="21" fill="hold" nodeType="afterGroup">
                            <p:stCondLst>
                              <p:cond delay="500"/>
                            </p:stCondLst>
                            <p:childTnLst>
                              <p:par>
                                <p:cTn id="22" presetID="2" presetClass="entr" presetSubtype="8" fill="hold" grpId="0" nodeType="afterEffect">
                                  <p:stCondLst>
                                    <p:cond delay="0"/>
                                  </p:stCondLst>
                                  <p:childTnLst>
                                    <p:set>
                                      <p:cBhvr>
                                        <p:cTn id="23" dur="1" fill="hold">
                                          <p:stCondLst>
                                            <p:cond delay="0"/>
                                          </p:stCondLst>
                                        </p:cTn>
                                        <p:tgtEl>
                                          <p:spTgt spid="1102858">
                                            <p:txEl>
                                              <p:pRg st="5" end="5"/>
                                            </p:txEl>
                                          </p:spTgt>
                                        </p:tgtEl>
                                        <p:attrNameLst>
                                          <p:attrName>style.visibility</p:attrName>
                                        </p:attrNameLst>
                                      </p:cBhvr>
                                      <p:to>
                                        <p:strVal val="visible"/>
                                      </p:to>
                                    </p:set>
                                    <p:anim calcmode="lin" valueType="num">
                                      <p:cBhvr additive="base">
                                        <p:cTn id="24" dur="500" fill="hold"/>
                                        <p:tgtEl>
                                          <p:spTgt spid="1102858">
                                            <p:txEl>
                                              <p:pRg st="5" end="5"/>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1102858">
                                            <p:txEl>
                                              <p:pRg st="5" end="5"/>
                                            </p:txEl>
                                          </p:spTgt>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1102858">
                                            <p:txEl>
                                              <p:pRg st="6" end="6"/>
                                            </p:txEl>
                                          </p:spTgt>
                                        </p:tgtEl>
                                        <p:attrNameLst>
                                          <p:attrName>style.visibility</p:attrName>
                                        </p:attrNameLst>
                                      </p:cBhvr>
                                      <p:to>
                                        <p:strVal val="visible"/>
                                      </p:to>
                                    </p:set>
                                    <p:anim calcmode="lin" valueType="num">
                                      <p:cBhvr additive="base">
                                        <p:cTn id="28" dur="500" fill="hold"/>
                                        <p:tgtEl>
                                          <p:spTgt spid="1102858">
                                            <p:txEl>
                                              <p:pRg st="6" end="6"/>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1102858">
                                            <p:txEl>
                                              <p:pRg st="6" end="6"/>
                                            </p:txEl>
                                          </p:spTgt>
                                        </p:tgtEl>
                                        <p:attrNameLst>
                                          <p:attrName>ppt_y</p:attrName>
                                        </p:attrNameLst>
                                      </p:cBhvr>
                                      <p:tavLst>
                                        <p:tav tm="0">
                                          <p:val>
                                            <p:strVal val="#ppt_y"/>
                                          </p:val>
                                        </p:tav>
                                        <p:tav tm="100000">
                                          <p:val>
                                            <p:strVal val="#ppt_y"/>
                                          </p:val>
                                        </p:tav>
                                      </p:tavLst>
                                    </p:anim>
                                  </p:childTnLst>
                                </p:cTn>
                              </p:par>
                            </p:childTnLst>
                          </p:cTn>
                        </p:par>
                        <p:par>
                          <p:cTn id="30" fill="hold" nodeType="afterGroup">
                            <p:stCondLst>
                              <p:cond delay="1000"/>
                            </p:stCondLst>
                            <p:childTnLst>
                              <p:par>
                                <p:cTn id="31" presetID="2" presetClass="entr" presetSubtype="2" fill="hold" grpId="0" nodeType="afterEffect">
                                  <p:stCondLst>
                                    <p:cond delay="0"/>
                                  </p:stCondLst>
                                  <p:childTnLst>
                                    <p:set>
                                      <p:cBhvr>
                                        <p:cTn id="32" dur="1" fill="hold">
                                          <p:stCondLst>
                                            <p:cond delay="0"/>
                                          </p:stCondLst>
                                        </p:cTn>
                                        <p:tgtEl>
                                          <p:spTgt spid="1102859">
                                            <p:txEl>
                                              <p:pRg st="0" end="0"/>
                                            </p:txEl>
                                          </p:spTgt>
                                        </p:tgtEl>
                                        <p:attrNameLst>
                                          <p:attrName>style.visibility</p:attrName>
                                        </p:attrNameLst>
                                      </p:cBhvr>
                                      <p:to>
                                        <p:strVal val="visible"/>
                                      </p:to>
                                    </p:set>
                                    <p:anim calcmode="lin" valueType="num">
                                      <p:cBhvr additive="base">
                                        <p:cTn id="33" dur="500" fill="hold"/>
                                        <p:tgtEl>
                                          <p:spTgt spid="1102859">
                                            <p:txEl>
                                              <p:pRg st="0" end="0"/>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1102859">
                                            <p:txEl>
                                              <p:pRg st="0" end="0"/>
                                            </p:tx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1102859">
                                            <p:txEl>
                                              <p:pRg st="1" end="1"/>
                                            </p:txEl>
                                          </p:spTgt>
                                        </p:tgtEl>
                                        <p:attrNameLst>
                                          <p:attrName>style.visibility</p:attrName>
                                        </p:attrNameLst>
                                      </p:cBhvr>
                                      <p:to>
                                        <p:strVal val="visible"/>
                                      </p:to>
                                    </p:set>
                                    <p:anim calcmode="lin" valueType="num">
                                      <p:cBhvr additive="base">
                                        <p:cTn id="37" dur="500" fill="hold"/>
                                        <p:tgtEl>
                                          <p:spTgt spid="1102859">
                                            <p:txEl>
                                              <p:pRg st="1" end="1"/>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102859">
                                            <p:txEl>
                                              <p:pRg st="1" end="1"/>
                                            </p:txEl>
                                          </p:spTgt>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1102859">
                                            <p:txEl>
                                              <p:pRg st="2" end="2"/>
                                            </p:txEl>
                                          </p:spTgt>
                                        </p:tgtEl>
                                        <p:attrNameLst>
                                          <p:attrName>style.visibility</p:attrName>
                                        </p:attrNameLst>
                                      </p:cBhvr>
                                      <p:to>
                                        <p:strVal val="visible"/>
                                      </p:to>
                                    </p:set>
                                    <p:anim calcmode="lin" valueType="num">
                                      <p:cBhvr additive="base">
                                        <p:cTn id="41" dur="500" fill="hold"/>
                                        <p:tgtEl>
                                          <p:spTgt spid="1102859">
                                            <p:txEl>
                                              <p:pRg st="2" end="2"/>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1102859">
                                            <p:txEl>
                                              <p:pRg st="2" end="2"/>
                                            </p:txEl>
                                          </p:spTgt>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1102859">
                                            <p:txEl>
                                              <p:pRg st="3" end="3"/>
                                            </p:txEl>
                                          </p:spTgt>
                                        </p:tgtEl>
                                        <p:attrNameLst>
                                          <p:attrName>style.visibility</p:attrName>
                                        </p:attrNameLst>
                                      </p:cBhvr>
                                      <p:to>
                                        <p:strVal val="visible"/>
                                      </p:to>
                                    </p:set>
                                    <p:anim calcmode="lin" valueType="num">
                                      <p:cBhvr additive="base">
                                        <p:cTn id="45" dur="500" fill="hold"/>
                                        <p:tgtEl>
                                          <p:spTgt spid="1102859">
                                            <p:txEl>
                                              <p:pRg st="3" end="3"/>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1102859">
                                            <p:txEl>
                                              <p:pRg st="3" end="3"/>
                                            </p:txEl>
                                          </p:spTgt>
                                        </p:tgtEl>
                                        <p:attrNameLst>
                                          <p:attrName>ppt_y</p:attrName>
                                        </p:attrNameLst>
                                      </p:cBhvr>
                                      <p:tavLst>
                                        <p:tav tm="0">
                                          <p:val>
                                            <p:strVal val="#ppt_y"/>
                                          </p:val>
                                        </p:tav>
                                        <p:tav tm="100000">
                                          <p:val>
                                            <p:strVal val="#ppt_y"/>
                                          </p:val>
                                        </p:tav>
                                      </p:tavLst>
                                    </p:anim>
                                  </p:childTnLst>
                                </p:cTn>
                              </p:par>
                              <p:par>
                                <p:cTn id="47" presetID="2" presetClass="entr" presetSubtype="2" fill="hold" grpId="0" nodeType="withEffect">
                                  <p:stCondLst>
                                    <p:cond delay="0"/>
                                  </p:stCondLst>
                                  <p:childTnLst>
                                    <p:set>
                                      <p:cBhvr>
                                        <p:cTn id="48" dur="1" fill="hold">
                                          <p:stCondLst>
                                            <p:cond delay="0"/>
                                          </p:stCondLst>
                                        </p:cTn>
                                        <p:tgtEl>
                                          <p:spTgt spid="1102859">
                                            <p:txEl>
                                              <p:pRg st="4" end="4"/>
                                            </p:txEl>
                                          </p:spTgt>
                                        </p:tgtEl>
                                        <p:attrNameLst>
                                          <p:attrName>style.visibility</p:attrName>
                                        </p:attrNameLst>
                                      </p:cBhvr>
                                      <p:to>
                                        <p:strVal val="visible"/>
                                      </p:to>
                                    </p:set>
                                    <p:anim calcmode="lin" valueType="num">
                                      <p:cBhvr additive="base">
                                        <p:cTn id="49" dur="500" fill="hold"/>
                                        <p:tgtEl>
                                          <p:spTgt spid="1102859">
                                            <p:txEl>
                                              <p:pRg st="4" end="4"/>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1102859">
                                            <p:txEl>
                                              <p:pRg st="4" end="4"/>
                                            </p:txEl>
                                          </p:spTgt>
                                        </p:tgtEl>
                                        <p:attrNameLst>
                                          <p:attrName>ppt_y</p:attrName>
                                        </p:attrNameLst>
                                      </p:cBhvr>
                                      <p:tavLst>
                                        <p:tav tm="0">
                                          <p:val>
                                            <p:strVal val="#ppt_y"/>
                                          </p:val>
                                        </p:tav>
                                        <p:tav tm="100000">
                                          <p:val>
                                            <p:strVal val="#ppt_y"/>
                                          </p:val>
                                        </p:tav>
                                      </p:tavLst>
                                    </p:anim>
                                  </p:childTnLst>
                                </p:cTn>
                              </p:par>
                              <p:par>
                                <p:cTn id="51" presetID="2" presetClass="entr" presetSubtype="2" fill="hold" grpId="0" nodeType="withEffect">
                                  <p:stCondLst>
                                    <p:cond delay="0"/>
                                  </p:stCondLst>
                                  <p:childTnLst>
                                    <p:set>
                                      <p:cBhvr>
                                        <p:cTn id="52" dur="1" fill="hold">
                                          <p:stCondLst>
                                            <p:cond delay="0"/>
                                          </p:stCondLst>
                                        </p:cTn>
                                        <p:tgtEl>
                                          <p:spTgt spid="1102859">
                                            <p:txEl>
                                              <p:pRg st="5" end="5"/>
                                            </p:txEl>
                                          </p:spTgt>
                                        </p:tgtEl>
                                        <p:attrNameLst>
                                          <p:attrName>style.visibility</p:attrName>
                                        </p:attrNameLst>
                                      </p:cBhvr>
                                      <p:to>
                                        <p:strVal val="visible"/>
                                      </p:to>
                                    </p:set>
                                    <p:anim calcmode="lin" valueType="num">
                                      <p:cBhvr additive="base">
                                        <p:cTn id="53" dur="500" fill="hold"/>
                                        <p:tgtEl>
                                          <p:spTgt spid="1102859">
                                            <p:txEl>
                                              <p:pRg st="5" end="5"/>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110285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2858" grpId="0" build="p"/>
      <p:bldP spid="1102859"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426" name="Rectangle 6"/>
          <p:cNvSpPr>
            <a:spLocks noGrp="1" noChangeArrowheads="1"/>
          </p:cNvSpPr>
          <p:nvPr>
            <p:ph type="title"/>
          </p:nvPr>
        </p:nvSpPr>
        <p:spPr/>
        <p:txBody>
          <a:bodyPr>
            <a:normAutofit/>
          </a:bodyPr>
          <a:lstStyle/>
          <a:p>
            <a:r>
              <a:rPr lang="en-US" sz="2800" b="1" dirty="0" smtClean="0">
                <a:solidFill>
                  <a:srgbClr val="0070C0"/>
                </a:solidFill>
              </a:rPr>
              <a:t>Sample Personal Survival &amp; Comfort Needs Checklist</a:t>
            </a:r>
            <a:r>
              <a:rPr lang="en-US" sz="4800" b="1" dirty="0" smtClean="0">
                <a:solidFill>
                  <a:srgbClr val="0070C0"/>
                </a:solidFill>
              </a:rPr>
              <a:t> </a:t>
            </a:r>
          </a:p>
        </p:txBody>
      </p:sp>
      <p:sp>
        <p:nvSpPr>
          <p:cNvPr id="1105927" name="Rectangle 7"/>
          <p:cNvSpPr>
            <a:spLocks noGrp="1" noChangeArrowheads="1"/>
          </p:cNvSpPr>
          <p:nvPr>
            <p:ph type="body" sz="half" idx="1"/>
          </p:nvPr>
        </p:nvSpPr>
        <p:spPr/>
        <p:txBody>
          <a:bodyPr/>
          <a:lstStyle/>
          <a:p>
            <a:pPr>
              <a:lnSpc>
                <a:spcPct val="90000"/>
              </a:lnSpc>
            </a:pPr>
            <a:r>
              <a:rPr lang="en-US" sz="1800" smtClean="0"/>
              <a:t>Suitable size backpack or duffel bag for clothing and personal gear </a:t>
            </a:r>
          </a:p>
          <a:p>
            <a:pPr>
              <a:lnSpc>
                <a:spcPct val="90000"/>
              </a:lnSpc>
            </a:pPr>
            <a:r>
              <a:rPr lang="en-US" sz="1800" smtClean="0"/>
              <a:t>Plastic storage tub for food, cooking gear </a:t>
            </a:r>
          </a:p>
          <a:p>
            <a:pPr>
              <a:lnSpc>
                <a:spcPct val="90000"/>
              </a:lnSpc>
            </a:pPr>
            <a:r>
              <a:rPr lang="en-US" sz="1800" smtClean="0"/>
              <a:t>Toilet kit -- soap, comb, deodorant, shampoo, toothbrush, toothpaste </a:t>
            </a:r>
          </a:p>
          <a:p>
            <a:pPr>
              <a:lnSpc>
                <a:spcPct val="90000"/>
              </a:lnSpc>
            </a:pPr>
            <a:r>
              <a:rPr lang="en-US" sz="1800" smtClean="0"/>
              <a:t>Toilet paper in zipper-lock freezer bag </a:t>
            </a:r>
          </a:p>
          <a:p>
            <a:pPr>
              <a:lnSpc>
                <a:spcPct val="90000"/>
              </a:lnSpc>
            </a:pPr>
            <a:r>
              <a:rPr lang="en-US" sz="1800" smtClean="0"/>
              <a:t>Small towel and washcloth </a:t>
            </a:r>
          </a:p>
          <a:p>
            <a:pPr>
              <a:lnSpc>
                <a:spcPct val="90000"/>
              </a:lnSpc>
            </a:pPr>
            <a:r>
              <a:rPr lang="en-US" sz="1800" smtClean="0"/>
              <a:t>Lip balm </a:t>
            </a:r>
          </a:p>
          <a:p>
            <a:pPr>
              <a:lnSpc>
                <a:spcPct val="90000"/>
              </a:lnSpc>
            </a:pPr>
            <a:r>
              <a:rPr lang="en-US" sz="1800" smtClean="0"/>
              <a:t>Facial tissues </a:t>
            </a:r>
          </a:p>
        </p:txBody>
      </p:sp>
      <p:sp>
        <p:nvSpPr>
          <p:cNvPr id="1105928" name="Rectangle 8"/>
          <p:cNvSpPr>
            <a:spLocks noGrp="1" noChangeArrowheads="1"/>
          </p:cNvSpPr>
          <p:nvPr>
            <p:ph type="body" sz="half" idx="2"/>
          </p:nvPr>
        </p:nvSpPr>
        <p:spPr/>
        <p:txBody>
          <a:bodyPr/>
          <a:lstStyle/>
          <a:p>
            <a:pPr>
              <a:lnSpc>
                <a:spcPct val="90000"/>
              </a:lnSpc>
            </a:pPr>
            <a:r>
              <a:rPr lang="en-US" sz="1800" smtClean="0"/>
              <a:t>Sunscreen </a:t>
            </a:r>
          </a:p>
          <a:p>
            <a:pPr>
              <a:lnSpc>
                <a:spcPct val="90000"/>
              </a:lnSpc>
            </a:pPr>
            <a:r>
              <a:rPr lang="en-US" sz="1800" smtClean="0"/>
              <a:t>Insect repellent </a:t>
            </a:r>
          </a:p>
          <a:p>
            <a:pPr>
              <a:lnSpc>
                <a:spcPct val="90000"/>
              </a:lnSpc>
            </a:pPr>
            <a:r>
              <a:rPr lang="en-US" sz="1800" smtClean="0"/>
              <a:t>Prescription medications (1 week supply) </a:t>
            </a:r>
          </a:p>
          <a:p>
            <a:pPr>
              <a:lnSpc>
                <a:spcPct val="90000"/>
              </a:lnSpc>
            </a:pPr>
            <a:r>
              <a:rPr lang="en-US" sz="1800" smtClean="0"/>
              <a:t>Copies of medication and eyeglass/contact lens prescriptions </a:t>
            </a:r>
          </a:p>
          <a:p>
            <a:pPr>
              <a:lnSpc>
                <a:spcPct val="90000"/>
              </a:lnSpc>
            </a:pPr>
            <a:r>
              <a:rPr lang="en-US" sz="1800" smtClean="0"/>
              <a:t>Spare eyeglasses or contact lenses and supplies </a:t>
            </a:r>
          </a:p>
          <a:p>
            <a:pPr>
              <a:lnSpc>
                <a:spcPct val="90000"/>
              </a:lnSpc>
            </a:pPr>
            <a:r>
              <a:rPr lang="en-US" sz="1800" smtClean="0"/>
              <a:t>Hand lotion for dry skin </a:t>
            </a:r>
          </a:p>
          <a:p>
            <a:pPr>
              <a:lnSpc>
                <a:spcPct val="90000"/>
              </a:lnSpc>
            </a:pPr>
            <a:r>
              <a:rPr lang="en-US" sz="1800" smtClean="0"/>
              <a:t>Small first aid kit </a:t>
            </a:r>
          </a:p>
          <a:p>
            <a:pPr>
              <a:lnSpc>
                <a:spcPct val="90000"/>
              </a:lnSpc>
            </a:pPr>
            <a:r>
              <a:rPr lang="en-US" sz="1800" smtClean="0"/>
              <a:t>Non-prescription medications, including painkiller, antacids, anti-diarrheal, etc. </a:t>
            </a:r>
          </a:p>
        </p:txBody>
      </p:sp>
    </p:spTree>
    <p:extLst>
      <p:ext uri="{BB962C8B-B14F-4D97-AF65-F5344CB8AC3E}">
        <p14:creationId xmlns:p14="http://schemas.microsoft.com/office/powerpoint/2010/main" val="305441469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05927">
                                            <p:txEl>
                                              <p:pRg st="0" end="0"/>
                                            </p:txEl>
                                          </p:spTgt>
                                        </p:tgtEl>
                                        <p:attrNameLst>
                                          <p:attrName>style.visibility</p:attrName>
                                        </p:attrNameLst>
                                      </p:cBhvr>
                                      <p:to>
                                        <p:strVal val="visible"/>
                                      </p:to>
                                    </p:set>
                                    <p:anim calcmode="lin" valueType="num">
                                      <p:cBhvr additive="base">
                                        <p:cTn id="7" dur="500" fill="hold"/>
                                        <p:tgtEl>
                                          <p:spTgt spid="11059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05927">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105927">
                                            <p:txEl>
                                              <p:pRg st="1" end="1"/>
                                            </p:txEl>
                                          </p:spTgt>
                                        </p:tgtEl>
                                        <p:attrNameLst>
                                          <p:attrName>style.visibility</p:attrName>
                                        </p:attrNameLst>
                                      </p:cBhvr>
                                      <p:to>
                                        <p:strVal val="visible"/>
                                      </p:to>
                                    </p:set>
                                    <p:anim calcmode="lin" valueType="num">
                                      <p:cBhvr additive="base">
                                        <p:cTn id="12" dur="500" fill="hold"/>
                                        <p:tgtEl>
                                          <p:spTgt spid="1105927">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105927">
                                            <p:txEl>
                                              <p:pRg st="1" end="1"/>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105927">
                                            <p:txEl>
                                              <p:pRg st="2" end="2"/>
                                            </p:txEl>
                                          </p:spTgt>
                                        </p:tgtEl>
                                        <p:attrNameLst>
                                          <p:attrName>style.visibility</p:attrName>
                                        </p:attrNameLst>
                                      </p:cBhvr>
                                      <p:to>
                                        <p:strVal val="visible"/>
                                      </p:to>
                                    </p:set>
                                    <p:anim calcmode="lin" valueType="num">
                                      <p:cBhvr additive="base">
                                        <p:cTn id="17" dur="500" fill="hold"/>
                                        <p:tgtEl>
                                          <p:spTgt spid="110592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105927">
                                            <p:txEl>
                                              <p:pRg st="2" end="2"/>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1105927">
                                            <p:txEl>
                                              <p:pRg st="3" end="3"/>
                                            </p:txEl>
                                          </p:spTgt>
                                        </p:tgtEl>
                                        <p:attrNameLst>
                                          <p:attrName>style.visibility</p:attrName>
                                        </p:attrNameLst>
                                      </p:cBhvr>
                                      <p:to>
                                        <p:strVal val="visible"/>
                                      </p:to>
                                    </p:set>
                                    <p:anim calcmode="lin" valueType="num">
                                      <p:cBhvr additive="base">
                                        <p:cTn id="22" dur="500" fill="hold"/>
                                        <p:tgtEl>
                                          <p:spTgt spid="1105927">
                                            <p:txEl>
                                              <p:pRg st="3" end="3"/>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105927">
                                            <p:txEl>
                                              <p:pRg st="3" end="3"/>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2" presetClass="entr" presetSubtype="8" fill="hold" grpId="0" nodeType="afterEffect">
                                  <p:stCondLst>
                                    <p:cond delay="0"/>
                                  </p:stCondLst>
                                  <p:childTnLst>
                                    <p:set>
                                      <p:cBhvr>
                                        <p:cTn id="26" dur="1" fill="hold">
                                          <p:stCondLst>
                                            <p:cond delay="0"/>
                                          </p:stCondLst>
                                        </p:cTn>
                                        <p:tgtEl>
                                          <p:spTgt spid="1105927">
                                            <p:txEl>
                                              <p:pRg st="4" end="4"/>
                                            </p:txEl>
                                          </p:spTgt>
                                        </p:tgtEl>
                                        <p:attrNameLst>
                                          <p:attrName>style.visibility</p:attrName>
                                        </p:attrNameLst>
                                      </p:cBhvr>
                                      <p:to>
                                        <p:strVal val="visible"/>
                                      </p:to>
                                    </p:set>
                                    <p:anim calcmode="lin" valueType="num">
                                      <p:cBhvr additive="base">
                                        <p:cTn id="27" dur="500" fill="hold"/>
                                        <p:tgtEl>
                                          <p:spTgt spid="1105927">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105927">
                                            <p:txEl>
                                              <p:pRg st="4" end="4"/>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2500"/>
                            </p:stCondLst>
                            <p:childTnLst>
                              <p:par>
                                <p:cTn id="30" presetID="2" presetClass="entr" presetSubtype="8" fill="hold" grpId="0" nodeType="afterEffect">
                                  <p:stCondLst>
                                    <p:cond delay="0"/>
                                  </p:stCondLst>
                                  <p:childTnLst>
                                    <p:set>
                                      <p:cBhvr>
                                        <p:cTn id="31" dur="1" fill="hold">
                                          <p:stCondLst>
                                            <p:cond delay="0"/>
                                          </p:stCondLst>
                                        </p:cTn>
                                        <p:tgtEl>
                                          <p:spTgt spid="1105927">
                                            <p:txEl>
                                              <p:pRg st="5" end="5"/>
                                            </p:txEl>
                                          </p:spTgt>
                                        </p:tgtEl>
                                        <p:attrNameLst>
                                          <p:attrName>style.visibility</p:attrName>
                                        </p:attrNameLst>
                                      </p:cBhvr>
                                      <p:to>
                                        <p:strVal val="visible"/>
                                      </p:to>
                                    </p:set>
                                    <p:anim calcmode="lin" valueType="num">
                                      <p:cBhvr additive="base">
                                        <p:cTn id="32" dur="500" fill="hold"/>
                                        <p:tgtEl>
                                          <p:spTgt spid="1105927">
                                            <p:txEl>
                                              <p:pRg st="5" end="5"/>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1105927">
                                            <p:txEl>
                                              <p:pRg st="5" end="5"/>
                                            </p:txEl>
                                          </p:spTgt>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3000"/>
                            </p:stCondLst>
                            <p:childTnLst>
                              <p:par>
                                <p:cTn id="35" presetID="2" presetClass="entr" presetSubtype="8" fill="hold" grpId="0" nodeType="afterEffect">
                                  <p:stCondLst>
                                    <p:cond delay="0"/>
                                  </p:stCondLst>
                                  <p:childTnLst>
                                    <p:set>
                                      <p:cBhvr>
                                        <p:cTn id="36" dur="1" fill="hold">
                                          <p:stCondLst>
                                            <p:cond delay="0"/>
                                          </p:stCondLst>
                                        </p:cTn>
                                        <p:tgtEl>
                                          <p:spTgt spid="1105927">
                                            <p:txEl>
                                              <p:pRg st="6" end="6"/>
                                            </p:txEl>
                                          </p:spTgt>
                                        </p:tgtEl>
                                        <p:attrNameLst>
                                          <p:attrName>style.visibility</p:attrName>
                                        </p:attrNameLst>
                                      </p:cBhvr>
                                      <p:to>
                                        <p:strVal val="visible"/>
                                      </p:to>
                                    </p:set>
                                    <p:anim calcmode="lin" valueType="num">
                                      <p:cBhvr additive="base">
                                        <p:cTn id="37" dur="500" fill="hold"/>
                                        <p:tgtEl>
                                          <p:spTgt spid="1105927">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05927">
                                            <p:txEl>
                                              <p:pRg st="6" end="6"/>
                                            </p:txEl>
                                          </p:spTgt>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3500"/>
                            </p:stCondLst>
                            <p:childTnLst>
                              <p:par>
                                <p:cTn id="40" presetID="2" presetClass="entr" presetSubtype="2" fill="hold" grpId="0" nodeType="afterEffect">
                                  <p:stCondLst>
                                    <p:cond delay="0"/>
                                  </p:stCondLst>
                                  <p:childTnLst>
                                    <p:set>
                                      <p:cBhvr>
                                        <p:cTn id="41" dur="1" fill="hold">
                                          <p:stCondLst>
                                            <p:cond delay="0"/>
                                          </p:stCondLst>
                                        </p:cTn>
                                        <p:tgtEl>
                                          <p:spTgt spid="1105928">
                                            <p:txEl>
                                              <p:pRg st="0" end="0"/>
                                            </p:txEl>
                                          </p:spTgt>
                                        </p:tgtEl>
                                        <p:attrNameLst>
                                          <p:attrName>style.visibility</p:attrName>
                                        </p:attrNameLst>
                                      </p:cBhvr>
                                      <p:to>
                                        <p:strVal val="visible"/>
                                      </p:to>
                                    </p:set>
                                    <p:anim calcmode="lin" valueType="num">
                                      <p:cBhvr additive="base">
                                        <p:cTn id="42" dur="500" fill="hold"/>
                                        <p:tgtEl>
                                          <p:spTgt spid="1105928">
                                            <p:txEl>
                                              <p:pRg st="0" end="0"/>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1105928">
                                            <p:txEl>
                                              <p:pRg st="0" end="0"/>
                                            </p:txEl>
                                          </p:spTgt>
                                        </p:tgtEl>
                                        <p:attrNameLst>
                                          <p:attrName>ppt_y</p:attrName>
                                        </p:attrNameLst>
                                      </p:cBhvr>
                                      <p:tavLst>
                                        <p:tav tm="0">
                                          <p:val>
                                            <p:strVal val="#ppt_y"/>
                                          </p:val>
                                        </p:tav>
                                        <p:tav tm="100000">
                                          <p:val>
                                            <p:strVal val="#ppt_y"/>
                                          </p:val>
                                        </p:tav>
                                      </p:tavLst>
                                    </p:anim>
                                  </p:childTnLst>
                                </p:cTn>
                              </p:par>
                            </p:childTnLst>
                          </p:cTn>
                        </p:par>
                        <p:par>
                          <p:cTn id="44" fill="hold" nodeType="afterGroup">
                            <p:stCondLst>
                              <p:cond delay="4000"/>
                            </p:stCondLst>
                            <p:childTnLst>
                              <p:par>
                                <p:cTn id="45" presetID="2" presetClass="entr" presetSubtype="2" fill="hold" grpId="0" nodeType="afterEffect">
                                  <p:stCondLst>
                                    <p:cond delay="0"/>
                                  </p:stCondLst>
                                  <p:childTnLst>
                                    <p:set>
                                      <p:cBhvr>
                                        <p:cTn id="46" dur="1" fill="hold">
                                          <p:stCondLst>
                                            <p:cond delay="0"/>
                                          </p:stCondLst>
                                        </p:cTn>
                                        <p:tgtEl>
                                          <p:spTgt spid="1105928">
                                            <p:txEl>
                                              <p:pRg st="1" end="1"/>
                                            </p:txEl>
                                          </p:spTgt>
                                        </p:tgtEl>
                                        <p:attrNameLst>
                                          <p:attrName>style.visibility</p:attrName>
                                        </p:attrNameLst>
                                      </p:cBhvr>
                                      <p:to>
                                        <p:strVal val="visible"/>
                                      </p:to>
                                    </p:set>
                                    <p:anim calcmode="lin" valueType="num">
                                      <p:cBhvr additive="base">
                                        <p:cTn id="47" dur="500" fill="hold"/>
                                        <p:tgtEl>
                                          <p:spTgt spid="1105928">
                                            <p:txEl>
                                              <p:pRg st="1" end="1"/>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1105928">
                                            <p:txEl>
                                              <p:pRg st="1" end="1"/>
                                            </p:txEl>
                                          </p:spTgt>
                                        </p:tgtEl>
                                        <p:attrNameLst>
                                          <p:attrName>ppt_y</p:attrName>
                                        </p:attrNameLst>
                                      </p:cBhvr>
                                      <p:tavLst>
                                        <p:tav tm="0">
                                          <p:val>
                                            <p:strVal val="#ppt_y"/>
                                          </p:val>
                                        </p:tav>
                                        <p:tav tm="100000">
                                          <p:val>
                                            <p:strVal val="#ppt_y"/>
                                          </p:val>
                                        </p:tav>
                                      </p:tavLst>
                                    </p:anim>
                                  </p:childTnLst>
                                </p:cTn>
                              </p:par>
                            </p:childTnLst>
                          </p:cTn>
                        </p:par>
                        <p:par>
                          <p:cTn id="49" fill="hold" nodeType="afterGroup">
                            <p:stCondLst>
                              <p:cond delay="4500"/>
                            </p:stCondLst>
                            <p:childTnLst>
                              <p:par>
                                <p:cTn id="50" presetID="2" presetClass="entr" presetSubtype="2" fill="hold" grpId="0" nodeType="afterEffect">
                                  <p:stCondLst>
                                    <p:cond delay="0"/>
                                  </p:stCondLst>
                                  <p:childTnLst>
                                    <p:set>
                                      <p:cBhvr>
                                        <p:cTn id="51" dur="1" fill="hold">
                                          <p:stCondLst>
                                            <p:cond delay="0"/>
                                          </p:stCondLst>
                                        </p:cTn>
                                        <p:tgtEl>
                                          <p:spTgt spid="1105928">
                                            <p:txEl>
                                              <p:pRg st="2" end="2"/>
                                            </p:txEl>
                                          </p:spTgt>
                                        </p:tgtEl>
                                        <p:attrNameLst>
                                          <p:attrName>style.visibility</p:attrName>
                                        </p:attrNameLst>
                                      </p:cBhvr>
                                      <p:to>
                                        <p:strVal val="visible"/>
                                      </p:to>
                                    </p:set>
                                    <p:anim calcmode="lin" valueType="num">
                                      <p:cBhvr additive="base">
                                        <p:cTn id="52" dur="500" fill="hold"/>
                                        <p:tgtEl>
                                          <p:spTgt spid="1105928">
                                            <p:txEl>
                                              <p:pRg st="2" end="2"/>
                                            </p:txEl>
                                          </p:spTgt>
                                        </p:tgtEl>
                                        <p:attrNameLst>
                                          <p:attrName>ppt_x</p:attrName>
                                        </p:attrNameLst>
                                      </p:cBhvr>
                                      <p:tavLst>
                                        <p:tav tm="0">
                                          <p:val>
                                            <p:strVal val="1+#ppt_w/2"/>
                                          </p:val>
                                        </p:tav>
                                        <p:tav tm="100000">
                                          <p:val>
                                            <p:strVal val="#ppt_x"/>
                                          </p:val>
                                        </p:tav>
                                      </p:tavLst>
                                    </p:anim>
                                    <p:anim calcmode="lin" valueType="num">
                                      <p:cBhvr additive="base">
                                        <p:cTn id="53" dur="500" fill="hold"/>
                                        <p:tgtEl>
                                          <p:spTgt spid="1105928">
                                            <p:txEl>
                                              <p:pRg st="2" end="2"/>
                                            </p:txEl>
                                          </p:spTgt>
                                        </p:tgtEl>
                                        <p:attrNameLst>
                                          <p:attrName>ppt_y</p:attrName>
                                        </p:attrNameLst>
                                      </p:cBhvr>
                                      <p:tavLst>
                                        <p:tav tm="0">
                                          <p:val>
                                            <p:strVal val="#ppt_y"/>
                                          </p:val>
                                        </p:tav>
                                        <p:tav tm="100000">
                                          <p:val>
                                            <p:strVal val="#ppt_y"/>
                                          </p:val>
                                        </p:tav>
                                      </p:tavLst>
                                    </p:anim>
                                  </p:childTnLst>
                                </p:cTn>
                              </p:par>
                            </p:childTnLst>
                          </p:cTn>
                        </p:par>
                        <p:par>
                          <p:cTn id="54" fill="hold" nodeType="afterGroup">
                            <p:stCondLst>
                              <p:cond delay="5000"/>
                            </p:stCondLst>
                            <p:childTnLst>
                              <p:par>
                                <p:cTn id="55" presetID="2" presetClass="entr" presetSubtype="2" fill="hold" grpId="0" nodeType="afterEffect">
                                  <p:stCondLst>
                                    <p:cond delay="0"/>
                                  </p:stCondLst>
                                  <p:childTnLst>
                                    <p:set>
                                      <p:cBhvr>
                                        <p:cTn id="56" dur="1" fill="hold">
                                          <p:stCondLst>
                                            <p:cond delay="0"/>
                                          </p:stCondLst>
                                        </p:cTn>
                                        <p:tgtEl>
                                          <p:spTgt spid="1105928">
                                            <p:txEl>
                                              <p:pRg st="3" end="3"/>
                                            </p:txEl>
                                          </p:spTgt>
                                        </p:tgtEl>
                                        <p:attrNameLst>
                                          <p:attrName>style.visibility</p:attrName>
                                        </p:attrNameLst>
                                      </p:cBhvr>
                                      <p:to>
                                        <p:strVal val="visible"/>
                                      </p:to>
                                    </p:set>
                                    <p:anim calcmode="lin" valueType="num">
                                      <p:cBhvr additive="base">
                                        <p:cTn id="57" dur="500" fill="hold"/>
                                        <p:tgtEl>
                                          <p:spTgt spid="1105928">
                                            <p:txEl>
                                              <p:pRg st="3" end="3"/>
                                            </p:txEl>
                                          </p:spTgt>
                                        </p:tgtEl>
                                        <p:attrNameLst>
                                          <p:attrName>ppt_x</p:attrName>
                                        </p:attrNameLst>
                                      </p:cBhvr>
                                      <p:tavLst>
                                        <p:tav tm="0">
                                          <p:val>
                                            <p:strVal val="1+#ppt_w/2"/>
                                          </p:val>
                                        </p:tav>
                                        <p:tav tm="100000">
                                          <p:val>
                                            <p:strVal val="#ppt_x"/>
                                          </p:val>
                                        </p:tav>
                                      </p:tavLst>
                                    </p:anim>
                                    <p:anim calcmode="lin" valueType="num">
                                      <p:cBhvr additive="base">
                                        <p:cTn id="58" dur="500" fill="hold"/>
                                        <p:tgtEl>
                                          <p:spTgt spid="1105928">
                                            <p:txEl>
                                              <p:pRg st="3" end="3"/>
                                            </p:txEl>
                                          </p:spTgt>
                                        </p:tgtEl>
                                        <p:attrNameLst>
                                          <p:attrName>ppt_y</p:attrName>
                                        </p:attrNameLst>
                                      </p:cBhvr>
                                      <p:tavLst>
                                        <p:tav tm="0">
                                          <p:val>
                                            <p:strVal val="#ppt_y"/>
                                          </p:val>
                                        </p:tav>
                                        <p:tav tm="100000">
                                          <p:val>
                                            <p:strVal val="#ppt_y"/>
                                          </p:val>
                                        </p:tav>
                                      </p:tavLst>
                                    </p:anim>
                                  </p:childTnLst>
                                </p:cTn>
                              </p:par>
                            </p:childTnLst>
                          </p:cTn>
                        </p:par>
                        <p:par>
                          <p:cTn id="59" fill="hold" nodeType="afterGroup">
                            <p:stCondLst>
                              <p:cond delay="5500"/>
                            </p:stCondLst>
                            <p:childTnLst>
                              <p:par>
                                <p:cTn id="60" presetID="2" presetClass="entr" presetSubtype="2" fill="hold" grpId="0" nodeType="afterEffect">
                                  <p:stCondLst>
                                    <p:cond delay="0"/>
                                  </p:stCondLst>
                                  <p:childTnLst>
                                    <p:set>
                                      <p:cBhvr>
                                        <p:cTn id="61" dur="1" fill="hold">
                                          <p:stCondLst>
                                            <p:cond delay="0"/>
                                          </p:stCondLst>
                                        </p:cTn>
                                        <p:tgtEl>
                                          <p:spTgt spid="1105928">
                                            <p:txEl>
                                              <p:pRg st="4" end="4"/>
                                            </p:txEl>
                                          </p:spTgt>
                                        </p:tgtEl>
                                        <p:attrNameLst>
                                          <p:attrName>style.visibility</p:attrName>
                                        </p:attrNameLst>
                                      </p:cBhvr>
                                      <p:to>
                                        <p:strVal val="visible"/>
                                      </p:to>
                                    </p:set>
                                    <p:anim calcmode="lin" valueType="num">
                                      <p:cBhvr additive="base">
                                        <p:cTn id="62" dur="500" fill="hold"/>
                                        <p:tgtEl>
                                          <p:spTgt spid="1105928">
                                            <p:txEl>
                                              <p:pRg st="4" end="4"/>
                                            </p:txEl>
                                          </p:spTgt>
                                        </p:tgtEl>
                                        <p:attrNameLst>
                                          <p:attrName>ppt_x</p:attrName>
                                        </p:attrNameLst>
                                      </p:cBhvr>
                                      <p:tavLst>
                                        <p:tav tm="0">
                                          <p:val>
                                            <p:strVal val="1+#ppt_w/2"/>
                                          </p:val>
                                        </p:tav>
                                        <p:tav tm="100000">
                                          <p:val>
                                            <p:strVal val="#ppt_x"/>
                                          </p:val>
                                        </p:tav>
                                      </p:tavLst>
                                    </p:anim>
                                    <p:anim calcmode="lin" valueType="num">
                                      <p:cBhvr additive="base">
                                        <p:cTn id="63" dur="500" fill="hold"/>
                                        <p:tgtEl>
                                          <p:spTgt spid="1105928">
                                            <p:txEl>
                                              <p:pRg st="4" end="4"/>
                                            </p:txEl>
                                          </p:spTgt>
                                        </p:tgtEl>
                                        <p:attrNameLst>
                                          <p:attrName>ppt_y</p:attrName>
                                        </p:attrNameLst>
                                      </p:cBhvr>
                                      <p:tavLst>
                                        <p:tav tm="0">
                                          <p:val>
                                            <p:strVal val="#ppt_y"/>
                                          </p:val>
                                        </p:tav>
                                        <p:tav tm="100000">
                                          <p:val>
                                            <p:strVal val="#ppt_y"/>
                                          </p:val>
                                        </p:tav>
                                      </p:tavLst>
                                    </p:anim>
                                  </p:childTnLst>
                                </p:cTn>
                              </p:par>
                            </p:childTnLst>
                          </p:cTn>
                        </p:par>
                        <p:par>
                          <p:cTn id="64" fill="hold" nodeType="afterGroup">
                            <p:stCondLst>
                              <p:cond delay="6000"/>
                            </p:stCondLst>
                            <p:childTnLst>
                              <p:par>
                                <p:cTn id="65" presetID="2" presetClass="entr" presetSubtype="2" fill="hold" grpId="0" nodeType="afterEffect">
                                  <p:stCondLst>
                                    <p:cond delay="0"/>
                                  </p:stCondLst>
                                  <p:childTnLst>
                                    <p:set>
                                      <p:cBhvr>
                                        <p:cTn id="66" dur="1" fill="hold">
                                          <p:stCondLst>
                                            <p:cond delay="0"/>
                                          </p:stCondLst>
                                        </p:cTn>
                                        <p:tgtEl>
                                          <p:spTgt spid="1105928">
                                            <p:txEl>
                                              <p:pRg st="5" end="5"/>
                                            </p:txEl>
                                          </p:spTgt>
                                        </p:tgtEl>
                                        <p:attrNameLst>
                                          <p:attrName>style.visibility</p:attrName>
                                        </p:attrNameLst>
                                      </p:cBhvr>
                                      <p:to>
                                        <p:strVal val="visible"/>
                                      </p:to>
                                    </p:set>
                                    <p:anim calcmode="lin" valueType="num">
                                      <p:cBhvr additive="base">
                                        <p:cTn id="67" dur="500" fill="hold"/>
                                        <p:tgtEl>
                                          <p:spTgt spid="1105928">
                                            <p:txEl>
                                              <p:pRg st="5" end="5"/>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1105928">
                                            <p:txEl>
                                              <p:pRg st="5" end="5"/>
                                            </p:txEl>
                                          </p:spTgt>
                                        </p:tgtEl>
                                        <p:attrNameLst>
                                          <p:attrName>ppt_y</p:attrName>
                                        </p:attrNameLst>
                                      </p:cBhvr>
                                      <p:tavLst>
                                        <p:tav tm="0">
                                          <p:val>
                                            <p:strVal val="#ppt_y"/>
                                          </p:val>
                                        </p:tav>
                                        <p:tav tm="100000">
                                          <p:val>
                                            <p:strVal val="#ppt_y"/>
                                          </p:val>
                                        </p:tav>
                                      </p:tavLst>
                                    </p:anim>
                                  </p:childTnLst>
                                </p:cTn>
                              </p:par>
                            </p:childTnLst>
                          </p:cTn>
                        </p:par>
                        <p:par>
                          <p:cTn id="69" fill="hold" nodeType="afterGroup">
                            <p:stCondLst>
                              <p:cond delay="6500"/>
                            </p:stCondLst>
                            <p:childTnLst>
                              <p:par>
                                <p:cTn id="70" presetID="2" presetClass="entr" presetSubtype="2" fill="hold" grpId="0" nodeType="afterEffect">
                                  <p:stCondLst>
                                    <p:cond delay="0"/>
                                  </p:stCondLst>
                                  <p:childTnLst>
                                    <p:set>
                                      <p:cBhvr>
                                        <p:cTn id="71" dur="1" fill="hold">
                                          <p:stCondLst>
                                            <p:cond delay="0"/>
                                          </p:stCondLst>
                                        </p:cTn>
                                        <p:tgtEl>
                                          <p:spTgt spid="1105928">
                                            <p:txEl>
                                              <p:pRg st="6" end="6"/>
                                            </p:txEl>
                                          </p:spTgt>
                                        </p:tgtEl>
                                        <p:attrNameLst>
                                          <p:attrName>style.visibility</p:attrName>
                                        </p:attrNameLst>
                                      </p:cBhvr>
                                      <p:to>
                                        <p:strVal val="visible"/>
                                      </p:to>
                                    </p:set>
                                    <p:anim calcmode="lin" valueType="num">
                                      <p:cBhvr additive="base">
                                        <p:cTn id="72" dur="500" fill="hold"/>
                                        <p:tgtEl>
                                          <p:spTgt spid="1105928">
                                            <p:txEl>
                                              <p:pRg st="6" end="6"/>
                                            </p:txEl>
                                          </p:spTgt>
                                        </p:tgtEl>
                                        <p:attrNameLst>
                                          <p:attrName>ppt_x</p:attrName>
                                        </p:attrNameLst>
                                      </p:cBhvr>
                                      <p:tavLst>
                                        <p:tav tm="0">
                                          <p:val>
                                            <p:strVal val="1+#ppt_w/2"/>
                                          </p:val>
                                        </p:tav>
                                        <p:tav tm="100000">
                                          <p:val>
                                            <p:strVal val="#ppt_x"/>
                                          </p:val>
                                        </p:tav>
                                      </p:tavLst>
                                    </p:anim>
                                    <p:anim calcmode="lin" valueType="num">
                                      <p:cBhvr additive="base">
                                        <p:cTn id="73" dur="500" fill="hold"/>
                                        <p:tgtEl>
                                          <p:spTgt spid="1105928">
                                            <p:txEl>
                                              <p:pRg st="6" end="6"/>
                                            </p:txEl>
                                          </p:spTgt>
                                        </p:tgtEl>
                                        <p:attrNameLst>
                                          <p:attrName>ppt_y</p:attrName>
                                        </p:attrNameLst>
                                      </p:cBhvr>
                                      <p:tavLst>
                                        <p:tav tm="0">
                                          <p:val>
                                            <p:strVal val="#ppt_y"/>
                                          </p:val>
                                        </p:tav>
                                        <p:tav tm="100000">
                                          <p:val>
                                            <p:strVal val="#ppt_y"/>
                                          </p:val>
                                        </p:tav>
                                      </p:tavLst>
                                    </p:anim>
                                  </p:childTnLst>
                                </p:cTn>
                              </p:par>
                            </p:childTnLst>
                          </p:cTn>
                        </p:par>
                        <p:par>
                          <p:cTn id="74" fill="hold" nodeType="afterGroup">
                            <p:stCondLst>
                              <p:cond delay="7000"/>
                            </p:stCondLst>
                            <p:childTnLst>
                              <p:par>
                                <p:cTn id="75" presetID="2" presetClass="entr" presetSubtype="2" fill="hold" grpId="0" nodeType="afterEffect">
                                  <p:stCondLst>
                                    <p:cond delay="0"/>
                                  </p:stCondLst>
                                  <p:childTnLst>
                                    <p:set>
                                      <p:cBhvr>
                                        <p:cTn id="76" dur="1" fill="hold">
                                          <p:stCondLst>
                                            <p:cond delay="0"/>
                                          </p:stCondLst>
                                        </p:cTn>
                                        <p:tgtEl>
                                          <p:spTgt spid="1105928">
                                            <p:txEl>
                                              <p:pRg st="7" end="7"/>
                                            </p:txEl>
                                          </p:spTgt>
                                        </p:tgtEl>
                                        <p:attrNameLst>
                                          <p:attrName>style.visibility</p:attrName>
                                        </p:attrNameLst>
                                      </p:cBhvr>
                                      <p:to>
                                        <p:strVal val="visible"/>
                                      </p:to>
                                    </p:set>
                                    <p:anim calcmode="lin" valueType="num">
                                      <p:cBhvr additive="base">
                                        <p:cTn id="77" dur="500" fill="hold"/>
                                        <p:tgtEl>
                                          <p:spTgt spid="1105928">
                                            <p:txEl>
                                              <p:pRg st="7" end="7"/>
                                            </p:txEl>
                                          </p:spTgt>
                                        </p:tgtEl>
                                        <p:attrNameLst>
                                          <p:attrName>ppt_x</p:attrName>
                                        </p:attrNameLst>
                                      </p:cBhvr>
                                      <p:tavLst>
                                        <p:tav tm="0">
                                          <p:val>
                                            <p:strVal val="1+#ppt_w/2"/>
                                          </p:val>
                                        </p:tav>
                                        <p:tav tm="100000">
                                          <p:val>
                                            <p:strVal val="#ppt_x"/>
                                          </p:val>
                                        </p:tav>
                                      </p:tavLst>
                                    </p:anim>
                                    <p:anim calcmode="lin" valueType="num">
                                      <p:cBhvr additive="base">
                                        <p:cTn id="78" dur="500" fill="hold"/>
                                        <p:tgtEl>
                                          <p:spTgt spid="1105928">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27" grpId="0" build="p"/>
      <p:bldP spid="1105928" grpId="0" build="p"/>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9"/>
          <p:cNvSpPr>
            <a:spLocks noGrp="1" noChangeArrowheads="1"/>
          </p:cNvSpPr>
          <p:nvPr>
            <p:ph type="title"/>
          </p:nvPr>
        </p:nvSpPr>
        <p:spPr/>
        <p:txBody>
          <a:bodyPr>
            <a:normAutofit/>
          </a:bodyPr>
          <a:lstStyle/>
          <a:p>
            <a:r>
              <a:rPr lang="en-US" sz="2800" b="1" dirty="0" smtClean="0">
                <a:solidFill>
                  <a:srgbClr val="0070C0"/>
                </a:solidFill>
              </a:rPr>
              <a:t>Sample Personal Survival &amp; Comfort Needs Checklist</a:t>
            </a:r>
          </a:p>
        </p:txBody>
      </p:sp>
      <p:sp>
        <p:nvSpPr>
          <p:cNvPr id="1107978" name="Rectangle 10"/>
          <p:cNvSpPr>
            <a:spLocks noGrp="1" noChangeArrowheads="1"/>
          </p:cNvSpPr>
          <p:nvPr>
            <p:ph type="body" sz="half" idx="1"/>
          </p:nvPr>
        </p:nvSpPr>
        <p:spPr/>
        <p:txBody>
          <a:bodyPr/>
          <a:lstStyle/>
          <a:p>
            <a:pPr>
              <a:lnSpc>
                <a:spcPct val="90000"/>
              </a:lnSpc>
            </a:pPr>
            <a:r>
              <a:rPr lang="en-US" sz="1800" smtClean="0"/>
              <a:t>Extra basic clothing -- shirts, socks, underwear </a:t>
            </a:r>
          </a:p>
          <a:p>
            <a:pPr>
              <a:lnSpc>
                <a:spcPct val="90000"/>
              </a:lnSpc>
            </a:pPr>
            <a:r>
              <a:rPr lang="en-US" sz="1800" smtClean="0"/>
              <a:t>Gloves, for protection or warmth </a:t>
            </a:r>
          </a:p>
          <a:p>
            <a:pPr>
              <a:lnSpc>
                <a:spcPct val="90000"/>
              </a:lnSpc>
            </a:pPr>
            <a:r>
              <a:rPr lang="en-US" sz="1800" smtClean="0"/>
              <a:t>Pocket flashlight </a:t>
            </a:r>
          </a:p>
          <a:p>
            <a:pPr>
              <a:lnSpc>
                <a:spcPct val="90000"/>
              </a:lnSpc>
            </a:pPr>
            <a:r>
              <a:rPr lang="en-US" sz="1800" smtClean="0"/>
              <a:t>Folding pocket knife </a:t>
            </a:r>
          </a:p>
          <a:p>
            <a:pPr>
              <a:lnSpc>
                <a:spcPct val="90000"/>
              </a:lnSpc>
            </a:pPr>
            <a:r>
              <a:rPr lang="en-US" sz="1800" smtClean="0"/>
              <a:t>Sleeping bag, closed-cell foam pad or air mattress, pillow </a:t>
            </a:r>
          </a:p>
          <a:p>
            <a:pPr>
              <a:lnSpc>
                <a:spcPct val="90000"/>
              </a:lnSpc>
            </a:pPr>
            <a:r>
              <a:rPr lang="en-US" sz="1800" smtClean="0"/>
              <a:t>Ear plugs (soft foam type in sealed package) </a:t>
            </a:r>
          </a:p>
          <a:p>
            <a:pPr>
              <a:lnSpc>
                <a:spcPct val="90000"/>
              </a:lnSpc>
            </a:pPr>
            <a:r>
              <a:rPr lang="en-US" sz="1800" smtClean="0"/>
              <a:t>Black eye mask </a:t>
            </a:r>
          </a:p>
          <a:p>
            <a:pPr>
              <a:lnSpc>
                <a:spcPct val="90000"/>
              </a:lnSpc>
            </a:pPr>
            <a:r>
              <a:rPr lang="en-US" sz="1800" smtClean="0"/>
              <a:t>Outer clothing for season and conditions (rain gear, parka, hat, face mask, etc) </a:t>
            </a:r>
          </a:p>
          <a:p>
            <a:pPr>
              <a:lnSpc>
                <a:spcPct val="90000"/>
              </a:lnSpc>
            </a:pPr>
            <a:r>
              <a:rPr lang="en-US" sz="1800" smtClean="0"/>
              <a:t>Hard hat</a:t>
            </a:r>
          </a:p>
        </p:txBody>
      </p:sp>
      <p:sp>
        <p:nvSpPr>
          <p:cNvPr id="1107979" name="Rectangle 11"/>
          <p:cNvSpPr>
            <a:spLocks noGrp="1" noChangeArrowheads="1"/>
          </p:cNvSpPr>
          <p:nvPr>
            <p:ph type="body" sz="half" idx="2"/>
          </p:nvPr>
        </p:nvSpPr>
        <p:spPr/>
        <p:txBody>
          <a:bodyPr/>
          <a:lstStyle/>
          <a:p>
            <a:pPr>
              <a:lnSpc>
                <a:spcPct val="90000"/>
              </a:lnSpc>
            </a:pPr>
            <a:r>
              <a:rPr lang="en-US" sz="1800" smtClean="0"/>
              <a:t>Reflective vest, hat </a:t>
            </a:r>
          </a:p>
          <a:p>
            <a:pPr>
              <a:lnSpc>
                <a:spcPct val="90000"/>
              </a:lnSpc>
            </a:pPr>
            <a:r>
              <a:rPr lang="en-US" sz="1800" smtClean="0"/>
              <a:t>Travel alarm clock </a:t>
            </a:r>
          </a:p>
          <a:p>
            <a:pPr>
              <a:lnSpc>
                <a:spcPct val="90000"/>
              </a:lnSpc>
            </a:pPr>
            <a:r>
              <a:rPr lang="en-US" sz="1800" smtClean="0"/>
              <a:t>Chemical light sticks </a:t>
            </a:r>
          </a:p>
          <a:p>
            <a:pPr>
              <a:lnSpc>
                <a:spcPct val="90000"/>
              </a:lnSpc>
            </a:pPr>
            <a:r>
              <a:rPr lang="en-US" sz="1800" smtClean="0"/>
              <a:t>Police or signal whistle </a:t>
            </a:r>
          </a:p>
          <a:p>
            <a:pPr>
              <a:lnSpc>
                <a:spcPct val="90000"/>
              </a:lnSpc>
            </a:pPr>
            <a:r>
              <a:rPr lang="en-US" sz="1800" smtClean="0"/>
              <a:t>Dust masks </a:t>
            </a:r>
          </a:p>
          <a:p>
            <a:pPr>
              <a:lnSpc>
                <a:spcPct val="90000"/>
              </a:lnSpc>
            </a:pPr>
            <a:r>
              <a:rPr lang="en-US" sz="1800" smtClean="0"/>
              <a:t>Phone/email/address list for family, friends, neighbors, physician, pharmacy </a:t>
            </a:r>
          </a:p>
          <a:p>
            <a:pPr>
              <a:lnSpc>
                <a:spcPct val="90000"/>
              </a:lnSpc>
            </a:pPr>
            <a:r>
              <a:rPr lang="en-US" sz="1800" smtClean="0"/>
              <a:t>Emergency contact/medical information card in your wallet </a:t>
            </a:r>
          </a:p>
          <a:p>
            <a:pPr>
              <a:lnSpc>
                <a:spcPct val="90000"/>
              </a:lnSpc>
            </a:pPr>
            <a:r>
              <a:rPr lang="en-US" sz="1800" smtClean="0"/>
              <a:t>Spare car and house keys </a:t>
            </a:r>
          </a:p>
          <a:p>
            <a:pPr>
              <a:lnSpc>
                <a:spcPct val="90000"/>
              </a:lnSpc>
            </a:pPr>
            <a:r>
              <a:rPr lang="en-US" sz="1800" smtClean="0"/>
              <a:t>High energy or high protein snacks </a:t>
            </a:r>
          </a:p>
          <a:p>
            <a:pPr>
              <a:lnSpc>
                <a:spcPct val="90000"/>
              </a:lnSpc>
            </a:pPr>
            <a:r>
              <a:rPr lang="en-US" sz="1800" smtClean="0"/>
              <a:t>Food -- Freeze-dried or MREs </a:t>
            </a:r>
          </a:p>
        </p:txBody>
      </p:sp>
    </p:spTree>
    <p:extLst>
      <p:ext uri="{BB962C8B-B14F-4D97-AF65-F5344CB8AC3E}">
        <p14:creationId xmlns:p14="http://schemas.microsoft.com/office/powerpoint/2010/main" val="27329962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07978">
                                            <p:txEl>
                                              <p:pRg st="0" end="0"/>
                                            </p:txEl>
                                          </p:spTgt>
                                        </p:tgtEl>
                                        <p:attrNameLst>
                                          <p:attrName>style.visibility</p:attrName>
                                        </p:attrNameLst>
                                      </p:cBhvr>
                                      <p:to>
                                        <p:strVal val="visible"/>
                                      </p:to>
                                    </p:set>
                                    <p:anim calcmode="lin" valueType="num">
                                      <p:cBhvr additive="base">
                                        <p:cTn id="7" dur="500" fill="hold"/>
                                        <p:tgtEl>
                                          <p:spTgt spid="110797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07978">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107978">
                                            <p:txEl>
                                              <p:pRg st="1" end="1"/>
                                            </p:txEl>
                                          </p:spTgt>
                                        </p:tgtEl>
                                        <p:attrNameLst>
                                          <p:attrName>style.visibility</p:attrName>
                                        </p:attrNameLst>
                                      </p:cBhvr>
                                      <p:to>
                                        <p:strVal val="visible"/>
                                      </p:to>
                                    </p:set>
                                    <p:anim calcmode="lin" valueType="num">
                                      <p:cBhvr additive="base">
                                        <p:cTn id="12" dur="500" fill="hold"/>
                                        <p:tgtEl>
                                          <p:spTgt spid="1107978">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107978">
                                            <p:txEl>
                                              <p:pRg st="1" end="1"/>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107978">
                                            <p:txEl>
                                              <p:pRg st="2" end="2"/>
                                            </p:txEl>
                                          </p:spTgt>
                                        </p:tgtEl>
                                        <p:attrNameLst>
                                          <p:attrName>style.visibility</p:attrName>
                                        </p:attrNameLst>
                                      </p:cBhvr>
                                      <p:to>
                                        <p:strVal val="visible"/>
                                      </p:to>
                                    </p:set>
                                    <p:anim calcmode="lin" valueType="num">
                                      <p:cBhvr additive="base">
                                        <p:cTn id="17" dur="500" fill="hold"/>
                                        <p:tgtEl>
                                          <p:spTgt spid="1107978">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107978">
                                            <p:txEl>
                                              <p:pRg st="2" end="2"/>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1107978">
                                            <p:txEl>
                                              <p:pRg st="3" end="3"/>
                                            </p:txEl>
                                          </p:spTgt>
                                        </p:tgtEl>
                                        <p:attrNameLst>
                                          <p:attrName>style.visibility</p:attrName>
                                        </p:attrNameLst>
                                      </p:cBhvr>
                                      <p:to>
                                        <p:strVal val="visible"/>
                                      </p:to>
                                    </p:set>
                                    <p:anim calcmode="lin" valueType="num">
                                      <p:cBhvr additive="base">
                                        <p:cTn id="22" dur="500" fill="hold"/>
                                        <p:tgtEl>
                                          <p:spTgt spid="1107978">
                                            <p:txEl>
                                              <p:pRg st="3" end="3"/>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107978">
                                            <p:txEl>
                                              <p:pRg st="3" end="3"/>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2" presetClass="entr" presetSubtype="8" fill="hold" grpId="0" nodeType="afterEffect">
                                  <p:stCondLst>
                                    <p:cond delay="0"/>
                                  </p:stCondLst>
                                  <p:childTnLst>
                                    <p:set>
                                      <p:cBhvr>
                                        <p:cTn id="26" dur="1" fill="hold">
                                          <p:stCondLst>
                                            <p:cond delay="0"/>
                                          </p:stCondLst>
                                        </p:cTn>
                                        <p:tgtEl>
                                          <p:spTgt spid="1107978">
                                            <p:txEl>
                                              <p:pRg st="4" end="4"/>
                                            </p:txEl>
                                          </p:spTgt>
                                        </p:tgtEl>
                                        <p:attrNameLst>
                                          <p:attrName>style.visibility</p:attrName>
                                        </p:attrNameLst>
                                      </p:cBhvr>
                                      <p:to>
                                        <p:strVal val="visible"/>
                                      </p:to>
                                    </p:set>
                                    <p:anim calcmode="lin" valueType="num">
                                      <p:cBhvr additive="base">
                                        <p:cTn id="27" dur="500" fill="hold"/>
                                        <p:tgtEl>
                                          <p:spTgt spid="1107978">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107978">
                                            <p:txEl>
                                              <p:pRg st="4" end="4"/>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2500"/>
                            </p:stCondLst>
                            <p:childTnLst>
                              <p:par>
                                <p:cTn id="30" presetID="2" presetClass="entr" presetSubtype="8" fill="hold" grpId="0" nodeType="afterEffect">
                                  <p:stCondLst>
                                    <p:cond delay="0"/>
                                  </p:stCondLst>
                                  <p:childTnLst>
                                    <p:set>
                                      <p:cBhvr>
                                        <p:cTn id="31" dur="1" fill="hold">
                                          <p:stCondLst>
                                            <p:cond delay="0"/>
                                          </p:stCondLst>
                                        </p:cTn>
                                        <p:tgtEl>
                                          <p:spTgt spid="1107978">
                                            <p:txEl>
                                              <p:pRg st="5" end="5"/>
                                            </p:txEl>
                                          </p:spTgt>
                                        </p:tgtEl>
                                        <p:attrNameLst>
                                          <p:attrName>style.visibility</p:attrName>
                                        </p:attrNameLst>
                                      </p:cBhvr>
                                      <p:to>
                                        <p:strVal val="visible"/>
                                      </p:to>
                                    </p:set>
                                    <p:anim calcmode="lin" valueType="num">
                                      <p:cBhvr additive="base">
                                        <p:cTn id="32" dur="500" fill="hold"/>
                                        <p:tgtEl>
                                          <p:spTgt spid="1107978">
                                            <p:txEl>
                                              <p:pRg st="5" end="5"/>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1107978">
                                            <p:txEl>
                                              <p:pRg st="5" end="5"/>
                                            </p:txEl>
                                          </p:spTgt>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3000"/>
                            </p:stCondLst>
                            <p:childTnLst>
                              <p:par>
                                <p:cTn id="35" presetID="2" presetClass="entr" presetSubtype="8" fill="hold" grpId="0" nodeType="afterEffect">
                                  <p:stCondLst>
                                    <p:cond delay="0"/>
                                  </p:stCondLst>
                                  <p:childTnLst>
                                    <p:set>
                                      <p:cBhvr>
                                        <p:cTn id="36" dur="1" fill="hold">
                                          <p:stCondLst>
                                            <p:cond delay="0"/>
                                          </p:stCondLst>
                                        </p:cTn>
                                        <p:tgtEl>
                                          <p:spTgt spid="1107978">
                                            <p:txEl>
                                              <p:pRg st="6" end="6"/>
                                            </p:txEl>
                                          </p:spTgt>
                                        </p:tgtEl>
                                        <p:attrNameLst>
                                          <p:attrName>style.visibility</p:attrName>
                                        </p:attrNameLst>
                                      </p:cBhvr>
                                      <p:to>
                                        <p:strVal val="visible"/>
                                      </p:to>
                                    </p:set>
                                    <p:anim calcmode="lin" valueType="num">
                                      <p:cBhvr additive="base">
                                        <p:cTn id="37" dur="500" fill="hold"/>
                                        <p:tgtEl>
                                          <p:spTgt spid="1107978">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07978">
                                            <p:txEl>
                                              <p:pRg st="6" end="6"/>
                                            </p:txEl>
                                          </p:spTgt>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3500"/>
                            </p:stCondLst>
                            <p:childTnLst>
                              <p:par>
                                <p:cTn id="40" presetID="2" presetClass="entr" presetSubtype="8" fill="hold" grpId="0" nodeType="afterEffect">
                                  <p:stCondLst>
                                    <p:cond delay="0"/>
                                  </p:stCondLst>
                                  <p:childTnLst>
                                    <p:set>
                                      <p:cBhvr>
                                        <p:cTn id="41" dur="1" fill="hold">
                                          <p:stCondLst>
                                            <p:cond delay="0"/>
                                          </p:stCondLst>
                                        </p:cTn>
                                        <p:tgtEl>
                                          <p:spTgt spid="1107978">
                                            <p:txEl>
                                              <p:pRg st="7" end="7"/>
                                            </p:txEl>
                                          </p:spTgt>
                                        </p:tgtEl>
                                        <p:attrNameLst>
                                          <p:attrName>style.visibility</p:attrName>
                                        </p:attrNameLst>
                                      </p:cBhvr>
                                      <p:to>
                                        <p:strVal val="visible"/>
                                      </p:to>
                                    </p:set>
                                    <p:anim calcmode="lin" valueType="num">
                                      <p:cBhvr additive="base">
                                        <p:cTn id="42" dur="500" fill="hold"/>
                                        <p:tgtEl>
                                          <p:spTgt spid="1107978">
                                            <p:txEl>
                                              <p:pRg st="7" end="7"/>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1107978">
                                            <p:txEl>
                                              <p:pRg st="7" end="7"/>
                                            </p:txEl>
                                          </p:spTgt>
                                        </p:tgtEl>
                                        <p:attrNameLst>
                                          <p:attrName>ppt_y</p:attrName>
                                        </p:attrNameLst>
                                      </p:cBhvr>
                                      <p:tavLst>
                                        <p:tav tm="0">
                                          <p:val>
                                            <p:strVal val="#ppt_y"/>
                                          </p:val>
                                        </p:tav>
                                        <p:tav tm="100000">
                                          <p:val>
                                            <p:strVal val="#ppt_y"/>
                                          </p:val>
                                        </p:tav>
                                      </p:tavLst>
                                    </p:anim>
                                  </p:childTnLst>
                                </p:cTn>
                              </p:par>
                            </p:childTnLst>
                          </p:cTn>
                        </p:par>
                        <p:par>
                          <p:cTn id="44" fill="hold" nodeType="afterGroup">
                            <p:stCondLst>
                              <p:cond delay="4000"/>
                            </p:stCondLst>
                            <p:childTnLst>
                              <p:par>
                                <p:cTn id="45" presetID="2" presetClass="entr" presetSubtype="8" fill="hold" grpId="0" nodeType="afterEffect">
                                  <p:stCondLst>
                                    <p:cond delay="0"/>
                                  </p:stCondLst>
                                  <p:childTnLst>
                                    <p:set>
                                      <p:cBhvr>
                                        <p:cTn id="46" dur="1" fill="hold">
                                          <p:stCondLst>
                                            <p:cond delay="0"/>
                                          </p:stCondLst>
                                        </p:cTn>
                                        <p:tgtEl>
                                          <p:spTgt spid="1107978">
                                            <p:txEl>
                                              <p:pRg st="8" end="8"/>
                                            </p:txEl>
                                          </p:spTgt>
                                        </p:tgtEl>
                                        <p:attrNameLst>
                                          <p:attrName>style.visibility</p:attrName>
                                        </p:attrNameLst>
                                      </p:cBhvr>
                                      <p:to>
                                        <p:strVal val="visible"/>
                                      </p:to>
                                    </p:set>
                                    <p:anim calcmode="lin" valueType="num">
                                      <p:cBhvr additive="base">
                                        <p:cTn id="47" dur="500" fill="hold"/>
                                        <p:tgtEl>
                                          <p:spTgt spid="1107978">
                                            <p:txEl>
                                              <p:pRg st="8" end="8"/>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1107978">
                                            <p:txEl>
                                              <p:pRg st="8" end="8"/>
                                            </p:txEl>
                                          </p:spTgt>
                                        </p:tgtEl>
                                        <p:attrNameLst>
                                          <p:attrName>ppt_y</p:attrName>
                                        </p:attrNameLst>
                                      </p:cBhvr>
                                      <p:tavLst>
                                        <p:tav tm="0">
                                          <p:val>
                                            <p:strVal val="#ppt_y"/>
                                          </p:val>
                                        </p:tav>
                                        <p:tav tm="100000">
                                          <p:val>
                                            <p:strVal val="#ppt_y"/>
                                          </p:val>
                                        </p:tav>
                                      </p:tavLst>
                                    </p:anim>
                                  </p:childTnLst>
                                </p:cTn>
                              </p:par>
                            </p:childTnLst>
                          </p:cTn>
                        </p:par>
                        <p:par>
                          <p:cTn id="49" fill="hold" nodeType="afterGroup">
                            <p:stCondLst>
                              <p:cond delay="4500"/>
                            </p:stCondLst>
                            <p:childTnLst>
                              <p:par>
                                <p:cTn id="50" presetID="2" presetClass="entr" presetSubtype="2" fill="hold" grpId="0" nodeType="afterEffect">
                                  <p:stCondLst>
                                    <p:cond delay="0"/>
                                  </p:stCondLst>
                                  <p:childTnLst>
                                    <p:set>
                                      <p:cBhvr>
                                        <p:cTn id="51" dur="1" fill="hold">
                                          <p:stCondLst>
                                            <p:cond delay="0"/>
                                          </p:stCondLst>
                                        </p:cTn>
                                        <p:tgtEl>
                                          <p:spTgt spid="1107979">
                                            <p:txEl>
                                              <p:pRg st="0" end="0"/>
                                            </p:txEl>
                                          </p:spTgt>
                                        </p:tgtEl>
                                        <p:attrNameLst>
                                          <p:attrName>style.visibility</p:attrName>
                                        </p:attrNameLst>
                                      </p:cBhvr>
                                      <p:to>
                                        <p:strVal val="visible"/>
                                      </p:to>
                                    </p:set>
                                    <p:anim calcmode="lin" valueType="num">
                                      <p:cBhvr additive="base">
                                        <p:cTn id="52" dur="500" fill="hold"/>
                                        <p:tgtEl>
                                          <p:spTgt spid="1107979">
                                            <p:txEl>
                                              <p:pRg st="0" end="0"/>
                                            </p:txEl>
                                          </p:spTgt>
                                        </p:tgtEl>
                                        <p:attrNameLst>
                                          <p:attrName>ppt_x</p:attrName>
                                        </p:attrNameLst>
                                      </p:cBhvr>
                                      <p:tavLst>
                                        <p:tav tm="0">
                                          <p:val>
                                            <p:strVal val="1+#ppt_w/2"/>
                                          </p:val>
                                        </p:tav>
                                        <p:tav tm="100000">
                                          <p:val>
                                            <p:strVal val="#ppt_x"/>
                                          </p:val>
                                        </p:tav>
                                      </p:tavLst>
                                    </p:anim>
                                    <p:anim calcmode="lin" valueType="num">
                                      <p:cBhvr additive="base">
                                        <p:cTn id="53" dur="500" fill="hold"/>
                                        <p:tgtEl>
                                          <p:spTgt spid="1107979">
                                            <p:txEl>
                                              <p:pRg st="0" end="0"/>
                                            </p:txEl>
                                          </p:spTgt>
                                        </p:tgtEl>
                                        <p:attrNameLst>
                                          <p:attrName>ppt_y</p:attrName>
                                        </p:attrNameLst>
                                      </p:cBhvr>
                                      <p:tavLst>
                                        <p:tav tm="0">
                                          <p:val>
                                            <p:strVal val="#ppt_y"/>
                                          </p:val>
                                        </p:tav>
                                        <p:tav tm="100000">
                                          <p:val>
                                            <p:strVal val="#ppt_y"/>
                                          </p:val>
                                        </p:tav>
                                      </p:tavLst>
                                    </p:anim>
                                  </p:childTnLst>
                                </p:cTn>
                              </p:par>
                            </p:childTnLst>
                          </p:cTn>
                        </p:par>
                        <p:par>
                          <p:cTn id="54" fill="hold" nodeType="afterGroup">
                            <p:stCondLst>
                              <p:cond delay="5000"/>
                            </p:stCondLst>
                            <p:childTnLst>
                              <p:par>
                                <p:cTn id="55" presetID="2" presetClass="entr" presetSubtype="2" fill="hold" grpId="0" nodeType="afterEffect">
                                  <p:stCondLst>
                                    <p:cond delay="0"/>
                                  </p:stCondLst>
                                  <p:childTnLst>
                                    <p:set>
                                      <p:cBhvr>
                                        <p:cTn id="56" dur="1" fill="hold">
                                          <p:stCondLst>
                                            <p:cond delay="0"/>
                                          </p:stCondLst>
                                        </p:cTn>
                                        <p:tgtEl>
                                          <p:spTgt spid="1107979">
                                            <p:txEl>
                                              <p:pRg st="1" end="1"/>
                                            </p:txEl>
                                          </p:spTgt>
                                        </p:tgtEl>
                                        <p:attrNameLst>
                                          <p:attrName>style.visibility</p:attrName>
                                        </p:attrNameLst>
                                      </p:cBhvr>
                                      <p:to>
                                        <p:strVal val="visible"/>
                                      </p:to>
                                    </p:set>
                                    <p:anim calcmode="lin" valueType="num">
                                      <p:cBhvr additive="base">
                                        <p:cTn id="57" dur="500" fill="hold"/>
                                        <p:tgtEl>
                                          <p:spTgt spid="1107979">
                                            <p:txEl>
                                              <p:pRg st="1" end="1"/>
                                            </p:txEl>
                                          </p:spTgt>
                                        </p:tgtEl>
                                        <p:attrNameLst>
                                          <p:attrName>ppt_x</p:attrName>
                                        </p:attrNameLst>
                                      </p:cBhvr>
                                      <p:tavLst>
                                        <p:tav tm="0">
                                          <p:val>
                                            <p:strVal val="1+#ppt_w/2"/>
                                          </p:val>
                                        </p:tav>
                                        <p:tav tm="100000">
                                          <p:val>
                                            <p:strVal val="#ppt_x"/>
                                          </p:val>
                                        </p:tav>
                                      </p:tavLst>
                                    </p:anim>
                                    <p:anim calcmode="lin" valueType="num">
                                      <p:cBhvr additive="base">
                                        <p:cTn id="58" dur="500" fill="hold"/>
                                        <p:tgtEl>
                                          <p:spTgt spid="1107979">
                                            <p:txEl>
                                              <p:pRg st="1" end="1"/>
                                            </p:txEl>
                                          </p:spTgt>
                                        </p:tgtEl>
                                        <p:attrNameLst>
                                          <p:attrName>ppt_y</p:attrName>
                                        </p:attrNameLst>
                                      </p:cBhvr>
                                      <p:tavLst>
                                        <p:tav tm="0">
                                          <p:val>
                                            <p:strVal val="#ppt_y"/>
                                          </p:val>
                                        </p:tav>
                                        <p:tav tm="100000">
                                          <p:val>
                                            <p:strVal val="#ppt_y"/>
                                          </p:val>
                                        </p:tav>
                                      </p:tavLst>
                                    </p:anim>
                                  </p:childTnLst>
                                </p:cTn>
                              </p:par>
                            </p:childTnLst>
                          </p:cTn>
                        </p:par>
                        <p:par>
                          <p:cTn id="59" fill="hold" nodeType="afterGroup">
                            <p:stCondLst>
                              <p:cond delay="5500"/>
                            </p:stCondLst>
                            <p:childTnLst>
                              <p:par>
                                <p:cTn id="60" presetID="2" presetClass="entr" presetSubtype="2" fill="hold" grpId="0" nodeType="afterEffect">
                                  <p:stCondLst>
                                    <p:cond delay="0"/>
                                  </p:stCondLst>
                                  <p:childTnLst>
                                    <p:set>
                                      <p:cBhvr>
                                        <p:cTn id="61" dur="1" fill="hold">
                                          <p:stCondLst>
                                            <p:cond delay="0"/>
                                          </p:stCondLst>
                                        </p:cTn>
                                        <p:tgtEl>
                                          <p:spTgt spid="1107979">
                                            <p:txEl>
                                              <p:pRg st="2" end="2"/>
                                            </p:txEl>
                                          </p:spTgt>
                                        </p:tgtEl>
                                        <p:attrNameLst>
                                          <p:attrName>style.visibility</p:attrName>
                                        </p:attrNameLst>
                                      </p:cBhvr>
                                      <p:to>
                                        <p:strVal val="visible"/>
                                      </p:to>
                                    </p:set>
                                    <p:anim calcmode="lin" valueType="num">
                                      <p:cBhvr additive="base">
                                        <p:cTn id="62" dur="500" fill="hold"/>
                                        <p:tgtEl>
                                          <p:spTgt spid="1107979">
                                            <p:txEl>
                                              <p:pRg st="2" end="2"/>
                                            </p:txEl>
                                          </p:spTgt>
                                        </p:tgtEl>
                                        <p:attrNameLst>
                                          <p:attrName>ppt_x</p:attrName>
                                        </p:attrNameLst>
                                      </p:cBhvr>
                                      <p:tavLst>
                                        <p:tav tm="0">
                                          <p:val>
                                            <p:strVal val="1+#ppt_w/2"/>
                                          </p:val>
                                        </p:tav>
                                        <p:tav tm="100000">
                                          <p:val>
                                            <p:strVal val="#ppt_x"/>
                                          </p:val>
                                        </p:tav>
                                      </p:tavLst>
                                    </p:anim>
                                    <p:anim calcmode="lin" valueType="num">
                                      <p:cBhvr additive="base">
                                        <p:cTn id="63" dur="500" fill="hold"/>
                                        <p:tgtEl>
                                          <p:spTgt spid="1107979">
                                            <p:txEl>
                                              <p:pRg st="2" end="2"/>
                                            </p:txEl>
                                          </p:spTgt>
                                        </p:tgtEl>
                                        <p:attrNameLst>
                                          <p:attrName>ppt_y</p:attrName>
                                        </p:attrNameLst>
                                      </p:cBhvr>
                                      <p:tavLst>
                                        <p:tav tm="0">
                                          <p:val>
                                            <p:strVal val="#ppt_y"/>
                                          </p:val>
                                        </p:tav>
                                        <p:tav tm="100000">
                                          <p:val>
                                            <p:strVal val="#ppt_y"/>
                                          </p:val>
                                        </p:tav>
                                      </p:tavLst>
                                    </p:anim>
                                  </p:childTnLst>
                                </p:cTn>
                              </p:par>
                            </p:childTnLst>
                          </p:cTn>
                        </p:par>
                        <p:par>
                          <p:cTn id="64" fill="hold" nodeType="afterGroup">
                            <p:stCondLst>
                              <p:cond delay="6000"/>
                            </p:stCondLst>
                            <p:childTnLst>
                              <p:par>
                                <p:cTn id="65" presetID="2" presetClass="entr" presetSubtype="2" fill="hold" grpId="0" nodeType="afterEffect">
                                  <p:stCondLst>
                                    <p:cond delay="0"/>
                                  </p:stCondLst>
                                  <p:childTnLst>
                                    <p:set>
                                      <p:cBhvr>
                                        <p:cTn id="66" dur="1" fill="hold">
                                          <p:stCondLst>
                                            <p:cond delay="0"/>
                                          </p:stCondLst>
                                        </p:cTn>
                                        <p:tgtEl>
                                          <p:spTgt spid="1107979">
                                            <p:txEl>
                                              <p:pRg st="3" end="3"/>
                                            </p:txEl>
                                          </p:spTgt>
                                        </p:tgtEl>
                                        <p:attrNameLst>
                                          <p:attrName>style.visibility</p:attrName>
                                        </p:attrNameLst>
                                      </p:cBhvr>
                                      <p:to>
                                        <p:strVal val="visible"/>
                                      </p:to>
                                    </p:set>
                                    <p:anim calcmode="lin" valueType="num">
                                      <p:cBhvr additive="base">
                                        <p:cTn id="67" dur="500" fill="hold"/>
                                        <p:tgtEl>
                                          <p:spTgt spid="1107979">
                                            <p:txEl>
                                              <p:pRg st="3" end="3"/>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1107979">
                                            <p:txEl>
                                              <p:pRg st="3" end="3"/>
                                            </p:txEl>
                                          </p:spTgt>
                                        </p:tgtEl>
                                        <p:attrNameLst>
                                          <p:attrName>ppt_y</p:attrName>
                                        </p:attrNameLst>
                                      </p:cBhvr>
                                      <p:tavLst>
                                        <p:tav tm="0">
                                          <p:val>
                                            <p:strVal val="#ppt_y"/>
                                          </p:val>
                                        </p:tav>
                                        <p:tav tm="100000">
                                          <p:val>
                                            <p:strVal val="#ppt_y"/>
                                          </p:val>
                                        </p:tav>
                                      </p:tavLst>
                                    </p:anim>
                                  </p:childTnLst>
                                </p:cTn>
                              </p:par>
                            </p:childTnLst>
                          </p:cTn>
                        </p:par>
                        <p:par>
                          <p:cTn id="69" fill="hold" nodeType="afterGroup">
                            <p:stCondLst>
                              <p:cond delay="6500"/>
                            </p:stCondLst>
                            <p:childTnLst>
                              <p:par>
                                <p:cTn id="70" presetID="2" presetClass="entr" presetSubtype="2" fill="hold" grpId="0" nodeType="afterEffect">
                                  <p:stCondLst>
                                    <p:cond delay="0"/>
                                  </p:stCondLst>
                                  <p:childTnLst>
                                    <p:set>
                                      <p:cBhvr>
                                        <p:cTn id="71" dur="1" fill="hold">
                                          <p:stCondLst>
                                            <p:cond delay="0"/>
                                          </p:stCondLst>
                                        </p:cTn>
                                        <p:tgtEl>
                                          <p:spTgt spid="1107979">
                                            <p:txEl>
                                              <p:pRg st="4" end="4"/>
                                            </p:txEl>
                                          </p:spTgt>
                                        </p:tgtEl>
                                        <p:attrNameLst>
                                          <p:attrName>style.visibility</p:attrName>
                                        </p:attrNameLst>
                                      </p:cBhvr>
                                      <p:to>
                                        <p:strVal val="visible"/>
                                      </p:to>
                                    </p:set>
                                    <p:anim calcmode="lin" valueType="num">
                                      <p:cBhvr additive="base">
                                        <p:cTn id="72" dur="500" fill="hold"/>
                                        <p:tgtEl>
                                          <p:spTgt spid="1107979">
                                            <p:txEl>
                                              <p:pRg st="4" end="4"/>
                                            </p:txEl>
                                          </p:spTgt>
                                        </p:tgtEl>
                                        <p:attrNameLst>
                                          <p:attrName>ppt_x</p:attrName>
                                        </p:attrNameLst>
                                      </p:cBhvr>
                                      <p:tavLst>
                                        <p:tav tm="0">
                                          <p:val>
                                            <p:strVal val="1+#ppt_w/2"/>
                                          </p:val>
                                        </p:tav>
                                        <p:tav tm="100000">
                                          <p:val>
                                            <p:strVal val="#ppt_x"/>
                                          </p:val>
                                        </p:tav>
                                      </p:tavLst>
                                    </p:anim>
                                    <p:anim calcmode="lin" valueType="num">
                                      <p:cBhvr additive="base">
                                        <p:cTn id="73" dur="500" fill="hold"/>
                                        <p:tgtEl>
                                          <p:spTgt spid="1107979">
                                            <p:txEl>
                                              <p:pRg st="4" end="4"/>
                                            </p:txEl>
                                          </p:spTgt>
                                        </p:tgtEl>
                                        <p:attrNameLst>
                                          <p:attrName>ppt_y</p:attrName>
                                        </p:attrNameLst>
                                      </p:cBhvr>
                                      <p:tavLst>
                                        <p:tav tm="0">
                                          <p:val>
                                            <p:strVal val="#ppt_y"/>
                                          </p:val>
                                        </p:tav>
                                        <p:tav tm="100000">
                                          <p:val>
                                            <p:strVal val="#ppt_y"/>
                                          </p:val>
                                        </p:tav>
                                      </p:tavLst>
                                    </p:anim>
                                  </p:childTnLst>
                                </p:cTn>
                              </p:par>
                            </p:childTnLst>
                          </p:cTn>
                        </p:par>
                        <p:par>
                          <p:cTn id="74" fill="hold" nodeType="afterGroup">
                            <p:stCondLst>
                              <p:cond delay="7000"/>
                            </p:stCondLst>
                            <p:childTnLst>
                              <p:par>
                                <p:cTn id="75" presetID="2" presetClass="entr" presetSubtype="2" fill="hold" grpId="0" nodeType="afterEffect">
                                  <p:stCondLst>
                                    <p:cond delay="0"/>
                                  </p:stCondLst>
                                  <p:childTnLst>
                                    <p:set>
                                      <p:cBhvr>
                                        <p:cTn id="76" dur="1" fill="hold">
                                          <p:stCondLst>
                                            <p:cond delay="0"/>
                                          </p:stCondLst>
                                        </p:cTn>
                                        <p:tgtEl>
                                          <p:spTgt spid="1107979">
                                            <p:txEl>
                                              <p:pRg st="5" end="5"/>
                                            </p:txEl>
                                          </p:spTgt>
                                        </p:tgtEl>
                                        <p:attrNameLst>
                                          <p:attrName>style.visibility</p:attrName>
                                        </p:attrNameLst>
                                      </p:cBhvr>
                                      <p:to>
                                        <p:strVal val="visible"/>
                                      </p:to>
                                    </p:set>
                                    <p:anim calcmode="lin" valueType="num">
                                      <p:cBhvr additive="base">
                                        <p:cTn id="77" dur="500" fill="hold"/>
                                        <p:tgtEl>
                                          <p:spTgt spid="1107979">
                                            <p:txEl>
                                              <p:pRg st="5" end="5"/>
                                            </p:txEl>
                                          </p:spTgt>
                                        </p:tgtEl>
                                        <p:attrNameLst>
                                          <p:attrName>ppt_x</p:attrName>
                                        </p:attrNameLst>
                                      </p:cBhvr>
                                      <p:tavLst>
                                        <p:tav tm="0">
                                          <p:val>
                                            <p:strVal val="1+#ppt_w/2"/>
                                          </p:val>
                                        </p:tav>
                                        <p:tav tm="100000">
                                          <p:val>
                                            <p:strVal val="#ppt_x"/>
                                          </p:val>
                                        </p:tav>
                                      </p:tavLst>
                                    </p:anim>
                                    <p:anim calcmode="lin" valueType="num">
                                      <p:cBhvr additive="base">
                                        <p:cTn id="78" dur="500" fill="hold"/>
                                        <p:tgtEl>
                                          <p:spTgt spid="1107979">
                                            <p:txEl>
                                              <p:pRg st="5" end="5"/>
                                            </p:txEl>
                                          </p:spTgt>
                                        </p:tgtEl>
                                        <p:attrNameLst>
                                          <p:attrName>ppt_y</p:attrName>
                                        </p:attrNameLst>
                                      </p:cBhvr>
                                      <p:tavLst>
                                        <p:tav tm="0">
                                          <p:val>
                                            <p:strVal val="#ppt_y"/>
                                          </p:val>
                                        </p:tav>
                                        <p:tav tm="100000">
                                          <p:val>
                                            <p:strVal val="#ppt_y"/>
                                          </p:val>
                                        </p:tav>
                                      </p:tavLst>
                                    </p:anim>
                                  </p:childTnLst>
                                </p:cTn>
                              </p:par>
                            </p:childTnLst>
                          </p:cTn>
                        </p:par>
                        <p:par>
                          <p:cTn id="79" fill="hold" nodeType="afterGroup">
                            <p:stCondLst>
                              <p:cond delay="7500"/>
                            </p:stCondLst>
                            <p:childTnLst>
                              <p:par>
                                <p:cTn id="80" presetID="2" presetClass="entr" presetSubtype="2" fill="hold" grpId="0" nodeType="afterEffect">
                                  <p:stCondLst>
                                    <p:cond delay="0"/>
                                  </p:stCondLst>
                                  <p:childTnLst>
                                    <p:set>
                                      <p:cBhvr>
                                        <p:cTn id="81" dur="1" fill="hold">
                                          <p:stCondLst>
                                            <p:cond delay="0"/>
                                          </p:stCondLst>
                                        </p:cTn>
                                        <p:tgtEl>
                                          <p:spTgt spid="1107979">
                                            <p:txEl>
                                              <p:pRg st="6" end="6"/>
                                            </p:txEl>
                                          </p:spTgt>
                                        </p:tgtEl>
                                        <p:attrNameLst>
                                          <p:attrName>style.visibility</p:attrName>
                                        </p:attrNameLst>
                                      </p:cBhvr>
                                      <p:to>
                                        <p:strVal val="visible"/>
                                      </p:to>
                                    </p:set>
                                    <p:anim calcmode="lin" valueType="num">
                                      <p:cBhvr additive="base">
                                        <p:cTn id="82" dur="500" fill="hold"/>
                                        <p:tgtEl>
                                          <p:spTgt spid="1107979">
                                            <p:txEl>
                                              <p:pRg st="6" end="6"/>
                                            </p:txEl>
                                          </p:spTgt>
                                        </p:tgtEl>
                                        <p:attrNameLst>
                                          <p:attrName>ppt_x</p:attrName>
                                        </p:attrNameLst>
                                      </p:cBhvr>
                                      <p:tavLst>
                                        <p:tav tm="0">
                                          <p:val>
                                            <p:strVal val="1+#ppt_w/2"/>
                                          </p:val>
                                        </p:tav>
                                        <p:tav tm="100000">
                                          <p:val>
                                            <p:strVal val="#ppt_x"/>
                                          </p:val>
                                        </p:tav>
                                      </p:tavLst>
                                    </p:anim>
                                    <p:anim calcmode="lin" valueType="num">
                                      <p:cBhvr additive="base">
                                        <p:cTn id="83" dur="500" fill="hold"/>
                                        <p:tgtEl>
                                          <p:spTgt spid="1107979">
                                            <p:txEl>
                                              <p:pRg st="6" end="6"/>
                                            </p:txEl>
                                          </p:spTgt>
                                        </p:tgtEl>
                                        <p:attrNameLst>
                                          <p:attrName>ppt_y</p:attrName>
                                        </p:attrNameLst>
                                      </p:cBhvr>
                                      <p:tavLst>
                                        <p:tav tm="0">
                                          <p:val>
                                            <p:strVal val="#ppt_y"/>
                                          </p:val>
                                        </p:tav>
                                        <p:tav tm="100000">
                                          <p:val>
                                            <p:strVal val="#ppt_y"/>
                                          </p:val>
                                        </p:tav>
                                      </p:tavLst>
                                    </p:anim>
                                  </p:childTnLst>
                                </p:cTn>
                              </p:par>
                            </p:childTnLst>
                          </p:cTn>
                        </p:par>
                        <p:par>
                          <p:cTn id="84" fill="hold" nodeType="afterGroup">
                            <p:stCondLst>
                              <p:cond delay="8000"/>
                            </p:stCondLst>
                            <p:childTnLst>
                              <p:par>
                                <p:cTn id="85" presetID="2" presetClass="entr" presetSubtype="2" fill="hold" grpId="0" nodeType="afterEffect">
                                  <p:stCondLst>
                                    <p:cond delay="0"/>
                                  </p:stCondLst>
                                  <p:childTnLst>
                                    <p:set>
                                      <p:cBhvr>
                                        <p:cTn id="86" dur="1" fill="hold">
                                          <p:stCondLst>
                                            <p:cond delay="0"/>
                                          </p:stCondLst>
                                        </p:cTn>
                                        <p:tgtEl>
                                          <p:spTgt spid="1107979">
                                            <p:txEl>
                                              <p:pRg st="7" end="7"/>
                                            </p:txEl>
                                          </p:spTgt>
                                        </p:tgtEl>
                                        <p:attrNameLst>
                                          <p:attrName>style.visibility</p:attrName>
                                        </p:attrNameLst>
                                      </p:cBhvr>
                                      <p:to>
                                        <p:strVal val="visible"/>
                                      </p:to>
                                    </p:set>
                                    <p:anim calcmode="lin" valueType="num">
                                      <p:cBhvr additive="base">
                                        <p:cTn id="87" dur="500" fill="hold"/>
                                        <p:tgtEl>
                                          <p:spTgt spid="1107979">
                                            <p:txEl>
                                              <p:pRg st="7" end="7"/>
                                            </p:txEl>
                                          </p:spTgt>
                                        </p:tgtEl>
                                        <p:attrNameLst>
                                          <p:attrName>ppt_x</p:attrName>
                                        </p:attrNameLst>
                                      </p:cBhvr>
                                      <p:tavLst>
                                        <p:tav tm="0">
                                          <p:val>
                                            <p:strVal val="1+#ppt_w/2"/>
                                          </p:val>
                                        </p:tav>
                                        <p:tav tm="100000">
                                          <p:val>
                                            <p:strVal val="#ppt_x"/>
                                          </p:val>
                                        </p:tav>
                                      </p:tavLst>
                                    </p:anim>
                                    <p:anim calcmode="lin" valueType="num">
                                      <p:cBhvr additive="base">
                                        <p:cTn id="88" dur="500" fill="hold"/>
                                        <p:tgtEl>
                                          <p:spTgt spid="1107979">
                                            <p:txEl>
                                              <p:pRg st="7" end="7"/>
                                            </p:txEl>
                                          </p:spTgt>
                                        </p:tgtEl>
                                        <p:attrNameLst>
                                          <p:attrName>ppt_y</p:attrName>
                                        </p:attrNameLst>
                                      </p:cBhvr>
                                      <p:tavLst>
                                        <p:tav tm="0">
                                          <p:val>
                                            <p:strVal val="#ppt_y"/>
                                          </p:val>
                                        </p:tav>
                                        <p:tav tm="100000">
                                          <p:val>
                                            <p:strVal val="#ppt_y"/>
                                          </p:val>
                                        </p:tav>
                                      </p:tavLst>
                                    </p:anim>
                                  </p:childTnLst>
                                </p:cTn>
                              </p:par>
                            </p:childTnLst>
                          </p:cTn>
                        </p:par>
                        <p:par>
                          <p:cTn id="89" fill="hold" nodeType="afterGroup">
                            <p:stCondLst>
                              <p:cond delay="8500"/>
                            </p:stCondLst>
                            <p:childTnLst>
                              <p:par>
                                <p:cTn id="90" presetID="2" presetClass="entr" presetSubtype="2" fill="hold" grpId="0" nodeType="afterEffect">
                                  <p:stCondLst>
                                    <p:cond delay="0"/>
                                  </p:stCondLst>
                                  <p:childTnLst>
                                    <p:set>
                                      <p:cBhvr>
                                        <p:cTn id="91" dur="1" fill="hold">
                                          <p:stCondLst>
                                            <p:cond delay="0"/>
                                          </p:stCondLst>
                                        </p:cTn>
                                        <p:tgtEl>
                                          <p:spTgt spid="1107979">
                                            <p:txEl>
                                              <p:pRg st="8" end="8"/>
                                            </p:txEl>
                                          </p:spTgt>
                                        </p:tgtEl>
                                        <p:attrNameLst>
                                          <p:attrName>style.visibility</p:attrName>
                                        </p:attrNameLst>
                                      </p:cBhvr>
                                      <p:to>
                                        <p:strVal val="visible"/>
                                      </p:to>
                                    </p:set>
                                    <p:anim calcmode="lin" valueType="num">
                                      <p:cBhvr additive="base">
                                        <p:cTn id="92" dur="500" fill="hold"/>
                                        <p:tgtEl>
                                          <p:spTgt spid="1107979">
                                            <p:txEl>
                                              <p:pRg st="8" end="8"/>
                                            </p:txEl>
                                          </p:spTgt>
                                        </p:tgtEl>
                                        <p:attrNameLst>
                                          <p:attrName>ppt_x</p:attrName>
                                        </p:attrNameLst>
                                      </p:cBhvr>
                                      <p:tavLst>
                                        <p:tav tm="0">
                                          <p:val>
                                            <p:strVal val="1+#ppt_w/2"/>
                                          </p:val>
                                        </p:tav>
                                        <p:tav tm="100000">
                                          <p:val>
                                            <p:strVal val="#ppt_x"/>
                                          </p:val>
                                        </p:tav>
                                      </p:tavLst>
                                    </p:anim>
                                    <p:anim calcmode="lin" valueType="num">
                                      <p:cBhvr additive="base">
                                        <p:cTn id="93" dur="500" fill="hold"/>
                                        <p:tgtEl>
                                          <p:spTgt spid="1107979">
                                            <p:txEl>
                                              <p:pRg st="8" end="8"/>
                                            </p:txEl>
                                          </p:spTgt>
                                        </p:tgtEl>
                                        <p:attrNameLst>
                                          <p:attrName>ppt_y</p:attrName>
                                        </p:attrNameLst>
                                      </p:cBhvr>
                                      <p:tavLst>
                                        <p:tav tm="0">
                                          <p:val>
                                            <p:strVal val="#ppt_y"/>
                                          </p:val>
                                        </p:tav>
                                        <p:tav tm="100000">
                                          <p:val>
                                            <p:strVal val="#ppt_y"/>
                                          </p:val>
                                        </p:tav>
                                      </p:tavLst>
                                    </p:anim>
                                  </p:childTnLst>
                                </p:cTn>
                              </p:par>
                            </p:childTnLst>
                          </p:cTn>
                        </p:par>
                        <p:par>
                          <p:cTn id="94" fill="hold" nodeType="afterGroup">
                            <p:stCondLst>
                              <p:cond delay="9000"/>
                            </p:stCondLst>
                            <p:childTnLst>
                              <p:par>
                                <p:cTn id="95" presetID="2" presetClass="entr" presetSubtype="2" fill="hold" grpId="0" nodeType="afterEffect">
                                  <p:stCondLst>
                                    <p:cond delay="0"/>
                                  </p:stCondLst>
                                  <p:childTnLst>
                                    <p:set>
                                      <p:cBhvr>
                                        <p:cTn id="96" dur="1" fill="hold">
                                          <p:stCondLst>
                                            <p:cond delay="0"/>
                                          </p:stCondLst>
                                        </p:cTn>
                                        <p:tgtEl>
                                          <p:spTgt spid="1107979">
                                            <p:txEl>
                                              <p:pRg st="9" end="9"/>
                                            </p:txEl>
                                          </p:spTgt>
                                        </p:tgtEl>
                                        <p:attrNameLst>
                                          <p:attrName>style.visibility</p:attrName>
                                        </p:attrNameLst>
                                      </p:cBhvr>
                                      <p:to>
                                        <p:strVal val="visible"/>
                                      </p:to>
                                    </p:set>
                                    <p:anim calcmode="lin" valueType="num">
                                      <p:cBhvr additive="base">
                                        <p:cTn id="97" dur="500" fill="hold"/>
                                        <p:tgtEl>
                                          <p:spTgt spid="1107979">
                                            <p:txEl>
                                              <p:pRg st="9" end="9"/>
                                            </p:txEl>
                                          </p:spTgt>
                                        </p:tgtEl>
                                        <p:attrNameLst>
                                          <p:attrName>ppt_x</p:attrName>
                                        </p:attrNameLst>
                                      </p:cBhvr>
                                      <p:tavLst>
                                        <p:tav tm="0">
                                          <p:val>
                                            <p:strVal val="1+#ppt_w/2"/>
                                          </p:val>
                                        </p:tav>
                                        <p:tav tm="100000">
                                          <p:val>
                                            <p:strVal val="#ppt_x"/>
                                          </p:val>
                                        </p:tav>
                                      </p:tavLst>
                                    </p:anim>
                                    <p:anim calcmode="lin" valueType="num">
                                      <p:cBhvr additive="base">
                                        <p:cTn id="98" dur="500" fill="hold"/>
                                        <p:tgtEl>
                                          <p:spTgt spid="1107979">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7978" grpId="0" build="p"/>
      <p:bldP spid="110797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685800" y="2286000"/>
            <a:ext cx="7772400" cy="1143000"/>
          </a:xfrm>
        </p:spPr>
        <p:txBody>
          <a:bodyPr>
            <a:normAutofit/>
          </a:bodyPr>
          <a:lstStyle/>
          <a:p>
            <a:pPr algn="ctr"/>
            <a:r>
              <a:rPr lang="en-US" sz="4000" b="1" dirty="0" smtClean="0">
                <a:solidFill>
                  <a:srgbClr val="0070C0"/>
                </a:solidFill>
              </a:rPr>
              <a:t>Topic 22 – Safety and Survival</a:t>
            </a:r>
            <a:endParaRPr lang="en-US" dirty="0" smtClean="0"/>
          </a:p>
        </p:txBody>
      </p:sp>
    </p:spTree>
    <p:extLst>
      <p:ext uri="{BB962C8B-B14F-4D97-AF65-F5344CB8AC3E}">
        <p14:creationId xmlns:p14="http://schemas.microsoft.com/office/powerpoint/2010/main" val="163913910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10"/>
          <p:cNvSpPr>
            <a:spLocks noGrp="1" noChangeArrowheads="1"/>
          </p:cNvSpPr>
          <p:nvPr>
            <p:ph type="title"/>
          </p:nvPr>
        </p:nvSpPr>
        <p:spPr/>
        <p:txBody>
          <a:bodyPr>
            <a:normAutofit/>
          </a:bodyPr>
          <a:lstStyle/>
          <a:p>
            <a:r>
              <a:rPr lang="en-US" sz="2800" b="1" dirty="0" smtClean="0">
                <a:solidFill>
                  <a:srgbClr val="0070C0"/>
                </a:solidFill>
              </a:rPr>
              <a:t>Sample Personal Survival &amp; Comfort Needs Checklist</a:t>
            </a:r>
          </a:p>
        </p:txBody>
      </p:sp>
      <p:sp>
        <p:nvSpPr>
          <p:cNvPr id="105475" name="Rectangle 11"/>
          <p:cNvSpPr>
            <a:spLocks noGrp="1" noChangeArrowheads="1"/>
          </p:cNvSpPr>
          <p:nvPr>
            <p:ph type="body" sz="half" idx="1"/>
          </p:nvPr>
        </p:nvSpPr>
        <p:spPr/>
        <p:txBody>
          <a:bodyPr/>
          <a:lstStyle/>
          <a:p>
            <a:r>
              <a:rPr lang="en-US" sz="2000" smtClean="0"/>
              <a:t>Coffee, tea, drink mixes </a:t>
            </a:r>
          </a:p>
          <a:p>
            <a:r>
              <a:rPr lang="en-US" sz="2000" smtClean="0"/>
              <a:t>Plate or bowl, knife, fork and spoon, insulated mug </a:t>
            </a:r>
          </a:p>
          <a:p>
            <a:r>
              <a:rPr lang="en-US" sz="2000" smtClean="0"/>
              <a:t>Camp stove, small pot, fuel and matches </a:t>
            </a:r>
          </a:p>
          <a:p>
            <a:r>
              <a:rPr lang="en-US" sz="2000" smtClean="0"/>
              <a:t>Battery or other lantern </a:t>
            </a:r>
          </a:p>
          <a:p>
            <a:r>
              <a:rPr lang="en-US" sz="2000" smtClean="0"/>
              <a:t>Water, in heavy plastic jugs </a:t>
            </a:r>
          </a:p>
          <a:p>
            <a:r>
              <a:rPr lang="en-US" sz="2000" smtClean="0"/>
              <a:t>Water purification filter or tablets </a:t>
            </a:r>
          </a:p>
          <a:p>
            <a:r>
              <a:rPr lang="en-US" sz="2000" smtClean="0"/>
              <a:t>Magnetic compass, maps </a:t>
            </a:r>
          </a:p>
          <a:p>
            <a:r>
              <a:rPr lang="en-US" sz="2000" smtClean="0"/>
              <a:t>Duct tape, parachute cord </a:t>
            </a:r>
          </a:p>
        </p:txBody>
      </p:sp>
      <p:pic>
        <p:nvPicPr>
          <p:cNvPr id="1110024" name="Picture 8" descr="FreezerBa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1828800"/>
            <a:ext cx="19812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10025" name="Text Box 9"/>
          <p:cNvSpPr txBox="1">
            <a:spLocks noChangeArrowheads="1"/>
          </p:cNvSpPr>
          <p:nvPr/>
        </p:nvSpPr>
        <p:spPr bwMode="auto">
          <a:xfrm>
            <a:off x="4648200" y="3886200"/>
            <a:ext cx="39560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a:solidFill>
                  <a:srgbClr val="FF3300"/>
                </a:solidFill>
              </a:rPr>
              <a:t>Consider packing individual items </a:t>
            </a:r>
          </a:p>
          <a:p>
            <a:pPr algn="ctr"/>
            <a:r>
              <a:rPr lang="en-US">
                <a:solidFill>
                  <a:srgbClr val="FF3300"/>
                </a:solidFill>
              </a:rPr>
              <a:t>or kits in zipper-lock freezer bags </a:t>
            </a:r>
          </a:p>
          <a:p>
            <a:pPr algn="ctr"/>
            <a:r>
              <a:rPr lang="en-US">
                <a:solidFill>
                  <a:srgbClr val="FF3300"/>
                </a:solidFill>
              </a:rPr>
              <a:t>to keep the contents dry, clean, </a:t>
            </a:r>
          </a:p>
          <a:p>
            <a:pPr algn="ctr"/>
            <a:r>
              <a:rPr lang="en-US">
                <a:solidFill>
                  <a:srgbClr val="FF3300"/>
                </a:solidFill>
              </a:rPr>
              <a:t>and neat </a:t>
            </a:r>
          </a:p>
        </p:txBody>
      </p:sp>
    </p:spTree>
    <p:extLst>
      <p:ext uri="{BB962C8B-B14F-4D97-AF65-F5344CB8AC3E}">
        <p14:creationId xmlns:p14="http://schemas.microsoft.com/office/powerpoint/2010/main" val="386561330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3" fill="hold" nodeType="withEffect">
                                  <p:stCondLst>
                                    <p:cond delay="0"/>
                                  </p:stCondLst>
                                  <p:childTnLst>
                                    <p:set>
                                      <p:cBhvr>
                                        <p:cTn id="6" dur="1" fill="hold">
                                          <p:stCondLst>
                                            <p:cond delay="0"/>
                                          </p:stCondLst>
                                        </p:cTn>
                                        <p:tgtEl>
                                          <p:spTgt spid="1110024"/>
                                        </p:tgtEl>
                                        <p:attrNameLst>
                                          <p:attrName>style.visibility</p:attrName>
                                        </p:attrNameLst>
                                      </p:cBhvr>
                                      <p:to>
                                        <p:strVal val="visible"/>
                                      </p:to>
                                    </p:set>
                                    <p:anim calcmode="lin" valueType="num">
                                      <p:cBhvr additive="base">
                                        <p:cTn id="7" dur="500" fill="hold"/>
                                        <p:tgtEl>
                                          <p:spTgt spid="1110024"/>
                                        </p:tgtEl>
                                        <p:attrNameLst>
                                          <p:attrName>ppt_x</p:attrName>
                                        </p:attrNameLst>
                                      </p:cBhvr>
                                      <p:tavLst>
                                        <p:tav tm="0">
                                          <p:val>
                                            <p:strVal val="1+#ppt_w/2"/>
                                          </p:val>
                                        </p:tav>
                                        <p:tav tm="100000">
                                          <p:val>
                                            <p:strVal val="#ppt_x"/>
                                          </p:val>
                                        </p:tav>
                                      </p:tavLst>
                                    </p:anim>
                                    <p:anim calcmode="lin" valueType="num">
                                      <p:cBhvr additive="base">
                                        <p:cTn id="8" dur="500" fill="hold"/>
                                        <p:tgtEl>
                                          <p:spTgt spid="1110024"/>
                                        </p:tgtEl>
                                        <p:attrNameLst>
                                          <p:attrName>ppt_y</p:attrName>
                                        </p:attrNameLst>
                                      </p:cBhvr>
                                      <p:tavLst>
                                        <p:tav tm="0">
                                          <p:val>
                                            <p:strVal val="0-#ppt_h/2"/>
                                          </p:val>
                                        </p:tav>
                                        <p:tav tm="100000">
                                          <p:val>
                                            <p:strVal val="#ppt_y"/>
                                          </p:val>
                                        </p:tav>
                                      </p:tavLst>
                                    </p:anim>
                                  </p:childTnLst>
                                </p:cTn>
                              </p:par>
                              <p:par>
                                <p:cTn id="9" presetID="2" presetClass="entr" presetSubtype="6" fill="hold" grpId="0" nodeType="withEffect">
                                  <p:stCondLst>
                                    <p:cond delay="0"/>
                                  </p:stCondLst>
                                  <p:childTnLst>
                                    <p:set>
                                      <p:cBhvr>
                                        <p:cTn id="10" dur="1" fill="hold">
                                          <p:stCondLst>
                                            <p:cond delay="0"/>
                                          </p:stCondLst>
                                        </p:cTn>
                                        <p:tgtEl>
                                          <p:spTgt spid="1110025"/>
                                        </p:tgtEl>
                                        <p:attrNameLst>
                                          <p:attrName>style.visibility</p:attrName>
                                        </p:attrNameLst>
                                      </p:cBhvr>
                                      <p:to>
                                        <p:strVal val="visible"/>
                                      </p:to>
                                    </p:set>
                                    <p:anim calcmode="lin" valueType="num">
                                      <p:cBhvr additive="base">
                                        <p:cTn id="11" dur="500" fill="hold"/>
                                        <p:tgtEl>
                                          <p:spTgt spid="1110025"/>
                                        </p:tgtEl>
                                        <p:attrNameLst>
                                          <p:attrName>ppt_x</p:attrName>
                                        </p:attrNameLst>
                                      </p:cBhvr>
                                      <p:tavLst>
                                        <p:tav tm="0">
                                          <p:val>
                                            <p:strVal val="1+#ppt_w/2"/>
                                          </p:val>
                                        </p:tav>
                                        <p:tav tm="100000">
                                          <p:val>
                                            <p:strVal val="#ppt_x"/>
                                          </p:val>
                                        </p:tav>
                                      </p:tavLst>
                                    </p:anim>
                                    <p:anim calcmode="lin" valueType="num">
                                      <p:cBhvr additive="base">
                                        <p:cTn id="12" dur="500" fill="hold"/>
                                        <p:tgtEl>
                                          <p:spTgt spid="11100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002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Summary</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t>Any questions before the quiz?</a:t>
            </a:r>
            <a:endParaRPr lang="en-US" dirty="0"/>
          </a:p>
        </p:txBody>
      </p:sp>
    </p:spTree>
    <p:extLst>
      <p:ext uri="{BB962C8B-B14F-4D97-AF65-F5344CB8AC3E}">
        <p14:creationId xmlns:p14="http://schemas.microsoft.com/office/powerpoint/2010/main" val="384492658"/>
      </p:ext>
    </p:extLst>
  </p:cSld>
  <p:clrMapOvr>
    <a:masterClrMapping/>
  </p:clrMapOvr>
  <p:transition spd="slow">
    <p:wipe di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450" name="WordArt 2"/>
          <p:cNvSpPr>
            <a:spLocks noChangeArrowheads="1" noChangeShapeType="1" noTextEdit="1"/>
          </p:cNvSpPr>
          <p:nvPr/>
        </p:nvSpPr>
        <p:spPr bwMode="auto">
          <a:xfrm>
            <a:off x="762000" y="1600200"/>
            <a:ext cx="8001000" cy="1905000"/>
          </a:xfrm>
          <a:prstGeom prst="rect">
            <a:avLst/>
          </a:prstGeom>
        </p:spPr>
        <p:txBody>
          <a:bodyPr wrap="none" fromWordArt="1">
            <a:prstTxWarp prst="textDoubleWave1">
              <a:avLst>
                <a:gd name="adj1" fmla="val 6500"/>
                <a:gd name="adj2" fmla="val 0"/>
              </a:avLst>
            </a:prstTxWarp>
          </a:bodyPr>
          <a:lstStyle/>
          <a:p>
            <a:pPr algn="ctr"/>
            <a:r>
              <a:rPr lang="pt-BR" sz="85700" kern="10" spc="-360" dirty="0" smtClean="0">
                <a:ln w="12700">
                  <a:solidFill>
                    <a:srgbClr val="000099"/>
                  </a:solidFill>
                  <a:round/>
                  <a:headEnd/>
                  <a:tailEnd/>
                </a:ln>
                <a:solidFill>
                  <a:srgbClr val="33CCFF"/>
                </a:solidFill>
                <a:effectLst>
                  <a:outerShdw dist="125724" dir="18900000" algn="ctr" rotWithShape="0">
                    <a:srgbClr val="000099"/>
                  </a:outerShdw>
                </a:effectLst>
                <a:latin typeface="Impact"/>
              </a:rPr>
              <a:t>Time  for  a Quiz</a:t>
            </a:r>
            <a:endParaRPr lang="en-US" sz="857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
        <p:nvSpPr>
          <p:cNvPr id="3" name="TextBox 2"/>
          <p:cNvSpPr txBox="1"/>
          <p:nvPr/>
        </p:nvSpPr>
        <p:spPr>
          <a:xfrm>
            <a:off x="1447800" y="4419600"/>
            <a:ext cx="6248400" cy="1323439"/>
          </a:xfrm>
          <a:prstGeom prst="rect">
            <a:avLst/>
          </a:prstGeom>
          <a:noFill/>
        </p:spPr>
        <p:txBody>
          <a:bodyPr wrap="square" rtlCol="0">
            <a:spAutoFit/>
          </a:bodyPr>
          <a:lstStyle/>
          <a:p>
            <a:pPr algn="ctr"/>
            <a:r>
              <a:rPr lang="en-US" sz="4000" dirty="0" smtClean="0"/>
              <a:t>Take 30 Seconds adjust your workspace</a:t>
            </a:r>
            <a:endParaRPr lang="en-US" sz="4000" dirty="0"/>
          </a:p>
        </p:txBody>
      </p:sp>
    </p:spTree>
    <p:extLst>
      <p:ext uri="{BB962C8B-B14F-4D97-AF65-F5344CB8AC3E}">
        <p14:creationId xmlns:p14="http://schemas.microsoft.com/office/powerpoint/2010/main" val="1238251898"/>
      </p:ext>
    </p:extLst>
  </p:cSld>
  <p:clrMapOvr>
    <a:masterClrMapping/>
  </p:clrMapOvr>
  <p:transition spd="slow">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30</a:t>
            </a:r>
          </a:p>
        </p:txBody>
      </p:sp>
      <p:sp>
        <p:nvSpPr>
          <p:cNvPr id="9219"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2704604245"/>
      </p:ext>
    </p:extLst>
  </p:cSld>
  <p:clrMapOvr>
    <a:masterClrMapping/>
  </p:clrMapOvr>
  <p:transition advClick="0" advTm="10000"/>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20</a:t>
            </a:r>
          </a:p>
        </p:txBody>
      </p:sp>
      <p:sp>
        <p:nvSpPr>
          <p:cNvPr id="10243"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1954925416"/>
      </p:ext>
    </p:extLst>
  </p:cSld>
  <p:clrMapOvr>
    <a:masterClrMapping/>
  </p:clrMapOvr>
  <p:transition advClick="0" advTm="10000"/>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133600" y="609600"/>
            <a:ext cx="5029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0800" b="1" dirty="0">
                <a:solidFill>
                  <a:srgbClr val="FF0000"/>
                </a:solidFill>
              </a:rPr>
              <a:t>10</a:t>
            </a:r>
          </a:p>
        </p:txBody>
      </p:sp>
      <p:sp>
        <p:nvSpPr>
          <p:cNvPr id="1126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752322511"/>
      </p:ext>
    </p:extLst>
  </p:cSld>
  <p:clrMapOvr>
    <a:masterClrMapping/>
  </p:clrMapOvr>
  <p:transition advClick="0" advTm="1000"/>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9</a:t>
            </a:r>
          </a:p>
        </p:txBody>
      </p:sp>
      <p:sp>
        <p:nvSpPr>
          <p:cNvPr id="1229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875125679"/>
      </p:ext>
    </p:extLst>
  </p:cSld>
  <p:clrMapOvr>
    <a:masterClrMapping/>
  </p:clrMapOvr>
  <p:transition advClick="0" advTm="1000"/>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8</a:t>
            </a:r>
          </a:p>
        </p:txBody>
      </p:sp>
      <p:sp>
        <p:nvSpPr>
          <p:cNvPr id="1331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055007545"/>
      </p:ext>
    </p:extLst>
  </p:cSld>
  <p:clrMapOvr>
    <a:masterClrMapping/>
  </p:clrMapOvr>
  <p:transition advClick="0" advTm="1000"/>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7</a:t>
            </a:r>
          </a:p>
        </p:txBody>
      </p:sp>
      <p:sp>
        <p:nvSpPr>
          <p:cNvPr id="1433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489717207"/>
      </p:ext>
    </p:extLst>
  </p:cSld>
  <p:clrMapOvr>
    <a:masterClrMapping/>
  </p:clrMapOvr>
  <p:transition advClick="0" advTm="1000"/>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6</a:t>
            </a:r>
          </a:p>
        </p:txBody>
      </p:sp>
      <p:sp>
        <p:nvSpPr>
          <p:cNvPr id="1536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869841606"/>
      </p:ext>
    </p:extLst>
  </p:cSld>
  <p:clrMapOvr>
    <a:masterClrMapping/>
  </p:clrMapOvr>
  <p:transition advClick="0" advTm="1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1143000" y="1447800"/>
            <a:ext cx="7086600" cy="3898900"/>
            <a:chOff x="720" y="912"/>
            <a:chExt cx="4464" cy="2456"/>
          </a:xfrm>
        </p:grpSpPr>
        <p:pic>
          <p:nvPicPr>
            <p:cNvPr id="67587" name="Picture 4" descr="MCj03914120000[1]"/>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20" y="1680"/>
              <a:ext cx="1471" cy="1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588" name="Picture 6" descr="MCj02802000000[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448" y="1632"/>
              <a:ext cx="2736" cy="1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89" name="Text Box 7"/>
            <p:cNvSpPr txBox="1">
              <a:spLocks noChangeArrowheads="1"/>
            </p:cNvSpPr>
            <p:nvPr/>
          </p:nvSpPr>
          <p:spPr bwMode="auto">
            <a:xfrm>
              <a:off x="816" y="912"/>
              <a:ext cx="4239"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4800" i="1">
                  <a:solidFill>
                    <a:srgbClr val="000099"/>
                  </a:solidFill>
                </a:rPr>
                <a:t>Home and Family First</a:t>
              </a:r>
            </a:p>
          </p:txBody>
        </p:sp>
      </p:grpSp>
    </p:spTree>
    <p:extLst>
      <p:ext uri="{BB962C8B-B14F-4D97-AF65-F5344CB8AC3E}">
        <p14:creationId xmlns:p14="http://schemas.microsoft.com/office/powerpoint/2010/main" val="78796571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5</a:t>
            </a:r>
          </a:p>
        </p:txBody>
      </p:sp>
      <p:sp>
        <p:nvSpPr>
          <p:cNvPr id="1638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747984097"/>
      </p:ext>
    </p:extLst>
  </p:cSld>
  <p:clrMapOvr>
    <a:masterClrMapping/>
  </p:clrMapOvr>
  <p:transition advClick="0" advTm="1000"/>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4</a:t>
            </a:r>
          </a:p>
        </p:txBody>
      </p:sp>
      <p:sp>
        <p:nvSpPr>
          <p:cNvPr id="1741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515619553"/>
      </p:ext>
    </p:extLst>
  </p:cSld>
  <p:clrMapOvr>
    <a:masterClrMapping/>
  </p:clrMapOvr>
  <p:transition advClick="0" advTm="1000"/>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3</a:t>
            </a:r>
          </a:p>
        </p:txBody>
      </p:sp>
      <p:sp>
        <p:nvSpPr>
          <p:cNvPr id="1843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377289015"/>
      </p:ext>
    </p:extLst>
  </p:cSld>
  <p:clrMapOvr>
    <a:masterClrMapping/>
  </p:clrMapOvr>
  <p:transition advClick="0" advTm="1000"/>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2</a:t>
            </a:r>
          </a:p>
        </p:txBody>
      </p:sp>
      <p:sp>
        <p:nvSpPr>
          <p:cNvPr id="1945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24815181"/>
      </p:ext>
    </p:extLst>
  </p:cSld>
  <p:clrMapOvr>
    <a:masterClrMapping/>
  </p:clrMapOvr>
  <p:transition advClick="0" advTm="1000"/>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1</a:t>
            </a:r>
          </a:p>
        </p:txBody>
      </p:sp>
      <p:sp>
        <p:nvSpPr>
          <p:cNvPr id="2048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32104398"/>
      </p:ext>
    </p:extLst>
  </p:cSld>
  <p:clrMapOvr>
    <a:masterClrMapping/>
  </p:clrMapOvr>
  <p:transition advClick="0" advTm="1000"/>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WordArt 2"/>
          <p:cNvSpPr>
            <a:spLocks noChangeArrowheads="1" noChangeShapeType="1" noTextEdit="1"/>
          </p:cNvSpPr>
          <p:nvPr/>
        </p:nvSpPr>
        <p:spPr bwMode="auto">
          <a:xfrm>
            <a:off x="762000" y="914400"/>
            <a:ext cx="8001000" cy="35560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outerShdw>
                </a:effectLst>
                <a:latin typeface="Impact"/>
              </a:rPr>
              <a:t>Let's get started!</a:t>
            </a:r>
          </a:p>
        </p:txBody>
      </p:sp>
    </p:spTree>
    <p:extLst>
      <p:ext uri="{BB962C8B-B14F-4D97-AF65-F5344CB8AC3E}">
        <p14:creationId xmlns:p14="http://schemas.microsoft.com/office/powerpoint/2010/main" val="2305939035"/>
      </p:ext>
    </p:extLst>
  </p:cSld>
  <p:clrMapOvr>
    <a:masterClrMapping/>
  </p:clrMapOvr>
  <p:transition>
    <p:sndAc>
      <p:stSnd>
        <p:snd r:embed="rId2" name="time.wav"/>
      </p:stSnd>
    </p:sndAc>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dirty="0" smtClean="0"/>
              <a:t>Topic 22 Question</a:t>
            </a:r>
          </a:p>
        </p:txBody>
      </p:sp>
      <p:sp>
        <p:nvSpPr>
          <p:cNvPr id="1114115" name="Rectangle 3"/>
          <p:cNvSpPr>
            <a:spLocks noGrp="1" noChangeArrowheads="1"/>
          </p:cNvSpPr>
          <p:nvPr>
            <p:ph type="body" idx="1"/>
          </p:nvPr>
        </p:nvSpPr>
        <p:spPr/>
        <p:txBody>
          <a:bodyPr>
            <a:normAutofit/>
          </a:bodyPr>
          <a:lstStyle/>
          <a:p>
            <a:pPr marL="495300" indent="-495300">
              <a:lnSpc>
                <a:spcPct val="90000"/>
              </a:lnSpc>
              <a:buFont typeface="Wingdings" pitchFamily="2" charset="2"/>
              <a:buAutoNum type="arabicPeriod"/>
            </a:pPr>
            <a:r>
              <a:rPr lang="en-US" b="1" dirty="0" smtClean="0"/>
              <a:t>Which of the following statements concerning water purification is FALSE?</a:t>
            </a:r>
          </a:p>
          <a:p>
            <a:pPr marL="952500" lvl="1" indent="-495300">
              <a:lnSpc>
                <a:spcPct val="90000"/>
              </a:lnSpc>
              <a:buFont typeface="Wingdings" pitchFamily="2" charset="2"/>
              <a:buAutoNum type="alphaUcPeriod"/>
            </a:pPr>
            <a:r>
              <a:rPr lang="en-US" dirty="0" smtClean="0"/>
              <a:t>Boiling water for a full 5 minutes will kill most harmful bacteria</a:t>
            </a:r>
          </a:p>
          <a:p>
            <a:pPr marL="952500" lvl="1" indent="-495300">
              <a:lnSpc>
                <a:spcPct val="90000"/>
              </a:lnSpc>
              <a:buFont typeface="Wingdings" pitchFamily="2" charset="2"/>
              <a:buAutoNum type="alphaUcPeriod"/>
            </a:pPr>
            <a:r>
              <a:rPr lang="en-US" dirty="0" smtClean="0"/>
              <a:t>Boiling water to purify it can leave it with a flat taste</a:t>
            </a:r>
          </a:p>
          <a:p>
            <a:pPr marL="952500" lvl="1" indent="-495300">
              <a:lnSpc>
                <a:spcPct val="90000"/>
              </a:lnSpc>
              <a:buFont typeface="Wingdings" pitchFamily="2" charset="2"/>
              <a:buAutoNum type="alphaUcPeriod"/>
            </a:pPr>
            <a:r>
              <a:rPr lang="en-US" dirty="0" smtClean="0"/>
              <a:t>Filters may or may not remove harmful bacteria</a:t>
            </a:r>
          </a:p>
          <a:p>
            <a:pPr marL="952500" lvl="1" indent="-495300">
              <a:lnSpc>
                <a:spcPct val="90000"/>
              </a:lnSpc>
              <a:buFont typeface="Wingdings" pitchFamily="2" charset="2"/>
              <a:buAutoNum type="alphaUcPeriod"/>
            </a:pPr>
            <a:r>
              <a:rPr lang="en-US" dirty="0" smtClean="0"/>
              <a:t>Purification tablets will remove bacteria and particulate matter (dirt)</a:t>
            </a:r>
          </a:p>
        </p:txBody>
      </p:sp>
    </p:spTree>
    <p:extLst>
      <p:ext uri="{BB962C8B-B14F-4D97-AF65-F5344CB8AC3E}">
        <p14:creationId xmlns:p14="http://schemas.microsoft.com/office/powerpoint/2010/main" val="257966714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114115">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114115">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dirty="0" smtClean="0"/>
              <a:t>Topic 22 Question</a:t>
            </a:r>
          </a:p>
        </p:txBody>
      </p:sp>
      <p:sp>
        <p:nvSpPr>
          <p:cNvPr id="1115139" name="Rectangle 3"/>
          <p:cNvSpPr>
            <a:spLocks noGrp="1" noChangeArrowheads="1"/>
          </p:cNvSpPr>
          <p:nvPr>
            <p:ph type="body" idx="1"/>
          </p:nvPr>
        </p:nvSpPr>
        <p:spPr>
          <a:xfrm>
            <a:off x="609600" y="1600200"/>
            <a:ext cx="7848600" cy="3733800"/>
          </a:xfrm>
        </p:spPr>
        <p:txBody>
          <a:bodyPr>
            <a:normAutofit fontScale="92500" lnSpcReduction="10000"/>
          </a:bodyPr>
          <a:lstStyle/>
          <a:p>
            <a:pPr marL="495300" indent="-495300">
              <a:buFont typeface="Wingdings" pitchFamily="2" charset="2"/>
              <a:buAutoNum type="arabicPeriod" startAt="2"/>
            </a:pPr>
            <a:r>
              <a:rPr lang="en-US" sz="3500" b="1" dirty="0" smtClean="0"/>
              <a:t>Which of the following is TRUE about using unscented household chlorine bleach to purify water?</a:t>
            </a:r>
          </a:p>
          <a:p>
            <a:pPr marL="952500" lvl="1" indent="-495300">
              <a:buFont typeface="Wingdings" pitchFamily="2" charset="2"/>
              <a:buAutoNum type="alphaUcPeriod"/>
            </a:pPr>
            <a:r>
              <a:rPr lang="en-US" sz="2200" dirty="0" smtClean="0"/>
              <a:t>It is best to use 8 tablespoons of chlorine bleach per gallon of water</a:t>
            </a:r>
          </a:p>
          <a:p>
            <a:pPr marL="952500" lvl="1" indent="-495300">
              <a:buFont typeface="Wingdings" pitchFamily="2" charset="2"/>
              <a:buAutoNum type="alphaUcPeriod"/>
            </a:pPr>
            <a:r>
              <a:rPr lang="en-US" sz="2200" dirty="0" smtClean="0"/>
              <a:t>Adding the proper amount of chlorine bleach to water will improve the taste</a:t>
            </a:r>
          </a:p>
          <a:p>
            <a:pPr marL="952500" lvl="1" indent="-495300">
              <a:buFont typeface="Wingdings" pitchFamily="2" charset="2"/>
              <a:buAutoNum type="alphaUcPeriod"/>
            </a:pPr>
            <a:r>
              <a:rPr lang="en-US" sz="2200" dirty="0" smtClean="0"/>
              <a:t>After adding bleach, water must sit for 3 hours before drinking</a:t>
            </a:r>
          </a:p>
          <a:p>
            <a:pPr marL="952500" lvl="1" indent="-495300">
              <a:buFont typeface="Wingdings" pitchFamily="2" charset="2"/>
              <a:buAutoNum type="alphaUcPeriod"/>
            </a:pPr>
            <a:r>
              <a:rPr lang="en-US" sz="2200" dirty="0" smtClean="0"/>
              <a:t>It is best to use 1/8 teaspoon of plain chlorine bleach per gallon of water </a:t>
            </a:r>
          </a:p>
        </p:txBody>
      </p:sp>
    </p:spTree>
    <p:extLst>
      <p:ext uri="{BB962C8B-B14F-4D97-AF65-F5344CB8AC3E}">
        <p14:creationId xmlns:p14="http://schemas.microsoft.com/office/powerpoint/2010/main" val="299481326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115139">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115139">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dirty="0" smtClean="0"/>
              <a:t>Topic 22 Question</a:t>
            </a:r>
          </a:p>
        </p:txBody>
      </p:sp>
      <p:sp>
        <p:nvSpPr>
          <p:cNvPr id="1116163" name="Rectangle 3"/>
          <p:cNvSpPr>
            <a:spLocks noGrp="1" noChangeArrowheads="1"/>
          </p:cNvSpPr>
          <p:nvPr>
            <p:ph type="body" idx="1"/>
          </p:nvPr>
        </p:nvSpPr>
        <p:spPr/>
        <p:txBody>
          <a:bodyPr>
            <a:normAutofit lnSpcReduction="10000"/>
          </a:bodyPr>
          <a:lstStyle/>
          <a:p>
            <a:pPr marL="495300" indent="-495300">
              <a:lnSpc>
                <a:spcPct val="90000"/>
              </a:lnSpc>
              <a:buFont typeface="Wingdings" pitchFamily="2" charset="2"/>
              <a:buAutoNum type="arabicPeriod" startAt="3"/>
            </a:pPr>
            <a:r>
              <a:rPr lang="en-US" b="1" dirty="0" smtClean="0"/>
              <a:t>Which of the following is TRUE about the personal gear you bring to a long-term incident?</a:t>
            </a:r>
          </a:p>
          <a:p>
            <a:pPr marL="952500" lvl="1" indent="-495300">
              <a:lnSpc>
                <a:spcPct val="90000"/>
              </a:lnSpc>
              <a:buFont typeface="Wingdings" pitchFamily="2" charset="2"/>
              <a:buAutoNum type="alphaUcPeriod"/>
            </a:pPr>
            <a:r>
              <a:rPr lang="en-US" dirty="0" smtClean="0"/>
              <a:t>Include several pairs of warm cotton socks</a:t>
            </a:r>
          </a:p>
          <a:p>
            <a:pPr marL="952500" lvl="1" indent="-495300">
              <a:lnSpc>
                <a:spcPct val="90000"/>
              </a:lnSpc>
              <a:buFont typeface="Wingdings" pitchFamily="2" charset="2"/>
              <a:buAutoNum type="alphaUcPeriod"/>
            </a:pPr>
            <a:r>
              <a:rPr lang="en-US" dirty="0" smtClean="0"/>
              <a:t>Lightweight summer clothing is all you will ever need</a:t>
            </a:r>
          </a:p>
          <a:p>
            <a:pPr marL="952500" lvl="1" indent="-495300">
              <a:lnSpc>
                <a:spcPct val="90000"/>
              </a:lnSpc>
              <a:buFont typeface="Wingdings" pitchFamily="2" charset="2"/>
              <a:buAutoNum type="alphaUcPeriod"/>
            </a:pPr>
            <a:r>
              <a:rPr lang="en-US" dirty="0" smtClean="0"/>
              <a:t>Keep spare eyeglasses or safety glasses/ goggles in a hard-shell, felt-lined storage case</a:t>
            </a:r>
          </a:p>
          <a:p>
            <a:pPr marL="952500" lvl="1" indent="-495300">
              <a:lnSpc>
                <a:spcPct val="90000"/>
              </a:lnSpc>
              <a:buFont typeface="Wingdings" pitchFamily="2" charset="2"/>
              <a:buAutoNum type="alphaUcPeriod"/>
            </a:pPr>
            <a:r>
              <a:rPr lang="en-US" dirty="0" smtClean="0"/>
              <a:t>As a volunteer communicator, you will need to bring specialized protective clothing</a:t>
            </a:r>
          </a:p>
        </p:txBody>
      </p:sp>
    </p:spTree>
    <p:extLst>
      <p:ext uri="{BB962C8B-B14F-4D97-AF65-F5344CB8AC3E}">
        <p14:creationId xmlns:p14="http://schemas.microsoft.com/office/powerpoint/2010/main" val="266270008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116163">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11616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dirty="0" smtClean="0"/>
              <a:t>Topic 22 Question</a:t>
            </a:r>
          </a:p>
        </p:txBody>
      </p:sp>
      <p:sp>
        <p:nvSpPr>
          <p:cNvPr id="1117187" name="Rectangle 3"/>
          <p:cNvSpPr>
            <a:spLocks noGrp="1" noChangeArrowheads="1"/>
          </p:cNvSpPr>
          <p:nvPr>
            <p:ph type="body" idx="1"/>
          </p:nvPr>
        </p:nvSpPr>
        <p:spPr/>
        <p:txBody>
          <a:bodyPr>
            <a:normAutofit lnSpcReduction="10000"/>
          </a:bodyPr>
          <a:lstStyle/>
          <a:p>
            <a:pPr marL="495300" indent="-495300">
              <a:lnSpc>
                <a:spcPct val="90000"/>
              </a:lnSpc>
              <a:buFont typeface="Wingdings" pitchFamily="2" charset="2"/>
              <a:buAutoNum type="arabicPeriod" startAt="4"/>
            </a:pPr>
            <a:r>
              <a:rPr lang="en-US" b="1" dirty="0" smtClean="0"/>
              <a:t>Many disaster assignments are in unsafe places. Which of the following is TRUE about such locations?</a:t>
            </a:r>
          </a:p>
          <a:p>
            <a:pPr marL="952500" lvl="1" indent="-495300">
              <a:lnSpc>
                <a:spcPct val="90000"/>
              </a:lnSpc>
              <a:buFont typeface="Wingdings" pitchFamily="2" charset="2"/>
              <a:buAutoNum type="alphaUcPeriod"/>
            </a:pPr>
            <a:r>
              <a:rPr lang="en-US" sz="2400" dirty="0" smtClean="0"/>
              <a:t>Always plan an escape route from buildings and hazardous areas</a:t>
            </a:r>
          </a:p>
          <a:p>
            <a:pPr marL="952500" lvl="1" indent="-495300">
              <a:lnSpc>
                <a:spcPct val="90000"/>
              </a:lnSpc>
              <a:buFont typeface="Wingdings" pitchFamily="2" charset="2"/>
              <a:buAutoNum type="alphaUcPeriod"/>
            </a:pPr>
            <a:r>
              <a:rPr lang="en-US" sz="2400" dirty="0" smtClean="0"/>
              <a:t>Always plan more than one escape route from buildings and hazardous area</a:t>
            </a:r>
          </a:p>
          <a:p>
            <a:pPr marL="952500" lvl="1" indent="-495300">
              <a:lnSpc>
                <a:spcPct val="90000"/>
              </a:lnSpc>
              <a:buFont typeface="Wingdings" pitchFamily="2" charset="2"/>
              <a:buAutoNum type="alphaUcPeriod"/>
            </a:pPr>
            <a:r>
              <a:rPr lang="en-US" sz="2400" dirty="0" smtClean="0"/>
              <a:t>The only dangers that you need be concerned with in any location are fire, flood, and falling debris</a:t>
            </a:r>
          </a:p>
          <a:p>
            <a:pPr marL="952500" lvl="1" indent="-495300">
              <a:lnSpc>
                <a:spcPct val="90000"/>
              </a:lnSpc>
              <a:buFont typeface="Wingdings" pitchFamily="2" charset="2"/>
              <a:buAutoNum type="alphaUcPeriod"/>
            </a:pPr>
            <a:r>
              <a:rPr lang="en-US" sz="2400" dirty="0" smtClean="0"/>
              <a:t>Dams, bridges and buildings can generally be thought of as "safe zones" </a:t>
            </a:r>
          </a:p>
        </p:txBody>
      </p:sp>
    </p:spTree>
    <p:extLst>
      <p:ext uri="{BB962C8B-B14F-4D97-AF65-F5344CB8AC3E}">
        <p14:creationId xmlns:p14="http://schemas.microsoft.com/office/powerpoint/2010/main" val="351959870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117187">
                                            <p:txEl>
                                              <p:pRg st="2" end="2"/>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117187">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4"/>
          <p:cNvSpPr>
            <a:spLocks noGrp="1" noChangeArrowheads="1"/>
          </p:cNvSpPr>
          <p:nvPr>
            <p:ph type="title"/>
          </p:nvPr>
        </p:nvSpPr>
        <p:spPr/>
        <p:txBody>
          <a:bodyPr/>
          <a:lstStyle/>
          <a:p>
            <a:r>
              <a:rPr lang="en-US" b="1" dirty="0" smtClean="0">
                <a:solidFill>
                  <a:srgbClr val="0070C0"/>
                </a:solidFill>
              </a:rPr>
              <a:t>Home and Family First</a:t>
            </a:r>
          </a:p>
        </p:txBody>
      </p:sp>
      <p:sp>
        <p:nvSpPr>
          <p:cNvPr id="68611" name="Rectangle 5"/>
          <p:cNvSpPr>
            <a:spLocks noGrp="1" noChangeArrowheads="1"/>
          </p:cNvSpPr>
          <p:nvPr>
            <p:ph type="body" idx="1"/>
          </p:nvPr>
        </p:nvSpPr>
        <p:spPr/>
        <p:txBody>
          <a:bodyPr>
            <a:normAutofit fontScale="92500" lnSpcReduction="10000"/>
          </a:bodyPr>
          <a:lstStyle/>
          <a:p>
            <a:r>
              <a:rPr lang="en-US" smtClean="0"/>
              <a:t>Before leaving on an assignment, make all necessary arrangements for the security, safety, and general well being of your home and family.</a:t>
            </a:r>
          </a:p>
          <a:p>
            <a:endParaRPr lang="en-US" smtClean="0"/>
          </a:p>
          <a:p>
            <a:r>
              <a:rPr lang="en-US" smtClean="0"/>
              <a:t>Family members, and perhaps friends or neighbors, should know:</a:t>
            </a:r>
          </a:p>
          <a:p>
            <a:pPr lvl="1"/>
            <a:r>
              <a:rPr lang="en-US" smtClean="0"/>
              <a:t>Where you are going </a:t>
            </a:r>
          </a:p>
          <a:p>
            <a:pPr lvl="1"/>
            <a:r>
              <a:rPr lang="en-US" smtClean="0"/>
              <a:t>When you plan to return</a:t>
            </a:r>
          </a:p>
          <a:p>
            <a:pPr lvl="1"/>
            <a:r>
              <a:rPr lang="en-US" smtClean="0"/>
              <a:t>How to get a message to you in an emergency</a:t>
            </a:r>
          </a:p>
        </p:txBody>
      </p:sp>
    </p:spTree>
    <p:extLst>
      <p:ext uri="{BB962C8B-B14F-4D97-AF65-F5344CB8AC3E}">
        <p14:creationId xmlns:p14="http://schemas.microsoft.com/office/powerpoint/2010/main" val="429102062"/>
      </p:ext>
    </p:extLst>
  </p:cSld>
  <p:clrMapOvr>
    <a:masterClrMapping/>
  </p:clrMapOvr>
  <p:transition spd="slow">
    <p:wipe dir="d"/>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dirty="0" smtClean="0"/>
              <a:t>Topic 22 Question</a:t>
            </a:r>
          </a:p>
        </p:txBody>
      </p:sp>
      <p:sp>
        <p:nvSpPr>
          <p:cNvPr id="1118211" name="Rectangle 3"/>
          <p:cNvSpPr>
            <a:spLocks noGrp="1" noChangeArrowheads="1"/>
          </p:cNvSpPr>
          <p:nvPr>
            <p:ph type="body" idx="1"/>
          </p:nvPr>
        </p:nvSpPr>
        <p:spPr>
          <a:xfrm>
            <a:off x="609600" y="1371600"/>
            <a:ext cx="7848600" cy="4114800"/>
          </a:xfrm>
        </p:spPr>
        <p:txBody>
          <a:bodyPr/>
          <a:lstStyle/>
          <a:p>
            <a:pPr marL="419100" indent="-419100">
              <a:lnSpc>
                <a:spcPct val="90000"/>
              </a:lnSpc>
              <a:buFont typeface="Wingdings" pitchFamily="2" charset="2"/>
              <a:buAutoNum type="arabicPeriod" startAt="5"/>
            </a:pPr>
            <a:r>
              <a:rPr lang="en-US" b="1" dirty="0" smtClean="0"/>
              <a:t>Which of the following statements about safety and survival is TRUE?</a:t>
            </a:r>
          </a:p>
          <a:p>
            <a:pPr marL="876300" lvl="1" indent="-419100">
              <a:lnSpc>
                <a:spcPct val="90000"/>
              </a:lnSpc>
              <a:buFont typeface="Wingdings" pitchFamily="2" charset="2"/>
              <a:buAutoNum type="alphaUcPeriod"/>
            </a:pPr>
            <a:r>
              <a:rPr lang="en-US" sz="2400" dirty="0" smtClean="0"/>
              <a:t>The mission takes priority over everything else</a:t>
            </a:r>
          </a:p>
          <a:p>
            <a:pPr marL="876300" lvl="1" indent="-419100">
              <a:lnSpc>
                <a:spcPct val="90000"/>
              </a:lnSpc>
              <a:buFont typeface="Wingdings" pitchFamily="2" charset="2"/>
              <a:buAutoNum type="alphaUcPeriod"/>
            </a:pPr>
            <a:r>
              <a:rPr lang="en-US" sz="2400" dirty="0" smtClean="0"/>
              <a:t>A person requires at least four gallons of water per day just for drinking</a:t>
            </a:r>
          </a:p>
          <a:p>
            <a:pPr marL="876300" lvl="1" indent="-419100">
              <a:lnSpc>
                <a:spcPct val="90000"/>
              </a:lnSpc>
              <a:buFont typeface="Wingdings" pitchFamily="2" charset="2"/>
              <a:buAutoNum type="alphaUcPeriod"/>
            </a:pPr>
            <a:r>
              <a:rPr lang="en-US" sz="2400" dirty="0" smtClean="0"/>
              <a:t>If caffeine keeps you awake, stop drinking caffeinated beverages at least ten minutes before going to bed</a:t>
            </a:r>
          </a:p>
          <a:p>
            <a:pPr marL="876300" lvl="1" indent="-419100">
              <a:lnSpc>
                <a:spcPct val="90000"/>
              </a:lnSpc>
              <a:buFont typeface="Wingdings" pitchFamily="2" charset="2"/>
              <a:buAutoNum type="alphaUcPeriod"/>
            </a:pPr>
            <a:r>
              <a:rPr lang="en-US" sz="2400" dirty="0" smtClean="0"/>
              <a:t>Your personal safety and well-being are a higher priority than the mission</a:t>
            </a:r>
            <a:br>
              <a:rPr lang="en-US" sz="2400" dirty="0" smtClean="0"/>
            </a:br>
            <a:endParaRPr lang="en-US" sz="2400" dirty="0" smtClean="0"/>
          </a:p>
        </p:txBody>
      </p:sp>
    </p:spTree>
    <p:extLst>
      <p:ext uri="{BB962C8B-B14F-4D97-AF65-F5344CB8AC3E}">
        <p14:creationId xmlns:p14="http://schemas.microsoft.com/office/powerpoint/2010/main" val="300708433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118211">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118211">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Grp="1" noChangeArrowheads="1"/>
          </p:cNvSpPr>
          <p:nvPr>
            <p:ph type="title"/>
            <p:custDataLst>
              <p:tags r:id="rId2"/>
            </p:custDataLst>
          </p:nvPr>
        </p:nvSpPr>
        <p:spPr>
          <a:xfrm>
            <a:off x="838200" y="2743200"/>
            <a:ext cx="7543800" cy="1362075"/>
          </a:xfrm>
        </p:spPr>
        <p:txBody>
          <a:bodyPr>
            <a:noAutofit/>
          </a:bodyPr>
          <a:lstStyle/>
          <a:p>
            <a:pPr algn="ctr">
              <a:defRPr/>
            </a:pPr>
            <a:r>
              <a:rPr lang="en-US" sz="4400" dirty="0" smtClean="0"/>
              <a:t>Any Questions Before Starting </a:t>
            </a:r>
            <a:r>
              <a:rPr lang="en-US" sz="4400" smtClean="0"/>
              <a:t>Topic 23?</a:t>
            </a:r>
            <a:endParaRPr lang="en-US" sz="4400" dirty="0" smtClean="0"/>
          </a:p>
        </p:txBody>
      </p:sp>
    </p:spTree>
    <p:custDataLst>
      <p:tags r:id="rId1"/>
    </p:custDataLst>
    <p:extLst>
      <p:ext uri="{BB962C8B-B14F-4D97-AF65-F5344CB8AC3E}">
        <p14:creationId xmlns:p14="http://schemas.microsoft.com/office/powerpoint/2010/main" val="301315952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4"/>
          <p:cNvSpPr>
            <a:spLocks noGrp="1" noChangeArrowheads="1"/>
          </p:cNvSpPr>
          <p:nvPr>
            <p:ph type="title"/>
          </p:nvPr>
        </p:nvSpPr>
        <p:spPr/>
        <p:txBody>
          <a:bodyPr/>
          <a:lstStyle/>
          <a:p>
            <a:r>
              <a:rPr lang="en-US" b="1" dirty="0" smtClean="0">
                <a:solidFill>
                  <a:srgbClr val="0070C0"/>
                </a:solidFill>
              </a:rPr>
              <a:t>Home and Family First</a:t>
            </a:r>
          </a:p>
        </p:txBody>
      </p:sp>
      <p:sp>
        <p:nvSpPr>
          <p:cNvPr id="69635" name="Rectangle 5"/>
          <p:cNvSpPr>
            <a:spLocks noGrp="1" noChangeArrowheads="1"/>
          </p:cNvSpPr>
          <p:nvPr>
            <p:ph type="body" idx="1"/>
          </p:nvPr>
        </p:nvSpPr>
        <p:spPr>
          <a:xfrm>
            <a:off x="609600" y="1371600"/>
            <a:ext cx="7848600" cy="4114800"/>
          </a:xfrm>
        </p:spPr>
        <p:txBody>
          <a:bodyPr/>
          <a:lstStyle/>
          <a:p>
            <a:r>
              <a:rPr lang="en-US" sz="2200" smtClean="0"/>
              <a:t>If you live in the disaster area or in the potential path of a storm </a:t>
            </a:r>
          </a:p>
          <a:p>
            <a:pPr lvl="1"/>
            <a:r>
              <a:rPr lang="en-US" sz="2200" smtClean="0"/>
              <a:t>Consider moving your family to a safe location before beginning your volunteer duties</a:t>
            </a:r>
          </a:p>
          <a:p>
            <a:pPr lvl="1"/>
            <a:endParaRPr lang="en-US" sz="2200" smtClean="0"/>
          </a:p>
          <a:p>
            <a:r>
              <a:rPr lang="en-US" sz="2200" smtClean="0"/>
              <a:t>Take whatever steps you can to protect your own property from damage or looting</a:t>
            </a:r>
          </a:p>
          <a:p>
            <a:endParaRPr lang="en-US" sz="2200" smtClean="0"/>
          </a:p>
          <a:p>
            <a:r>
              <a:rPr lang="en-US" sz="2200" smtClean="0"/>
              <a:t>Let a neighbor or even local police know where you are going, when you plan to return, and how to reach you or your family members in an emergency </a:t>
            </a:r>
          </a:p>
        </p:txBody>
      </p:sp>
    </p:spTree>
    <p:extLst>
      <p:ext uri="{BB962C8B-B14F-4D97-AF65-F5344CB8AC3E}">
        <p14:creationId xmlns:p14="http://schemas.microsoft.com/office/powerpoint/2010/main" val="490492837"/>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6"/>
          <p:cNvSpPr>
            <a:spLocks noGrp="1" noChangeArrowheads="1"/>
          </p:cNvSpPr>
          <p:nvPr>
            <p:ph type="title"/>
          </p:nvPr>
        </p:nvSpPr>
        <p:spPr/>
        <p:txBody>
          <a:bodyPr/>
          <a:lstStyle/>
          <a:p>
            <a:r>
              <a:rPr lang="en-US" b="1" dirty="0" smtClean="0">
                <a:solidFill>
                  <a:srgbClr val="0070C0"/>
                </a:solidFill>
              </a:rPr>
              <a:t>Create Home &amp; Family Checklist </a:t>
            </a:r>
          </a:p>
        </p:txBody>
      </p:sp>
      <p:sp>
        <p:nvSpPr>
          <p:cNvPr id="70659" name="Rectangle 7"/>
          <p:cNvSpPr>
            <a:spLocks noGrp="1" noChangeArrowheads="1"/>
          </p:cNvSpPr>
          <p:nvPr>
            <p:ph type="body" idx="1"/>
          </p:nvPr>
        </p:nvSpPr>
        <p:spPr/>
        <p:txBody>
          <a:bodyPr/>
          <a:lstStyle/>
          <a:p>
            <a:r>
              <a:rPr lang="en-US" sz="2200" b="1" smtClean="0"/>
              <a:t>House</a:t>
            </a:r>
          </a:p>
          <a:p>
            <a:pPr lvl="1"/>
            <a:r>
              <a:rPr lang="en-US" sz="2200" smtClean="0"/>
              <a:t>Board up windows if you are in a storm's path </a:t>
            </a:r>
          </a:p>
          <a:p>
            <a:pPr lvl="1"/>
            <a:r>
              <a:rPr lang="en-US" sz="2200" smtClean="0"/>
              <a:t>Put lawn furniture and loose objects indoors if high winds are likely </a:t>
            </a:r>
          </a:p>
          <a:p>
            <a:pPr lvl="1"/>
            <a:r>
              <a:rPr lang="en-US" sz="2200" smtClean="0"/>
              <a:t>Move valuables to upper levels if flooding is possible </a:t>
            </a:r>
          </a:p>
          <a:p>
            <a:pPr lvl="1"/>
            <a:r>
              <a:rPr lang="en-US" sz="2200" smtClean="0"/>
              <a:t>Heating fuel tanks should be filled </a:t>
            </a:r>
          </a:p>
          <a:p>
            <a:pPr lvl="1"/>
            <a:r>
              <a:rPr lang="en-US" sz="2200" smtClean="0"/>
              <a:t>Drain pipes if below freezing temperatures and power loss are possible </a:t>
            </a:r>
          </a:p>
          <a:p>
            <a:pPr lvl="1"/>
            <a:r>
              <a:rPr lang="en-US" sz="2200" smtClean="0"/>
              <a:t>Shut off power and gas if practical and if structural damage is possible </a:t>
            </a:r>
          </a:p>
        </p:txBody>
      </p:sp>
    </p:spTree>
    <p:extLst>
      <p:ext uri="{BB962C8B-B14F-4D97-AF65-F5344CB8AC3E}">
        <p14:creationId xmlns:p14="http://schemas.microsoft.com/office/powerpoint/2010/main" val="2391280248"/>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4"/>
          <p:cNvSpPr>
            <a:spLocks noGrp="1" noChangeArrowheads="1"/>
          </p:cNvSpPr>
          <p:nvPr>
            <p:ph type="title"/>
          </p:nvPr>
        </p:nvSpPr>
        <p:spPr/>
        <p:txBody>
          <a:bodyPr/>
          <a:lstStyle/>
          <a:p>
            <a:r>
              <a:rPr lang="en-US" b="1" dirty="0" smtClean="0">
                <a:solidFill>
                  <a:srgbClr val="0070C0"/>
                </a:solidFill>
              </a:rPr>
              <a:t>Create Home &amp; Family Checklist</a:t>
            </a:r>
          </a:p>
        </p:txBody>
      </p:sp>
      <p:sp>
        <p:nvSpPr>
          <p:cNvPr id="71683" name="Rectangle 5"/>
          <p:cNvSpPr>
            <a:spLocks noGrp="1" noChangeArrowheads="1"/>
          </p:cNvSpPr>
          <p:nvPr>
            <p:ph type="body" idx="1"/>
          </p:nvPr>
        </p:nvSpPr>
        <p:spPr/>
        <p:txBody>
          <a:bodyPr/>
          <a:lstStyle/>
          <a:p>
            <a:pPr>
              <a:lnSpc>
                <a:spcPct val="80000"/>
              </a:lnSpc>
            </a:pPr>
            <a:r>
              <a:rPr lang="en-US" sz="2400" b="1" smtClean="0"/>
              <a:t>Family</a:t>
            </a:r>
          </a:p>
          <a:p>
            <a:pPr lvl="1">
              <a:lnSpc>
                <a:spcPct val="80000"/>
              </a:lnSpc>
            </a:pPr>
            <a:r>
              <a:rPr lang="en-US" sz="2400" smtClean="0"/>
              <a:t>Safe place to stay if needed, preferably with friends or relatives </a:t>
            </a:r>
          </a:p>
          <a:p>
            <a:pPr lvl="1">
              <a:lnSpc>
                <a:spcPct val="80000"/>
              </a:lnSpc>
            </a:pPr>
            <a:r>
              <a:rPr lang="en-US" sz="2400" smtClean="0"/>
              <a:t>Reliable transportation, with fuel tank filled </a:t>
            </a:r>
          </a:p>
          <a:p>
            <a:pPr lvl="1">
              <a:lnSpc>
                <a:spcPct val="80000"/>
              </a:lnSpc>
            </a:pPr>
            <a:r>
              <a:rPr lang="en-US" sz="2400" smtClean="0"/>
              <a:t>Adequate cash money for regular needs and emergencies (not ATM or credit cards) </a:t>
            </a:r>
          </a:p>
          <a:p>
            <a:pPr lvl="1">
              <a:lnSpc>
                <a:spcPct val="80000"/>
              </a:lnSpc>
            </a:pPr>
            <a:r>
              <a:rPr lang="en-US" sz="2400" smtClean="0"/>
              <a:t>House, auto, life, and health insurance information to take along if evacuated </a:t>
            </a:r>
          </a:p>
          <a:p>
            <a:pPr lvl="1">
              <a:lnSpc>
                <a:spcPct val="80000"/>
              </a:lnSpc>
            </a:pPr>
            <a:r>
              <a:rPr lang="en-US" sz="2400" smtClean="0"/>
              <a:t>Access to important legal documents such as wills, property deeds, etc. </a:t>
            </a:r>
          </a:p>
          <a:p>
            <a:pPr lvl="1">
              <a:lnSpc>
                <a:spcPct val="80000"/>
              </a:lnSpc>
            </a:pPr>
            <a:r>
              <a:rPr lang="en-US" sz="2400" smtClean="0"/>
              <a:t>Emergency food and water supply. </a:t>
            </a:r>
          </a:p>
          <a:p>
            <a:pPr lvl="1">
              <a:lnSpc>
                <a:spcPct val="80000"/>
              </a:lnSpc>
            </a:pPr>
            <a:r>
              <a:rPr lang="en-US" sz="2400" smtClean="0"/>
              <a:t>AM/FM radio and extra batteries </a:t>
            </a:r>
          </a:p>
        </p:txBody>
      </p:sp>
    </p:spTree>
    <p:extLst>
      <p:ext uri="{BB962C8B-B14F-4D97-AF65-F5344CB8AC3E}">
        <p14:creationId xmlns:p14="http://schemas.microsoft.com/office/powerpoint/2010/main" val="3687895959"/>
      </p:ext>
    </p:extLst>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HAPEID" val="LRMR96J2MVd0CGe2e5htjk"/>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ECTIONID" val="ezdaKHeWyBnZyZ2cDqRSoa"/>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3282</Words>
  <Application>Microsoft Office PowerPoint</Application>
  <PresentationFormat>On-screen Show (4:3)</PresentationFormat>
  <Paragraphs>437</Paragraphs>
  <Slides>61</Slides>
  <Notes>6</Notes>
  <HiddenSlides>14</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Training</vt:lpstr>
      <vt:lpstr>Training Volunteers</vt:lpstr>
      <vt:lpstr>Reminder</vt:lpstr>
      <vt:lpstr>Session Five Topic</vt:lpstr>
      <vt:lpstr>Topic 22 – Safety and Survival</vt:lpstr>
      <vt:lpstr>PowerPoint Presentation</vt:lpstr>
      <vt:lpstr>Home and Family First</vt:lpstr>
      <vt:lpstr>Home and Family First</vt:lpstr>
      <vt:lpstr>Create Home &amp; Family Checklist </vt:lpstr>
      <vt:lpstr>Create Home &amp; Family Checklist</vt:lpstr>
      <vt:lpstr>Create Home &amp; Family Checklist</vt:lpstr>
      <vt:lpstr>Vehicle &amp; Family Safety Checklist</vt:lpstr>
      <vt:lpstr>Should you leave at all? </vt:lpstr>
      <vt:lpstr>You First -- The Mission Second </vt:lpstr>
      <vt:lpstr>Safety - Everyone’s Responsibility</vt:lpstr>
      <vt:lpstr>General Safety Checklist</vt:lpstr>
      <vt:lpstr>Food </vt:lpstr>
      <vt:lpstr>Water </vt:lpstr>
      <vt:lpstr>Water Filters</vt:lpstr>
      <vt:lpstr>Water Filters</vt:lpstr>
      <vt:lpstr>Water Purification Tablets</vt:lpstr>
      <vt:lpstr>Water Purification with Bleach</vt:lpstr>
      <vt:lpstr>Water Purification Last Resort</vt:lpstr>
      <vt:lpstr>Using a Solar Still to Get Water </vt:lpstr>
      <vt:lpstr>Sleep </vt:lpstr>
      <vt:lpstr>Personal Hygiene </vt:lpstr>
      <vt:lpstr>Safety in an Unsafe Situation </vt:lpstr>
      <vt:lpstr>Clothing</vt:lpstr>
      <vt:lpstr>Personal Safety Checklist</vt:lpstr>
      <vt:lpstr>Avoid Dangerous Areas</vt:lpstr>
      <vt:lpstr>If You Are Trapped or Isolated…</vt:lpstr>
      <vt:lpstr>Shelter </vt:lpstr>
      <vt:lpstr>Tents</vt:lpstr>
      <vt:lpstr>Medical Considerations </vt:lpstr>
      <vt:lpstr>Medical Considerations</vt:lpstr>
      <vt:lpstr>Medical Considerations</vt:lpstr>
      <vt:lpstr>Protect Your Eyes and Sight </vt:lpstr>
      <vt:lpstr>Protect Your Eyes and Sight </vt:lpstr>
      <vt:lpstr>Sample Personal Survival &amp; Comfort Needs Checklist </vt:lpstr>
      <vt:lpstr>Sample Personal Survival &amp; Comfort Needs Checklist</vt:lpstr>
      <vt:lpstr>Sample Personal Survival &amp; Comfort Needs Checklist</vt:lpstr>
      <vt:lpstr>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Topic 22 Question</vt:lpstr>
      <vt:lpstr>Topic 22 Question</vt:lpstr>
      <vt:lpstr>Topic 22 Question</vt:lpstr>
      <vt:lpstr>Topic 22 Question</vt:lpstr>
      <vt:lpstr>Topic 22 Question</vt:lpstr>
      <vt:lpstr>Any Questions Before Starting Topic 23?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2011-11-05T20:49:40Z</dcterms:created>
  <dcterms:modified xsi:type="dcterms:W3CDTF">2012-03-04T20:23:31Z</dcterms:modified>
</cp:coreProperties>
</file>