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av" ContentType="audio/wav"/>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notesSlides/notesSlide2.xml" ContentType="application/vnd.openxmlformats-officedocument.presentationml.notesSlide+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notesSlides/notesSlide3.xml" ContentType="application/vnd.openxmlformats-officedocument.presentationml.notesSlide+xml"/>
  <Override PartName="/ppt/tags/tag9.xml" ContentType="application/vnd.openxmlformats-officedocument.presentationml.tags+xml"/>
  <Override PartName="/ppt/tags/tag10.xml" ContentType="application/vnd.openxmlformats-officedocument.presentationml.tags+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37"/>
  </p:notesMasterIdLst>
  <p:handoutMasterIdLst>
    <p:handoutMasterId r:id="rId38"/>
  </p:handoutMasterIdLst>
  <p:sldIdLst>
    <p:sldId id="384" r:id="rId2"/>
    <p:sldId id="261" r:id="rId3"/>
    <p:sldId id="289" r:id="rId4"/>
    <p:sldId id="693" r:id="rId5"/>
    <p:sldId id="844" r:id="rId6"/>
    <p:sldId id="845" r:id="rId7"/>
    <p:sldId id="846" r:id="rId8"/>
    <p:sldId id="847" r:id="rId9"/>
    <p:sldId id="848" r:id="rId10"/>
    <p:sldId id="858" r:id="rId11"/>
    <p:sldId id="849" r:id="rId12"/>
    <p:sldId id="850" r:id="rId13"/>
    <p:sldId id="851" r:id="rId14"/>
    <p:sldId id="852" r:id="rId15"/>
    <p:sldId id="859" r:id="rId16"/>
    <p:sldId id="860" r:id="rId17"/>
    <p:sldId id="861" r:id="rId18"/>
    <p:sldId id="862" r:id="rId19"/>
    <p:sldId id="863" r:id="rId20"/>
    <p:sldId id="864" r:id="rId21"/>
    <p:sldId id="865" r:id="rId22"/>
    <p:sldId id="866" r:id="rId23"/>
    <p:sldId id="867" r:id="rId24"/>
    <p:sldId id="868" r:id="rId25"/>
    <p:sldId id="869" r:id="rId26"/>
    <p:sldId id="870" r:id="rId27"/>
    <p:sldId id="871" r:id="rId28"/>
    <p:sldId id="872" r:id="rId29"/>
    <p:sldId id="873" r:id="rId30"/>
    <p:sldId id="853" r:id="rId31"/>
    <p:sldId id="854" r:id="rId32"/>
    <p:sldId id="855" r:id="rId33"/>
    <p:sldId id="856" r:id="rId34"/>
    <p:sldId id="857" r:id="rId35"/>
    <p:sldId id="842" r:id="rId3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ession Start" id="{779CC93D-E52E-4D84-901B-11D7331DD495}">
          <p14:sldIdLst>
            <p14:sldId id="384"/>
            <p14:sldId id="261"/>
            <p14:sldId id="289"/>
          </p14:sldIdLst>
        </p14:section>
        <p14:section name="Content" id="{790CEF5B-569A-4C2F-BED5-750B08C0E5AD}">
          <p14:sldIdLst>
            <p14:sldId id="693"/>
            <p14:sldId id="844"/>
            <p14:sldId id="845"/>
            <p14:sldId id="846"/>
            <p14:sldId id="847"/>
            <p14:sldId id="848"/>
            <p14:sldId id="858"/>
            <p14:sldId id="849"/>
            <p14:sldId id="850"/>
            <p14:sldId id="851"/>
            <p14:sldId id="852"/>
            <p14:sldId id="859"/>
            <p14:sldId id="860"/>
            <p14:sldId id="861"/>
            <p14:sldId id="862"/>
            <p14:sldId id="863"/>
            <p14:sldId id="864"/>
            <p14:sldId id="865"/>
            <p14:sldId id="866"/>
            <p14:sldId id="867"/>
            <p14:sldId id="868"/>
            <p14:sldId id="869"/>
            <p14:sldId id="870"/>
            <p14:sldId id="871"/>
            <p14:sldId id="872"/>
            <p14:sldId id="873"/>
          </p14:sldIdLst>
        </p14:section>
        <p14:section name="Summary" id="{3F78B471-41DA-46F2-A8E4-97E471896AB3}">
          <p14:sldIdLst/>
        </p14:section>
        <p14:section name="Quiz" id="{4ADBE36C-3616-4F90-AF7A-AA71CE7C6B31}">
          <p14:sldIdLst>
            <p14:sldId id="853"/>
            <p14:sldId id="854"/>
            <p14:sldId id="855"/>
            <p14:sldId id="856"/>
            <p14:sldId id="857"/>
            <p14:sldId id="842"/>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3300"/>
    <a:srgbClr val="3399FF"/>
    <a:srgbClr val="009ED6"/>
  </p:clrMru>
  <p:extLst>
    <p:ext uri="{E76CE94A-603C-4142-B9EB-6D1370010A27}">
      <p14:discardImageEditData xmlns:p14="http://schemas.microsoft.com/office/powerpoint/2010/main" val="1"/>
    </p:ext>
    <p:ext uri="{D31A062A-798A-4329-ABDD-BBA856620510}">
      <p14:defaultImageDpi xmlns:p14="http://schemas.microsoft.com/office/powerpoint/2010/main" val="96"/>
    </p:ext>
  </p:extLst>
</p:presentationPr>
</file>

<file path=ppt/tableStyles.xml><?xml version="1.0" encoding="utf-8"?>
<a:tblStyleLst xmlns:a="http://schemas.openxmlformats.org/drawingml/2006/main" def="{5C22544A-7EE6-4342-B048-85BDC9FD1C3A}">
  <a:tblStyle styleId="{327F97BB-C833-4FB7-BDE5-3F7075034690}" styleName="Themed Style 2 - Accent 5">
    <a:tblBg>
      <a:fillRef idx="3">
        <a:schemeClr val="accent5"/>
      </a:fillRef>
      <a:effectRef idx="3">
        <a:schemeClr val="accent5"/>
      </a:effectRef>
    </a:tblBg>
    <a:wholeTbl>
      <a:tcTxStyle>
        <a:fontRef idx="minor">
          <a:scrgbClr r="0" g="0" b="0"/>
        </a:fontRef>
        <a:schemeClr val="lt1"/>
      </a:tcTxStyle>
      <a:tcStyle>
        <a:tcBdr>
          <a:left>
            <a:lnRef idx="1">
              <a:schemeClr val="accent5">
                <a:tint val="50000"/>
              </a:schemeClr>
            </a:lnRef>
          </a:left>
          <a:right>
            <a:lnRef idx="1">
              <a:schemeClr val="accent5">
                <a:tint val="50000"/>
              </a:schemeClr>
            </a:lnRef>
          </a:right>
          <a:top>
            <a:lnRef idx="1">
              <a:schemeClr val="accent5">
                <a:tint val="50000"/>
              </a:schemeClr>
            </a:lnRef>
          </a:top>
          <a:bottom>
            <a:lnRef idx="1">
              <a:schemeClr val="accent5">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5FD0F851-EC5A-4D38-B0AD-8093EC10F338}" styleName="Light Style 1 - Accent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174" autoAdjust="0"/>
    <p:restoredTop sz="83977" autoAdjust="0"/>
  </p:normalViewPr>
  <p:slideViewPr>
    <p:cSldViewPr>
      <p:cViewPr varScale="1">
        <p:scale>
          <a:sx n="106" d="100"/>
          <a:sy n="106" d="100"/>
        </p:scale>
        <p:origin x="-1794" y="-96"/>
      </p:cViewPr>
      <p:guideLst>
        <p:guide orient="horz" pos="2160"/>
        <p:guide pos="2880"/>
      </p:guideLst>
    </p:cSldViewPr>
  </p:slideViewPr>
  <p:notesTextViewPr>
    <p:cViewPr>
      <p:scale>
        <a:sx n="100" d="100"/>
        <a:sy n="100" d="100"/>
      </p:scale>
      <p:origin x="0" y="0"/>
    </p:cViewPr>
  </p:notesTextViewPr>
  <p:sorterViewPr>
    <p:cViewPr>
      <p:scale>
        <a:sx n="154" d="100"/>
        <a:sy n="154" d="100"/>
      </p:scale>
      <p:origin x="0" y="6570"/>
    </p:cViewPr>
  </p:sorterViewPr>
  <p:notesViewPr>
    <p:cSldViewPr>
      <p:cViewPr varScale="1">
        <p:scale>
          <a:sx n="83" d="100"/>
          <a:sy n="83" d="100"/>
        </p:scale>
        <p:origin x="-3144" y="-9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D83FDC75-7F73-4A4A-A77C-09AADF00E0EA}" type="datetimeFigureOut">
              <a:rPr lang="en-US" smtClean="0"/>
              <a:pPr/>
              <a:t>3/4/2012</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459226BF-1F13-42D3-80DC-373E7ADD1EBC}" type="slidenum">
              <a:rPr lang="en-US" smtClean="0"/>
              <a:pPr/>
              <a:t>‹#›</a:t>
            </a:fld>
            <a:endParaRPr lang="en-US" dirty="0"/>
          </a:p>
        </p:txBody>
      </p:sp>
    </p:spTree>
    <p:extLst>
      <p:ext uri="{BB962C8B-B14F-4D97-AF65-F5344CB8AC3E}">
        <p14:creationId xmlns:p14="http://schemas.microsoft.com/office/powerpoint/2010/main" val="421194134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8AEF76B-3757-4A0B-AF93-28494465C1DD}" type="datetimeFigureOut">
              <a:rPr lang="en-US" smtClean="0"/>
              <a:pPr/>
              <a:t>3/4/2012</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5693FD4-8F83-4EF7-AC3F-0DC0388986B0}" type="slidenum">
              <a:rPr lang="en-US" smtClean="0"/>
              <a:pPr/>
              <a:t>‹#›</a:t>
            </a:fld>
            <a:endParaRPr lang="en-US" dirty="0"/>
          </a:p>
        </p:txBody>
      </p:sp>
    </p:spTree>
    <p:extLst>
      <p:ext uri="{BB962C8B-B14F-4D97-AF65-F5344CB8AC3E}">
        <p14:creationId xmlns:p14="http://schemas.microsoft.com/office/powerpoint/2010/main" val="386876182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sz="2000" b="1" dirty="0" smtClean="0"/>
              <a:t>Make sure you have modified the Name and Date.</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2000" b="1"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sz="3200" b="1" dirty="0" smtClean="0"/>
              <a:t>Display this screen as students are arriving for class.</a:t>
            </a:r>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a:p>
            <a:endParaRPr lang="en-US" dirty="0" smtClean="0"/>
          </a:p>
          <a:p>
            <a:endParaRPr lang="en-US" dirty="0" smtClean="0"/>
          </a:p>
          <a:p>
            <a:endParaRPr lang="en-US" dirty="0"/>
          </a:p>
        </p:txBody>
      </p:sp>
      <p:sp>
        <p:nvSpPr>
          <p:cNvPr id="4" name="Slide Number Placeholder 3"/>
          <p:cNvSpPr>
            <a:spLocks noGrp="1"/>
          </p:cNvSpPr>
          <p:nvPr>
            <p:ph type="sldNum" sz="quarter" idx="10"/>
          </p:nvPr>
        </p:nvSpPr>
        <p:spPr/>
        <p:txBody>
          <a:bodyPr/>
          <a:lstStyle/>
          <a:p>
            <a:fld id="{EC6EAC7D-5A89-47C2-8ABA-56C9C2DEF7A4}" type="slidenum">
              <a:rPr lang="en-US" smtClean="0"/>
              <a:pPr/>
              <a:t>1</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lnSpc>
                <a:spcPct val="80000"/>
              </a:lnSpc>
            </a:pPr>
            <a:endParaRPr lang="en-US" dirty="0" smtClean="0"/>
          </a:p>
          <a:p>
            <a:pPr>
              <a:lnSpc>
                <a:spcPct val="80000"/>
              </a:lnSpc>
            </a:pPr>
            <a:r>
              <a:rPr lang="en-US" sz="2000" b="1" dirty="0" smtClean="0"/>
              <a:t>ARRL conditions!</a:t>
            </a:r>
          </a:p>
          <a:p>
            <a:pPr>
              <a:lnSpc>
                <a:spcPct val="80000"/>
              </a:lnSpc>
            </a:pPr>
            <a:endParaRPr lang="en-US" sz="2000" b="1" dirty="0" smtClean="0"/>
          </a:p>
          <a:p>
            <a:pPr>
              <a:lnSpc>
                <a:spcPct val="80000"/>
              </a:lnSpc>
            </a:pPr>
            <a:r>
              <a:rPr lang="en-US" sz="2000" b="1" dirty="0" smtClean="0"/>
              <a:t>The two ICS courses must be complete before taking the final exam.</a:t>
            </a:r>
          </a:p>
        </p:txBody>
      </p:sp>
      <p:sp>
        <p:nvSpPr>
          <p:cNvPr id="4" name="Slide Number Placeholder 3"/>
          <p:cNvSpPr>
            <a:spLocks noGrp="1"/>
          </p:cNvSpPr>
          <p:nvPr>
            <p:ph type="sldNum" sz="quarter" idx="10"/>
          </p:nvPr>
        </p:nvSpPr>
        <p:spPr/>
        <p:txBody>
          <a:bodyPr/>
          <a:lstStyle/>
          <a:p>
            <a:fld id="{EC6EAC7D-5A89-47C2-8ABA-56C9C2DEF7A4}" type="slidenum">
              <a:rPr lang="en-US" smtClean="0"/>
              <a:pPr/>
              <a:t>2</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lnSpc>
                <a:spcPct val="80000"/>
              </a:lnSpc>
            </a:pPr>
            <a:endParaRPr lang="en-US" dirty="0" smtClean="0"/>
          </a:p>
          <a:p>
            <a:pPr>
              <a:lnSpc>
                <a:spcPct val="80000"/>
              </a:lnSpc>
            </a:pPr>
            <a:r>
              <a:rPr lang="en-US" b="1" dirty="0" smtClean="0"/>
              <a:t>The course requires a total of 18 hours. </a:t>
            </a:r>
          </a:p>
          <a:p>
            <a:pPr>
              <a:lnSpc>
                <a:spcPct val="80000"/>
              </a:lnSpc>
            </a:pPr>
            <a:endParaRPr lang="en-US" b="1" dirty="0" smtClean="0"/>
          </a:p>
          <a:p>
            <a:pPr>
              <a:lnSpc>
                <a:spcPct val="80000"/>
              </a:lnSpc>
            </a:pPr>
            <a:r>
              <a:rPr lang="en-US" b="1" dirty="0" smtClean="0"/>
              <a:t>If a student misses one class they can take</a:t>
            </a:r>
            <a:r>
              <a:rPr lang="en-US" b="1" baseline="0" dirty="0" smtClean="0"/>
              <a:t> a practice quiz for each lesson missed.</a:t>
            </a:r>
          </a:p>
          <a:p>
            <a:pPr>
              <a:lnSpc>
                <a:spcPct val="80000"/>
              </a:lnSpc>
            </a:pPr>
            <a:endParaRPr lang="en-US" b="1" baseline="0" dirty="0" smtClean="0"/>
          </a:p>
          <a:p>
            <a:pPr>
              <a:lnSpc>
                <a:spcPct val="80000"/>
              </a:lnSpc>
            </a:pPr>
            <a:r>
              <a:rPr lang="en-US" b="1" baseline="0" dirty="0" smtClean="0"/>
              <a:t>A student missing two sessions will be asked to take the course again.</a:t>
            </a:r>
          </a:p>
          <a:p>
            <a:pPr>
              <a:lnSpc>
                <a:spcPct val="80000"/>
              </a:lnSpc>
            </a:pPr>
            <a:endParaRPr lang="en-US" b="1" baseline="0" dirty="0" smtClean="0"/>
          </a:p>
          <a:p>
            <a:pPr>
              <a:lnSpc>
                <a:spcPct val="80000"/>
              </a:lnSpc>
            </a:pPr>
            <a:r>
              <a:rPr lang="en-US" b="1" baseline="0" dirty="0" smtClean="0"/>
              <a:t>A student missing the last session must wait for the next class and attend the final session for taking the exam again.</a:t>
            </a:r>
          </a:p>
          <a:p>
            <a:pPr>
              <a:lnSpc>
                <a:spcPct val="80000"/>
              </a:lnSpc>
            </a:pPr>
            <a:endParaRPr lang="en-US" b="1" baseline="0" dirty="0" smtClean="0"/>
          </a:p>
          <a:p>
            <a:pPr>
              <a:lnSpc>
                <a:spcPct val="80000"/>
              </a:lnSpc>
            </a:pPr>
            <a:r>
              <a:rPr lang="en-US" b="1" baseline="0" dirty="0" smtClean="0"/>
              <a:t>An exception would be two Field Examiners agreeing to give the exam at a mutually scheduled time.</a:t>
            </a:r>
          </a:p>
          <a:p>
            <a:pPr>
              <a:lnSpc>
                <a:spcPct val="80000"/>
              </a:lnSpc>
            </a:pPr>
            <a:endParaRPr lang="en-US" b="1" baseline="0" dirty="0" smtClean="0"/>
          </a:p>
          <a:p>
            <a:pPr>
              <a:lnSpc>
                <a:spcPct val="80000"/>
              </a:lnSpc>
            </a:pPr>
            <a:endParaRPr lang="en-US" baseline="0" dirty="0" smtClean="0"/>
          </a:p>
          <a:p>
            <a:pPr>
              <a:lnSpc>
                <a:spcPct val="80000"/>
              </a:lnSpc>
            </a:pPr>
            <a:endParaRPr lang="en-US" dirty="0" smtClean="0"/>
          </a:p>
        </p:txBody>
      </p:sp>
      <p:sp>
        <p:nvSpPr>
          <p:cNvPr id="4" name="Slide Number Placeholder 3"/>
          <p:cNvSpPr>
            <a:spLocks noGrp="1"/>
          </p:cNvSpPr>
          <p:nvPr>
            <p:ph type="sldNum" sz="quarter" idx="10"/>
          </p:nvPr>
        </p:nvSpPr>
        <p:spPr/>
        <p:txBody>
          <a:bodyPr/>
          <a:lstStyle/>
          <a:p>
            <a:fld id="{EC6EAC7D-5A89-47C2-8ABA-56C9C2DEF7A4}" type="slidenum">
              <a:rPr lang="en-US" smtClean="0"/>
              <a:pPr/>
              <a:t>3</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3"/>
          <p:cNvSpPr>
            <a:spLocks noGrp="1" noChangeArrowheads="1"/>
          </p:cNvSpPr>
          <p:nvPr>
            <p:ph type="hdr" sz="quarter"/>
          </p:nvPr>
        </p:nvSpPr>
        <p:spPr>
          <a:noFill/>
        </p:spPr>
        <p:txBody>
          <a:bodyPr/>
          <a:lstStyle/>
          <a:p>
            <a:r>
              <a:rPr lang="en-US" dirty="0" smtClean="0"/>
              <a:t>Microsoft </a:t>
            </a:r>
            <a:r>
              <a:rPr lang="en-US" b="1" dirty="0" smtClean="0"/>
              <a:t>Engineering Excellence</a:t>
            </a:r>
            <a:endParaRPr lang="en-US" dirty="0" smtClean="0"/>
          </a:p>
        </p:txBody>
      </p:sp>
      <p:sp>
        <p:nvSpPr>
          <p:cNvPr id="41987" name="Rectangle 25"/>
          <p:cNvSpPr>
            <a:spLocks noGrp="1" noChangeArrowheads="1"/>
          </p:cNvSpPr>
          <p:nvPr>
            <p:ph type="ftr" sz="quarter" idx="4"/>
          </p:nvPr>
        </p:nvSpPr>
        <p:spPr>
          <a:noFill/>
        </p:spPr>
        <p:txBody>
          <a:bodyPr/>
          <a:lstStyle/>
          <a:p>
            <a:r>
              <a:rPr lang="en-US" dirty="0" smtClean="0"/>
              <a:t>Microsoft Confidential</a:t>
            </a:r>
          </a:p>
        </p:txBody>
      </p:sp>
      <p:sp>
        <p:nvSpPr>
          <p:cNvPr id="41988" name="Rectangle 26"/>
          <p:cNvSpPr>
            <a:spLocks noGrp="1" noChangeArrowheads="1"/>
          </p:cNvSpPr>
          <p:nvPr>
            <p:ph type="sldNum" sz="quarter" idx="5"/>
          </p:nvPr>
        </p:nvSpPr>
        <p:spPr>
          <a:noFill/>
        </p:spPr>
        <p:txBody>
          <a:bodyPr/>
          <a:lstStyle/>
          <a:p>
            <a:fld id="{B2B44A5F-6CE4-493C-A0D7-6834FF76660C}" type="slidenum">
              <a:rPr lang="en-US" smtClean="0"/>
              <a:pPr/>
              <a:t>35</a:t>
            </a:fld>
            <a:endParaRPr lang="en-US" dirty="0" smtClean="0"/>
          </a:p>
        </p:txBody>
      </p:sp>
      <p:sp>
        <p:nvSpPr>
          <p:cNvPr id="41989" name="Rectangle 2"/>
          <p:cNvSpPr>
            <a:spLocks noGrp="1" noRot="1" noChangeAspect="1" noChangeArrowheads="1" noTextEdit="1"/>
          </p:cNvSpPr>
          <p:nvPr>
            <p:ph type="sldImg"/>
          </p:nvPr>
        </p:nvSpPr>
        <p:spPr>
          <a:xfrm>
            <a:off x="1143000" y="450850"/>
            <a:ext cx="4572000" cy="3429000"/>
          </a:xfrm>
          <a:ln/>
        </p:spPr>
      </p:sp>
      <p:sp>
        <p:nvSpPr>
          <p:cNvPr id="41990" name="Rectangle 3"/>
          <p:cNvSpPr>
            <a:spLocks noGrp="1" noChangeArrowheads="1"/>
          </p:cNvSpPr>
          <p:nvPr>
            <p:ph type="body" idx="1"/>
          </p:nvPr>
        </p:nvSpPr>
        <p:spPr>
          <a:xfrm>
            <a:off x="307492" y="4130104"/>
            <a:ext cx="6261652" cy="4554823"/>
          </a:xfrm>
          <a:noFill/>
          <a:ln/>
        </p:spPr>
        <p:txBody>
          <a:bodyPr/>
          <a:lstStyle/>
          <a:p>
            <a:pPr>
              <a:buFontTx/>
              <a:buNone/>
            </a:pPr>
            <a:endParaRPr lang="en-US" dirty="0" smtClean="0"/>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pic>
        <p:nvPicPr>
          <p:cNvPr id="6" name="Picture 5"/>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a:xfrm>
            <a:off x="43543" y="0"/>
            <a:ext cx="9100457" cy="6879771"/>
          </a:xfrm>
          <a:prstGeom prst="rect">
            <a:avLst/>
          </a:prstGeom>
        </p:spPr>
      </p:pic>
      <p:sp>
        <p:nvSpPr>
          <p:cNvPr id="2" name="Title 1"/>
          <p:cNvSpPr>
            <a:spLocks noGrp="1"/>
          </p:cNvSpPr>
          <p:nvPr>
            <p:ph type="ctrTitle" hasCustomPrompt="1"/>
          </p:nvPr>
        </p:nvSpPr>
        <p:spPr>
          <a:xfrm>
            <a:off x="2590800" y="2286000"/>
            <a:ext cx="6180224" cy="1470025"/>
          </a:xfrm>
        </p:spPr>
        <p:txBody>
          <a:bodyPr anchor="t"/>
          <a:lstStyle>
            <a:lvl1pPr algn="r">
              <a:defRPr b="1" cap="small" baseline="0">
                <a:solidFill>
                  <a:srgbClr val="003300"/>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3962400" y="4038600"/>
            <a:ext cx="4772528" cy="990600"/>
          </a:xfrm>
        </p:spPr>
        <p:txBody>
          <a:bodyPr>
            <a:normAutofit/>
          </a:bodyPr>
          <a:lstStyle>
            <a:lvl1pPr marL="0" indent="0" algn="r">
              <a:buNone/>
              <a:defRPr sz="2000" b="0">
                <a:solidFill>
                  <a:schemeClr val="tx1"/>
                </a:solidFill>
                <a:latin typeface="Georgia" pitchFamily="18"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pic>
        <p:nvPicPr>
          <p:cNvPr id="7" name="Picture 6"/>
          <p:cNvPicPr>
            <a:picLocks noChangeAspect="1"/>
          </p:cNvPicPr>
          <p:nvPr userDrawn="1"/>
        </p:nvPicPr>
        <p:blipFill rotWithShape="1">
          <a:blip r:embed="rId3" cstate="email">
            <a:extLst>
              <a:ext uri="{28A0092B-C50C-407E-A947-70E740481C1C}">
                <a14:useLocalDpi xmlns:a14="http://schemas.microsoft.com/office/drawing/2010/main"/>
              </a:ext>
            </a:extLst>
          </a:blip>
          <a:srcRect/>
          <a:stretch/>
        </p:blipFill>
        <p:spPr>
          <a:xfrm>
            <a:off x="0" y="1251"/>
            <a:ext cx="3721618" cy="6858000"/>
          </a:xfrm>
          <a:prstGeom prst="rect">
            <a:avLst/>
          </a:prstGeom>
        </p:spPr>
      </p:pic>
      <p:sp>
        <p:nvSpPr>
          <p:cNvPr id="10" name="Picture Placeholder 9"/>
          <p:cNvSpPr>
            <a:spLocks noGrp="1"/>
          </p:cNvSpPr>
          <p:nvPr>
            <p:ph type="pic" sz="quarter" idx="13" hasCustomPrompt="1"/>
          </p:nvPr>
        </p:nvSpPr>
        <p:spPr>
          <a:xfrm>
            <a:off x="6858000" y="5105400"/>
            <a:ext cx="1828800" cy="990600"/>
          </a:xfrm>
        </p:spPr>
        <p:txBody>
          <a:bodyPr>
            <a:normAutofit/>
          </a:bodyPr>
          <a:lstStyle>
            <a:lvl1pPr marL="0" indent="0" algn="ctr">
              <a:buNone/>
              <a:defRPr sz="2000" baseline="0"/>
            </a:lvl1pPr>
          </a:lstStyle>
          <a:p>
            <a:r>
              <a:rPr lang="en-US" dirty="0" smtClean="0"/>
              <a:t>Company Logo</a:t>
            </a:r>
            <a:endParaRPr lang="en-US" dirty="0"/>
          </a:p>
        </p:txBody>
      </p:sp>
    </p:spTree>
  </p:cSld>
  <p:clrMapOvr>
    <a:masterClrMapping/>
  </p:clrMapOvr>
  <p:transition spd="slow">
    <p:wipe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down)">
                                      <p:cBhvr>
                                        <p:cTn id="7" dur="500"/>
                                        <p:tgtEl>
                                          <p:spTgt spid="7"/>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10"/>
                                        </p:tgtEl>
                                        <p:attrNameLst>
                                          <p:attrName>style.visibility</p:attrName>
                                        </p:attrNameLst>
                                      </p:cBhvr>
                                      <p:to>
                                        <p:strVal val="visible"/>
                                      </p:to>
                                    </p:set>
                                    <p:animEffect transition="in" filter="fade">
                                      <p:cBhvr>
                                        <p:cTn id="11"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57B281C-5159-4971-8228-52B9A72E9ED2}" type="datetimeFigureOut">
              <a:rPr lang="en-US" smtClean="0"/>
              <a:pPr/>
              <a:t>3/4/2012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3D6E5A2-EC83-451F-A719-9AC1370DD5CF}" type="slidenum">
              <a:rPr lang="en-US" smtClean="0"/>
              <a:pPr/>
              <a:t>‹#›</a:t>
            </a:fld>
            <a:endParaRPr lang="en-US" dirty="0"/>
          </a:p>
        </p:txBody>
      </p:sp>
    </p:spTree>
  </p:cSld>
  <p:clrMapOvr>
    <a:masterClrMapping/>
  </p:clrMapOvr>
  <p:transition spd="slow">
    <p:wipe dir="d"/>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57B281C-5159-4971-8228-52B9A72E9ED2}" type="datetimeFigureOut">
              <a:rPr lang="en-US" smtClean="0"/>
              <a:pPr/>
              <a:t>3/4/2012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3D6E5A2-EC83-451F-A719-9AC1370DD5CF}" type="slidenum">
              <a:rPr lang="en-US" smtClean="0"/>
              <a:pPr/>
              <a:t>‹#›</a:t>
            </a:fld>
            <a:endParaRPr lang="en-US" dirty="0"/>
          </a:p>
        </p:txBody>
      </p:sp>
    </p:spTree>
  </p:cSld>
  <p:clrMapOvr>
    <a:masterClrMapping/>
  </p:clrMapOvr>
  <p:transition spd="slow">
    <p:wipe dir="d"/>
  </p:transition>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Background Only">
    <p:spTree>
      <p:nvGrpSpPr>
        <p:cNvPr id="1" name=""/>
        <p:cNvGrpSpPr/>
        <p:nvPr/>
      </p:nvGrpSpPr>
      <p:grpSpPr>
        <a:xfrm>
          <a:off x="0" y="0"/>
          <a:ext cx="0" cy="0"/>
          <a:chOff x="0" y="0"/>
          <a:chExt cx="0" cy="0"/>
        </a:xfrm>
      </p:grpSpPr>
      <p:pic>
        <p:nvPicPr>
          <p:cNvPr id="2" name="Picture 1"/>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a:xfrm>
            <a:off x="43543" y="0"/>
            <a:ext cx="9100457" cy="6879771"/>
          </a:xfrm>
          <a:prstGeom prst="rect">
            <a:avLst/>
          </a:prstGeom>
        </p:spPr>
      </p:pic>
      <p:sp>
        <p:nvSpPr>
          <p:cNvPr id="3" name="Date Placeholder 3"/>
          <p:cNvSpPr>
            <a:spLocks noGrp="1"/>
          </p:cNvSpPr>
          <p:nvPr>
            <p:ph type="dt" sz="half" idx="10"/>
          </p:nvPr>
        </p:nvSpPr>
        <p:spPr>
          <a:xfrm>
            <a:off x="762000" y="6356350"/>
            <a:ext cx="2133600" cy="365125"/>
          </a:xfrm>
        </p:spPr>
        <p:txBody>
          <a:bodyPr/>
          <a:lstStyle/>
          <a:p>
            <a:fld id="{757B281C-5159-4971-8228-52B9A72E9ED2}" type="datetimeFigureOut">
              <a:rPr lang="en-US" smtClean="0"/>
              <a:pPr/>
              <a:t>3/4/2012</a:t>
            </a:fld>
            <a:endParaRPr lang="en-US" dirty="0"/>
          </a:p>
        </p:txBody>
      </p:sp>
      <p:sp>
        <p:nvSpPr>
          <p:cNvPr id="4" name="Footer Placeholder 4"/>
          <p:cNvSpPr>
            <a:spLocks noGrp="1"/>
          </p:cNvSpPr>
          <p:nvPr>
            <p:ph type="ftr" sz="quarter" idx="11"/>
          </p:nvPr>
        </p:nvSpPr>
        <p:spPr>
          <a:xfrm>
            <a:off x="3352800" y="6356350"/>
            <a:ext cx="2895600" cy="365125"/>
          </a:xfrm>
        </p:spPr>
        <p:txBody>
          <a:bodyPr/>
          <a:lstStyle/>
          <a:p>
            <a:endParaRPr lang="en-US" dirty="0"/>
          </a:p>
        </p:txBody>
      </p:sp>
      <p:sp>
        <p:nvSpPr>
          <p:cNvPr id="5" name="Slide Number Placeholder 5"/>
          <p:cNvSpPr>
            <a:spLocks noGrp="1"/>
          </p:cNvSpPr>
          <p:nvPr>
            <p:ph type="sldNum" sz="quarter" idx="12"/>
          </p:nvPr>
        </p:nvSpPr>
        <p:spPr>
          <a:xfrm>
            <a:off x="6705600" y="6356350"/>
            <a:ext cx="2133600" cy="365125"/>
          </a:xfrm>
        </p:spPr>
        <p:txBody>
          <a:bodyPr/>
          <a:lstStyle/>
          <a:p>
            <a:fld id="{33D6E5A2-EC83-451F-A719-9AC1370DD5CF}" type="slidenum">
              <a:rPr lang="en-US" smtClean="0"/>
              <a:pPr/>
              <a:t>‹#›</a:t>
            </a:fld>
            <a:endParaRPr lang="en-US" dirty="0"/>
          </a:p>
        </p:txBody>
      </p:sp>
    </p:spTree>
  </p:cSld>
  <p:clrMapOvr>
    <a:masterClrMapping/>
  </p:clrMapOvr>
  <p:transition spd="slow">
    <p:wipe dir="d"/>
  </p:transition>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38553542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Section Header">
    <p:spTree>
      <p:nvGrpSpPr>
        <p:cNvPr id="1" name=""/>
        <p:cNvGrpSpPr/>
        <p:nvPr/>
      </p:nvGrpSpPr>
      <p:grpSpPr>
        <a:xfrm>
          <a:off x="0" y="0"/>
          <a:ext cx="0" cy="0"/>
          <a:chOff x="0" y="0"/>
          <a:chExt cx="0" cy="0"/>
        </a:xfrm>
      </p:grpSpPr>
      <p:pic>
        <p:nvPicPr>
          <p:cNvPr id="7" name="Picture 6"/>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a:xfrm>
            <a:off x="43543" y="0"/>
            <a:ext cx="9100457" cy="6879771"/>
          </a:xfrm>
          <a:prstGeom prst="rect">
            <a:avLst/>
          </a:prstGeom>
        </p:spPr>
      </p:pic>
      <p:pic>
        <p:nvPicPr>
          <p:cNvPr id="8" name="Picture 7"/>
          <p:cNvPicPr>
            <a:picLocks noChangeAspect="1"/>
          </p:cNvPicPr>
          <p:nvPr userDrawn="1"/>
        </p:nvPicPr>
        <p:blipFill rotWithShape="1">
          <a:blip r:embed="rId3" cstate="email">
            <a:extLst>
              <a:ext uri="{28A0092B-C50C-407E-A947-70E740481C1C}">
                <a14:useLocalDpi xmlns:a14="http://schemas.microsoft.com/office/drawing/2010/main"/>
              </a:ext>
            </a:extLst>
          </a:blip>
          <a:srcRect/>
          <a:stretch/>
        </p:blipFill>
        <p:spPr>
          <a:xfrm rot="5400000">
            <a:off x="3161049" y="-3176815"/>
            <a:ext cx="2819400" cy="9173031"/>
          </a:xfrm>
          <a:prstGeom prst="rect">
            <a:avLst/>
          </a:prstGeom>
        </p:spPr>
      </p:pic>
      <p:sp>
        <p:nvSpPr>
          <p:cNvPr id="2" name="Title 1"/>
          <p:cNvSpPr>
            <a:spLocks noGrp="1"/>
          </p:cNvSpPr>
          <p:nvPr>
            <p:ph type="title" hasCustomPrompt="1"/>
          </p:nvPr>
        </p:nvSpPr>
        <p:spPr>
          <a:xfrm>
            <a:off x="4572000" y="3048000"/>
            <a:ext cx="4343400" cy="1362075"/>
          </a:xfrm>
        </p:spPr>
        <p:txBody>
          <a:bodyPr anchor="b" anchorCtr="0"/>
          <a:lstStyle>
            <a:lvl1pPr algn="l">
              <a:defRPr sz="4000" b="1" cap="small" baseline="0">
                <a:solidFill>
                  <a:srgbClr val="003300"/>
                </a:solidFill>
              </a:defRPr>
            </a:lvl1pPr>
          </a:lstStyle>
          <a:p>
            <a:r>
              <a:rPr lang="en-US" dirty="0" smtClean="0"/>
              <a:t>Click to edit master title style</a:t>
            </a:r>
            <a:endParaRPr lang="en-US" dirty="0"/>
          </a:p>
        </p:txBody>
      </p:sp>
      <p:sp>
        <p:nvSpPr>
          <p:cNvPr id="4" name="Date Placeholder 3"/>
          <p:cNvSpPr>
            <a:spLocks noGrp="1"/>
          </p:cNvSpPr>
          <p:nvPr>
            <p:ph type="dt" sz="half" idx="10"/>
          </p:nvPr>
        </p:nvSpPr>
        <p:spPr/>
        <p:txBody>
          <a:bodyPr/>
          <a:lstStyle/>
          <a:p>
            <a:fld id="{757B281C-5159-4971-8228-52B9A72E9ED2}" type="datetimeFigureOut">
              <a:rPr lang="en-US" smtClean="0"/>
              <a:pPr/>
              <a:t>3/4/2012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3D6E5A2-EC83-451F-A719-9AC1370DD5CF}" type="slidenum">
              <a:rPr lang="en-US" smtClean="0"/>
              <a:pPr/>
              <a:t>‹#›</a:t>
            </a:fld>
            <a:endParaRPr lang="en-US" dirty="0"/>
          </a:p>
        </p:txBody>
      </p:sp>
      <p:sp>
        <p:nvSpPr>
          <p:cNvPr id="10" name="Picture Placeholder 9"/>
          <p:cNvSpPr>
            <a:spLocks noGrp="1"/>
          </p:cNvSpPr>
          <p:nvPr>
            <p:ph type="pic" sz="quarter" idx="13" hasCustomPrompt="1"/>
          </p:nvPr>
        </p:nvSpPr>
        <p:spPr>
          <a:xfrm>
            <a:off x="6781800" y="5334000"/>
            <a:ext cx="2133600" cy="990600"/>
          </a:xfrm>
        </p:spPr>
        <p:txBody>
          <a:bodyPr>
            <a:normAutofit/>
          </a:bodyPr>
          <a:lstStyle>
            <a:lvl1pPr marL="0" indent="0" algn="ctr">
              <a:buNone/>
              <a:defRPr sz="1800"/>
            </a:lvl1pPr>
          </a:lstStyle>
          <a:p>
            <a:r>
              <a:rPr lang="en-US" dirty="0" smtClean="0"/>
              <a:t>Company Logo</a:t>
            </a:r>
            <a:endParaRPr lang="en-US" dirty="0"/>
          </a:p>
        </p:txBody>
      </p:sp>
    </p:spTree>
  </p:cSld>
  <p:clrMapOvr>
    <a:masterClrMapping/>
  </p:clrMapOvr>
  <p:transition spd="slow">
    <p:wipe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10"/>
                                        </p:tgtEl>
                                        <p:attrNameLst>
                                          <p:attrName>style.visibility</p:attrName>
                                        </p:attrNameLst>
                                      </p:cBhvr>
                                      <p:to>
                                        <p:strVal val="visible"/>
                                      </p:to>
                                    </p:set>
                                    <p:animEffect transition="in" filter="fade">
                                      <p:cBhvr>
                                        <p:cTn id="11"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p:bg>
      <p:bgPr>
        <a:blipFill dpi="0" rotWithShape="1">
          <a:blip r:embed="rId2" cstate="email">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762000" y="269632"/>
            <a:ext cx="8077200" cy="1143000"/>
          </a:xfrm>
        </p:spPr>
        <p:txBody>
          <a:bodyPr anchor="ctr" anchorCtr="0"/>
          <a:lstStyle>
            <a:lvl1pPr algn="l">
              <a:defRPr lang="en-US" dirty="0"/>
            </a:lvl1pPr>
          </a:lstStyle>
          <a:p>
            <a:r>
              <a:rPr lang="en-US" dirty="0" smtClean="0"/>
              <a:t>Click To Edit Master Title Style</a:t>
            </a:r>
            <a:endParaRPr lang="en-US" dirty="0"/>
          </a:p>
        </p:txBody>
      </p:sp>
      <p:sp>
        <p:nvSpPr>
          <p:cNvPr id="3" name="Content Placeholder 2"/>
          <p:cNvSpPr>
            <a:spLocks noGrp="1"/>
          </p:cNvSpPr>
          <p:nvPr>
            <p:ph idx="1"/>
          </p:nvPr>
        </p:nvSpPr>
        <p:spPr>
          <a:xfrm>
            <a:off x="762000" y="1596413"/>
            <a:ext cx="8077200" cy="4297363"/>
          </a:xfrm>
        </p:spPr>
        <p:txBody>
          <a:bodyPr>
            <a:normAutofit/>
          </a:bodyPr>
          <a:lstStyle>
            <a:lvl1pPr>
              <a:defRPr sz="3200">
                <a:latin typeface="+mn-lt"/>
              </a:defRPr>
            </a:lvl1pPr>
            <a:lvl2pPr>
              <a:defRPr sz="2800">
                <a:latin typeface="+mn-lt"/>
              </a:defRPr>
            </a:lvl2pPr>
            <a:lvl3pPr>
              <a:defRPr sz="2400">
                <a:latin typeface="+mn-lt"/>
              </a:defRPr>
            </a:lvl3pPr>
            <a:lvl4pPr>
              <a:defRPr sz="2400">
                <a:latin typeface="+mn-lt"/>
              </a:defRPr>
            </a:lvl4pPr>
            <a:lvl5pPr>
              <a:defRPr sz="2400">
                <a:latin typeface="+mn-lt"/>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57B281C-5159-4971-8228-52B9A72E9ED2}" type="datetimeFigureOut">
              <a:rPr lang="en-US" smtClean="0"/>
              <a:pPr/>
              <a:t>3/4/2012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6705600" y="6356350"/>
            <a:ext cx="2133600" cy="365125"/>
          </a:xfrm>
        </p:spPr>
        <p:txBody>
          <a:bodyPr/>
          <a:lstStyle/>
          <a:p>
            <a:fld id="{33D6E5A2-EC83-451F-A719-9AC1370DD5CF}" type="slidenum">
              <a:rPr lang="en-US" smtClean="0"/>
              <a:pPr/>
              <a:t>‹#›</a:t>
            </a:fld>
            <a:endParaRPr lang="en-US" dirty="0"/>
          </a:p>
        </p:txBody>
      </p:sp>
    </p:spTree>
  </p:cSld>
  <p:clrMapOvr>
    <a:masterClrMapping/>
  </p:clrMapOvr>
  <p:transition spd="slow">
    <p:wipe dir="d"/>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8768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57B281C-5159-4971-8228-52B9A72E9ED2}" type="datetimeFigureOut">
              <a:rPr lang="en-US" smtClean="0"/>
              <a:pPr/>
              <a:t>3/4/2012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3D6E5A2-EC83-451F-A719-9AC1370DD5CF}" type="slidenum">
              <a:rPr lang="en-US" smtClean="0"/>
              <a:pPr/>
              <a:t>‹#›</a:t>
            </a:fld>
            <a:endParaRPr lang="en-US" dirty="0"/>
          </a:p>
        </p:txBody>
      </p:sp>
    </p:spTree>
  </p:cSld>
  <p:clrMapOvr>
    <a:masterClrMapping/>
  </p:clrMapOvr>
  <p:transition spd="slow">
    <p:wipe dir="d"/>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858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858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8736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8736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57B281C-5159-4971-8228-52B9A72E9ED2}" type="datetimeFigureOut">
              <a:rPr lang="en-US" smtClean="0"/>
              <a:pPr/>
              <a:t>3/4/2012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3D6E5A2-EC83-451F-A719-9AC1370DD5CF}" type="slidenum">
              <a:rPr lang="en-US" smtClean="0"/>
              <a:pPr/>
              <a:t>‹#›</a:t>
            </a:fld>
            <a:endParaRPr lang="en-US" dirty="0"/>
          </a:p>
        </p:txBody>
      </p:sp>
    </p:spTree>
  </p:cSld>
  <p:clrMapOvr>
    <a:masterClrMapping/>
  </p:clrMapOvr>
  <p:transition spd="slow">
    <p:wipe dir="d"/>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8036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858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57B281C-5159-4971-8228-52B9A72E9ED2}" type="datetimeFigureOut">
              <a:rPr lang="en-US" smtClean="0"/>
              <a:pPr/>
              <a:t>3/4/2012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3D6E5A2-EC83-451F-A719-9AC1370DD5CF}" type="slidenum">
              <a:rPr lang="en-US" smtClean="0"/>
              <a:pPr/>
              <a:t>‹#›</a:t>
            </a:fld>
            <a:endParaRPr lang="en-US" dirty="0"/>
          </a:p>
        </p:txBody>
      </p:sp>
    </p:spTree>
  </p:cSld>
  <p:clrMapOvr>
    <a:masterClrMapping/>
  </p:clrMapOvr>
  <p:transition spd="slow">
    <p:wipe dir="d"/>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57B281C-5159-4971-8228-52B9A72E9ED2}" type="datetimeFigureOut">
              <a:rPr lang="en-US" smtClean="0"/>
              <a:pPr/>
              <a:t>3/4/2012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3D6E5A2-EC83-451F-A719-9AC1370DD5CF}" type="slidenum">
              <a:rPr lang="en-US" smtClean="0"/>
              <a:pPr/>
              <a:t>‹#›</a:t>
            </a:fld>
            <a:endParaRPr lang="en-US" dirty="0"/>
          </a:p>
        </p:txBody>
      </p:sp>
    </p:spTree>
  </p:cSld>
  <p:clrMapOvr>
    <a:masterClrMapping/>
  </p:clrMapOvr>
  <p:transition spd="slow">
    <p:wipe dir="d"/>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57B281C-5159-4971-8228-52B9A72E9ED2}" type="datetimeFigureOut">
              <a:rPr lang="en-US" smtClean="0"/>
              <a:pPr/>
              <a:t>3/4/2012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3D6E5A2-EC83-451F-A719-9AC1370DD5CF}" type="slidenum">
              <a:rPr lang="en-US" smtClean="0"/>
              <a:pPr/>
              <a:t>‹#›</a:t>
            </a:fld>
            <a:endParaRPr lang="en-US" dirty="0"/>
          </a:p>
        </p:txBody>
      </p:sp>
    </p:spTree>
  </p:cSld>
  <p:clrMapOvr>
    <a:masterClrMapping/>
  </p:clrMapOvr>
  <p:transition spd="slow">
    <p:wipe dir="d"/>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762000" y="274638"/>
            <a:ext cx="58674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57B281C-5159-4971-8228-52B9A72E9ED2}" type="datetimeFigureOut">
              <a:rPr lang="en-US" smtClean="0"/>
              <a:pPr/>
              <a:t>3/4/2012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3D6E5A2-EC83-451F-A719-9AC1370DD5CF}" type="slidenum">
              <a:rPr lang="en-US" smtClean="0"/>
              <a:pPr/>
              <a:t>‹#›</a:t>
            </a:fld>
            <a:endParaRPr lang="en-US" dirty="0"/>
          </a:p>
        </p:txBody>
      </p:sp>
    </p:spTree>
  </p:cSld>
  <p:clrMapOvr>
    <a:masterClrMapping/>
  </p:clrMapOvr>
  <p:transition spd="slow">
    <p:wipe dir="d"/>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p:cNvPicPr>
            <a:picLocks noChangeAspect="1"/>
          </p:cNvPicPr>
          <p:nvPr/>
        </p:nvPicPr>
        <p:blipFill rotWithShape="1">
          <a:blip r:embed="rId15" cstate="email">
            <a:extLst>
              <a:ext uri="{28A0092B-C50C-407E-A947-70E740481C1C}">
                <a14:useLocalDpi xmlns:a14="http://schemas.microsoft.com/office/drawing/2010/main"/>
              </a:ext>
            </a:extLst>
          </a:blip>
          <a:srcRect/>
          <a:stretch/>
        </p:blipFill>
        <p:spPr>
          <a:xfrm>
            <a:off x="43543" y="0"/>
            <a:ext cx="9100457" cy="6879771"/>
          </a:xfrm>
          <a:prstGeom prst="rect">
            <a:avLst/>
          </a:prstGeom>
        </p:spPr>
      </p:pic>
      <p:sp>
        <p:nvSpPr>
          <p:cNvPr id="2" name="Title Placeholder 1"/>
          <p:cNvSpPr>
            <a:spLocks noGrp="1"/>
          </p:cNvSpPr>
          <p:nvPr>
            <p:ph type="title"/>
          </p:nvPr>
        </p:nvSpPr>
        <p:spPr>
          <a:xfrm>
            <a:off x="762000" y="274638"/>
            <a:ext cx="8077200" cy="11430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762000" y="1600200"/>
            <a:ext cx="80772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620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57B281C-5159-4971-8228-52B9A72E9ED2}" type="datetimeFigureOut">
              <a:rPr lang="en-US" smtClean="0"/>
              <a:pPr/>
              <a:t>3/4/2012</a:t>
            </a:fld>
            <a:endParaRPr lang="en-US" dirty="0"/>
          </a:p>
        </p:txBody>
      </p:sp>
      <p:sp>
        <p:nvSpPr>
          <p:cNvPr id="5" name="Footer Placeholder 4"/>
          <p:cNvSpPr>
            <a:spLocks noGrp="1"/>
          </p:cNvSpPr>
          <p:nvPr>
            <p:ph type="ftr" sz="quarter" idx="3"/>
          </p:nvPr>
        </p:nvSpPr>
        <p:spPr>
          <a:xfrm>
            <a:off x="33528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7056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3D6E5A2-EC83-451F-A719-9AC1370DD5CF}" type="slidenum">
              <a:rPr lang="en-US" smtClean="0"/>
              <a:pPr/>
              <a:t>‹#›</a:t>
            </a:fld>
            <a:endParaRPr lang="en-US" dirty="0"/>
          </a:p>
        </p:txBody>
      </p:sp>
      <p:pic>
        <p:nvPicPr>
          <p:cNvPr id="8" name="Picture 7"/>
          <p:cNvPicPr>
            <a:picLocks noChangeAspect="1"/>
          </p:cNvPicPr>
          <p:nvPr/>
        </p:nvPicPr>
        <p:blipFill rotWithShape="1">
          <a:blip r:embed="rId16" cstate="email">
            <a:extLst>
              <a:ext uri="{28A0092B-C50C-407E-A947-70E740481C1C}">
                <a14:useLocalDpi xmlns:a14="http://schemas.microsoft.com/office/drawing/2010/main"/>
              </a:ext>
            </a:extLst>
          </a:blip>
          <a:srcRect/>
          <a:stretch/>
        </p:blipFill>
        <p:spPr>
          <a:xfrm>
            <a:off x="-152400" y="-109183"/>
            <a:ext cx="818707" cy="7083189"/>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1" r:id="rId2"/>
    <p:sldLayoutId id="2147483650" r:id="rId3"/>
    <p:sldLayoutId id="2147483652" r:id="rId4"/>
    <p:sldLayoutId id="2147483653" r:id="rId5"/>
    <p:sldLayoutId id="2147483656" r:id="rId6"/>
    <p:sldLayoutId id="2147483657" r:id="rId7"/>
    <p:sldLayoutId id="2147483658" r:id="rId8"/>
    <p:sldLayoutId id="2147483659" r:id="rId9"/>
    <p:sldLayoutId id="2147483654" r:id="rId10"/>
    <p:sldLayoutId id="2147483655" r:id="rId11"/>
    <p:sldLayoutId id="2147483663" r:id="rId12"/>
    <p:sldLayoutId id="2147483664" r:id="rId13"/>
  </p:sldLayoutIdLst>
  <p:transition spd="slow">
    <p:wipe dir="d"/>
  </p:transition>
  <p:timing>
    <p:tnLst>
      <p:par>
        <p:cTn id="1" dur="indefinite" restart="never" nodeType="tmRoot"/>
      </p:par>
    </p:tnLst>
  </p:timing>
  <p:txStyles>
    <p:titleStyle>
      <a:lvl1pPr algn="l" defTabSz="914400" rtl="0" eaLnBrk="1" latinLnBrk="0" hangingPunct="1">
        <a:spcBef>
          <a:spcPct val="0"/>
        </a:spcBef>
        <a:buNone/>
        <a:defRPr lang="en-US" sz="4400" kern="1200" dirty="0" smtClean="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2.xml"/><Relationship Id="rId1" Type="http://schemas.openxmlformats.org/officeDocument/2006/relationships/tags" Target="../tags/tag1.xml"/><Relationship Id="rId6" Type="http://schemas.openxmlformats.org/officeDocument/2006/relationships/image" Target="../media/image7.jpeg"/><Relationship Id="rId5" Type="http://schemas.openxmlformats.org/officeDocument/2006/relationships/image" Target="../media/image6.jpeg"/><Relationship Id="rId4"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hyperlink" Target="http://images.google.com/imgres?imgurl=http://www.oit.duke.edu/televid/pagers/images/alpha.gif&amp;imgrefurl=http://www.oit.duke.edu/resserv/paging.html&amp;h=144&amp;w=200&amp;sz=14&amp;tbnid=vLqlx9_3SF-N1M:&amp;tbnh=71&amp;tbnw=99&amp;hl=en&amp;start=1&amp;prev=/images?q=pager&amp;svnum=10&amp;hl=en&amp;lr=" TargetMode="Externa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xml.rels><?xml version="1.0" encoding="UTF-8" standalone="yes"?>
<Relationships xmlns="http://schemas.openxmlformats.org/package/2006/relationships"><Relationship Id="rId3" Type="http://schemas.openxmlformats.org/officeDocument/2006/relationships/tags" Target="../tags/tag5.xml"/><Relationship Id="rId2" Type="http://schemas.openxmlformats.org/officeDocument/2006/relationships/tags" Target="../tags/tag4.xml"/><Relationship Id="rId1" Type="http://schemas.openxmlformats.org/officeDocument/2006/relationships/tags" Target="../tags/tag3.xml"/><Relationship Id="rId6" Type="http://schemas.openxmlformats.org/officeDocument/2006/relationships/hyperlink" Target="http://training.fema.gov/IS/NIMS.asp" TargetMode="External"/><Relationship Id="rId5" Type="http://schemas.openxmlformats.org/officeDocument/2006/relationships/notesSlide" Target="../notesSlides/notesSlide2.xml"/><Relationship Id="rId4"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9.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11.xml"/></Relationships>
</file>

<file path=ppt/slides/_rels/slide3.xml.rels><?xml version="1.0" encoding="UTF-8" standalone="yes"?>
<Relationships xmlns="http://schemas.openxmlformats.org/package/2006/relationships"><Relationship Id="rId3" Type="http://schemas.openxmlformats.org/officeDocument/2006/relationships/tags" Target="../tags/tag8.xml"/><Relationship Id="rId2" Type="http://schemas.openxmlformats.org/officeDocument/2006/relationships/tags" Target="../tags/tag7.xml"/><Relationship Id="rId1" Type="http://schemas.openxmlformats.org/officeDocument/2006/relationships/tags" Target="../tags/tag6.xml"/><Relationship Id="rId5" Type="http://schemas.openxmlformats.org/officeDocument/2006/relationships/notesSlide" Target="../notesSlides/notesSlide3.xml"/><Relationship Id="rId4"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0.xml"/><Relationship Id="rId1" Type="http://schemas.openxmlformats.org/officeDocument/2006/relationships/tags" Target="../tags/tag9.xml"/><Relationship Id="rId4" Type="http://schemas.openxmlformats.org/officeDocument/2006/relationships/notesSlide" Target="../notesSlides/notesSlide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hyperlink" Target="http://images.google.com/imgres?imgurl=http://www.oit.duke.edu/televid/pagers/images/alpha.gif&amp;imgrefurl=http://www.oit.duke.edu/resserv/paging.html&amp;h=144&amp;w=200&amp;sz=14&amp;tbnid=vLqlx9_3SF-N1M:&amp;tbnh=71&amp;tbnw=99&amp;hl=en&amp;start=1&amp;prev=/images?q=pager&amp;svnum=10&amp;hl=en&amp;lr=" TargetMode="Externa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custDataLst>
              <p:tags r:id="rId2"/>
            </p:custDataLst>
          </p:nvPr>
        </p:nvSpPr>
        <p:spPr>
          <a:xfrm>
            <a:off x="2895600" y="1066800"/>
            <a:ext cx="4876800" cy="990600"/>
          </a:xfrm>
        </p:spPr>
        <p:txBody>
          <a:bodyPr/>
          <a:lstStyle/>
          <a:p>
            <a:r>
              <a:rPr lang="en-US" dirty="0" smtClean="0">
                <a:solidFill>
                  <a:srgbClr val="0070C0"/>
                </a:solidFill>
              </a:rPr>
              <a:t>Training Volunteers</a:t>
            </a:r>
            <a:endParaRPr lang="en-US" dirty="0">
              <a:solidFill>
                <a:srgbClr val="0070C0"/>
              </a:solidFill>
            </a:endParaRPr>
          </a:p>
        </p:txBody>
      </p:sp>
      <p:pic>
        <p:nvPicPr>
          <p:cNvPr id="4" name="Picture 3"/>
          <p:cNvPicPr>
            <a:picLocks noChangeAspect="1"/>
          </p:cNvPicPr>
          <p:nvPr/>
        </p:nvPicPr>
        <p:blipFill>
          <a:blip r:embed="rId5" cstate="email">
            <a:extLst>
              <a:ext uri="{28A0092B-C50C-407E-A947-70E740481C1C}">
                <a14:useLocalDpi xmlns:a14="http://schemas.microsoft.com/office/drawing/2010/main" val="0"/>
              </a:ext>
            </a:extLst>
          </a:blip>
          <a:srcRect/>
          <a:stretch>
            <a:fillRect/>
          </a:stretch>
        </p:blipFill>
        <p:spPr bwMode="auto">
          <a:xfrm>
            <a:off x="2034939" y="457199"/>
            <a:ext cx="784461" cy="175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Box 5"/>
          <p:cNvSpPr txBox="1"/>
          <p:nvPr/>
        </p:nvSpPr>
        <p:spPr>
          <a:xfrm>
            <a:off x="1821730" y="2213726"/>
            <a:ext cx="6746334" cy="1200329"/>
          </a:xfrm>
          <a:prstGeom prst="rect">
            <a:avLst/>
          </a:prstGeom>
          <a:noFill/>
        </p:spPr>
        <p:txBody>
          <a:bodyPr wrap="none" rtlCol="0">
            <a:spAutoFit/>
          </a:bodyPr>
          <a:lstStyle/>
          <a:p>
            <a:pPr algn="ctr"/>
            <a:r>
              <a:rPr lang="en-US" sz="2400" b="1" dirty="0" smtClean="0"/>
              <a:t>The ARRL</a:t>
            </a:r>
          </a:p>
          <a:p>
            <a:pPr algn="ctr"/>
            <a:r>
              <a:rPr lang="en-US" sz="2400" b="1" dirty="0" smtClean="0">
                <a:solidFill>
                  <a:srgbClr val="FF0000"/>
                </a:solidFill>
              </a:rPr>
              <a:t>Introduction to </a:t>
            </a:r>
            <a:r>
              <a:rPr lang="en-US" sz="2400" b="1" smtClean="0">
                <a:solidFill>
                  <a:srgbClr val="FF0000"/>
                </a:solidFill>
              </a:rPr>
              <a:t>Emergency </a:t>
            </a:r>
            <a:r>
              <a:rPr lang="en-US" sz="2400" b="1" smtClean="0">
                <a:solidFill>
                  <a:srgbClr val="FF0000"/>
                </a:solidFill>
              </a:rPr>
              <a:t>Communication </a:t>
            </a:r>
            <a:r>
              <a:rPr lang="en-US" sz="2400" b="1" dirty="0" smtClean="0">
                <a:solidFill>
                  <a:srgbClr val="FF0000"/>
                </a:solidFill>
              </a:rPr>
              <a:t>Course</a:t>
            </a:r>
          </a:p>
          <a:p>
            <a:pPr algn="ctr"/>
            <a:r>
              <a:rPr lang="en-US" sz="2400" b="1" dirty="0" smtClean="0"/>
              <a:t>EC-001 (2011)</a:t>
            </a:r>
            <a:endParaRPr lang="en-US" sz="2400" b="1" dirty="0"/>
          </a:p>
        </p:txBody>
      </p:sp>
      <p:pic>
        <p:nvPicPr>
          <p:cNvPr id="7" name="Picture 6"/>
          <p:cNvPicPr>
            <a:picLocks noChangeAspect="1"/>
          </p:cNvPicPr>
          <p:nvPr/>
        </p:nvPicPr>
        <p:blipFill>
          <a:blip r:embed="rId6" cstate="email">
            <a:extLst>
              <a:ext uri="{28A0092B-C50C-407E-A947-70E740481C1C}">
                <a14:useLocalDpi xmlns:a14="http://schemas.microsoft.com/office/drawing/2010/main" val="0"/>
              </a:ext>
            </a:extLst>
          </a:blip>
          <a:srcRect/>
          <a:stretch>
            <a:fillRect/>
          </a:stretch>
        </p:blipFill>
        <p:spPr bwMode="auto">
          <a:xfrm>
            <a:off x="4572000" y="4648200"/>
            <a:ext cx="1225989" cy="11744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TextBox 2"/>
          <p:cNvSpPr txBox="1"/>
          <p:nvPr/>
        </p:nvSpPr>
        <p:spPr>
          <a:xfrm>
            <a:off x="3877096" y="3657600"/>
            <a:ext cx="2585131" cy="646331"/>
          </a:xfrm>
          <a:prstGeom prst="rect">
            <a:avLst/>
          </a:prstGeom>
          <a:noFill/>
        </p:spPr>
        <p:txBody>
          <a:bodyPr wrap="non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3600" b="1" dirty="0" smtClean="0">
                <a:solidFill>
                  <a:srgbClr val="FF0000"/>
                </a:solidFill>
              </a:rPr>
              <a:t>Session Four</a:t>
            </a:r>
            <a:endParaRPr lang="en-US" sz="3600" b="1" dirty="0">
              <a:solidFill>
                <a:srgbClr val="FF0000"/>
              </a:solidFill>
            </a:endParaRPr>
          </a:p>
        </p:txBody>
      </p:sp>
    </p:spTree>
    <p:custDataLst>
      <p:tags r:id="rId1"/>
    </p:custDataLst>
  </p:cSld>
  <p:clrMapOvr>
    <a:masterClrMapping/>
  </p:clrMapOvr>
  <p:transition spd="slow">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6"/>
          <p:cNvSpPr>
            <a:spLocks noGrp="1" noChangeArrowheads="1"/>
          </p:cNvSpPr>
          <p:nvPr>
            <p:ph type="title"/>
          </p:nvPr>
        </p:nvSpPr>
        <p:spPr/>
        <p:txBody>
          <a:bodyPr/>
          <a:lstStyle/>
          <a:p>
            <a:r>
              <a:rPr lang="en-US" b="1" dirty="0" smtClean="0">
                <a:solidFill>
                  <a:srgbClr val="0070C0"/>
                </a:solidFill>
              </a:rPr>
              <a:t>Group Alerting Systems </a:t>
            </a:r>
            <a:r>
              <a:rPr lang="en-US" sz="1200" b="1" dirty="0" smtClean="0">
                <a:solidFill>
                  <a:srgbClr val="0070C0"/>
                </a:solidFill>
              </a:rPr>
              <a:t>(</a:t>
            </a:r>
            <a:r>
              <a:rPr lang="en-US" sz="1200" b="1" dirty="0" err="1" smtClean="0">
                <a:solidFill>
                  <a:srgbClr val="0070C0"/>
                </a:solidFill>
              </a:rPr>
              <a:t>cont</a:t>
            </a:r>
            <a:r>
              <a:rPr lang="en-US" sz="1200" b="1" dirty="0" smtClean="0">
                <a:solidFill>
                  <a:srgbClr val="0070C0"/>
                </a:solidFill>
              </a:rPr>
              <a:t>)</a:t>
            </a:r>
          </a:p>
        </p:txBody>
      </p:sp>
      <p:sp>
        <p:nvSpPr>
          <p:cNvPr id="102403" name="Rectangle 7"/>
          <p:cNvSpPr>
            <a:spLocks noGrp="1" noChangeArrowheads="1"/>
          </p:cNvSpPr>
          <p:nvPr>
            <p:ph type="body" idx="1"/>
          </p:nvPr>
        </p:nvSpPr>
        <p:spPr>
          <a:xfrm>
            <a:off x="609600" y="1600200"/>
            <a:ext cx="7010400" cy="4114800"/>
          </a:xfrm>
        </p:spPr>
        <p:txBody>
          <a:bodyPr>
            <a:normAutofit/>
          </a:bodyPr>
          <a:lstStyle/>
          <a:p>
            <a:pPr>
              <a:lnSpc>
                <a:spcPct val="80000"/>
              </a:lnSpc>
            </a:pPr>
            <a:r>
              <a:rPr lang="en-US" dirty="0" smtClean="0"/>
              <a:t>Self-activation</a:t>
            </a:r>
          </a:p>
          <a:p>
            <a:pPr lvl="1">
              <a:lnSpc>
                <a:spcPct val="80000"/>
              </a:lnSpc>
            </a:pPr>
            <a:r>
              <a:rPr lang="en-US" dirty="0" smtClean="0"/>
              <a:t>Begin monitoring</a:t>
            </a:r>
          </a:p>
          <a:p>
            <a:pPr lvl="1">
              <a:lnSpc>
                <a:spcPct val="80000"/>
              </a:lnSpc>
            </a:pPr>
            <a:r>
              <a:rPr lang="en-US" dirty="0" smtClean="0"/>
              <a:t>Prepare for deployment</a:t>
            </a:r>
          </a:p>
          <a:p>
            <a:pPr lvl="1">
              <a:lnSpc>
                <a:spcPct val="80000"/>
              </a:lnSpc>
            </a:pPr>
            <a:r>
              <a:rPr lang="en-US" dirty="0" smtClean="0"/>
              <a:t>Follow the plan</a:t>
            </a:r>
          </a:p>
          <a:p>
            <a:pPr>
              <a:lnSpc>
                <a:spcPct val="80000"/>
              </a:lnSpc>
            </a:pPr>
            <a:endParaRPr lang="en-US" sz="2400" dirty="0"/>
          </a:p>
          <a:p>
            <a:pPr marL="0" indent="0">
              <a:lnSpc>
                <a:spcPct val="80000"/>
              </a:lnSpc>
              <a:buNone/>
            </a:pPr>
            <a:r>
              <a:rPr lang="en-US" sz="2800" dirty="0" smtClean="0"/>
              <a:t>Pros and Cons:</a:t>
            </a:r>
          </a:p>
        </p:txBody>
      </p:sp>
      <p:pic>
        <p:nvPicPr>
          <p:cNvPr id="966661" name="Picture 5" descr="alpha">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20000" y="2133600"/>
            <a:ext cx="1219200" cy="874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516757935"/>
      </p:ext>
    </p:extLst>
  </p:cSld>
  <p:clrMapOvr>
    <a:masterClrMapping/>
  </p:clrMapOvr>
  <p:transition spd="slow">
    <p:wipe dir="d"/>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9" fill="hold" nodeType="withEffect">
                                  <p:stCondLst>
                                    <p:cond delay="0"/>
                                  </p:stCondLst>
                                  <p:childTnLst>
                                    <p:set>
                                      <p:cBhvr>
                                        <p:cTn id="6" dur="1" fill="hold">
                                          <p:stCondLst>
                                            <p:cond delay="0"/>
                                          </p:stCondLst>
                                        </p:cTn>
                                        <p:tgtEl>
                                          <p:spTgt spid="966661"/>
                                        </p:tgtEl>
                                        <p:attrNameLst>
                                          <p:attrName>style.visibility</p:attrName>
                                        </p:attrNameLst>
                                      </p:cBhvr>
                                      <p:to>
                                        <p:strVal val="visible"/>
                                      </p:to>
                                    </p:set>
                                    <p:anim calcmode="lin" valueType="num">
                                      <p:cBhvr additive="base">
                                        <p:cTn id="7" dur="1000" fill="hold"/>
                                        <p:tgtEl>
                                          <p:spTgt spid="966661"/>
                                        </p:tgtEl>
                                        <p:attrNameLst>
                                          <p:attrName>ppt_x</p:attrName>
                                        </p:attrNameLst>
                                      </p:cBhvr>
                                      <p:tavLst>
                                        <p:tav tm="0">
                                          <p:val>
                                            <p:strVal val="0-#ppt_w/2"/>
                                          </p:val>
                                        </p:tav>
                                        <p:tav tm="100000">
                                          <p:val>
                                            <p:strVal val="#ppt_x"/>
                                          </p:val>
                                        </p:tav>
                                      </p:tavLst>
                                    </p:anim>
                                    <p:anim calcmode="lin" valueType="num">
                                      <p:cBhvr additive="base">
                                        <p:cTn id="8" dur="1000" fill="hold"/>
                                        <p:tgtEl>
                                          <p:spTgt spid="966661"/>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4"/>
          <p:cNvSpPr>
            <a:spLocks noGrp="1" noChangeArrowheads="1"/>
          </p:cNvSpPr>
          <p:nvPr>
            <p:ph type="title"/>
          </p:nvPr>
        </p:nvSpPr>
        <p:spPr/>
        <p:txBody>
          <a:bodyPr>
            <a:normAutofit fontScale="90000"/>
          </a:bodyPr>
          <a:lstStyle/>
          <a:p>
            <a:r>
              <a:rPr lang="en-US" b="1" dirty="0" smtClean="0">
                <a:solidFill>
                  <a:srgbClr val="0070C0"/>
                </a:solidFill>
              </a:rPr>
              <a:t>I Have Been Notified - Now What?</a:t>
            </a:r>
          </a:p>
        </p:txBody>
      </p:sp>
      <p:sp>
        <p:nvSpPr>
          <p:cNvPr id="103427" name="Rectangle 5"/>
          <p:cNvSpPr>
            <a:spLocks noGrp="1" noChangeArrowheads="1"/>
          </p:cNvSpPr>
          <p:nvPr>
            <p:ph type="body" idx="1"/>
          </p:nvPr>
        </p:nvSpPr>
        <p:spPr/>
        <p:txBody>
          <a:bodyPr/>
          <a:lstStyle/>
          <a:p>
            <a:pPr>
              <a:lnSpc>
                <a:spcPct val="90000"/>
              </a:lnSpc>
            </a:pPr>
            <a:r>
              <a:rPr lang="en-US" sz="2200" smtClean="0"/>
              <a:t>Activation plan should tell what steps to take </a:t>
            </a:r>
          </a:p>
          <a:p>
            <a:pPr>
              <a:lnSpc>
                <a:spcPct val="90000"/>
              </a:lnSpc>
            </a:pPr>
            <a:endParaRPr lang="en-US" sz="2200" smtClean="0"/>
          </a:p>
          <a:p>
            <a:pPr>
              <a:lnSpc>
                <a:spcPct val="90000"/>
              </a:lnSpc>
            </a:pPr>
            <a:r>
              <a:rPr lang="en-US" sz="2200" smtClean="0"/>
              <a:t>First step should be to check in on a specific frequency or repeater </a:t>
            </a:r>
          </a:p>
          <a:p>
            <a:pPr lvl="1">
              <a:lnSpc>
                <a:spcPct val="90000"/>
              </a:lnSpc>
            </a:pPr>
            <a:r>
              <a:rPr lang="en-US" sz="2200" smtClean="0"/>
              <a:t>Back-up simplex frequency should be specified in the event that the repeater is no longer operating </a:t>
            </a:r>
          </a:p>
          <a:p>
            <a:pPr lvl="1">
              <a:lnSpc>
                <a:spcPct val="90000"/>
              </a:lnSpc>
            </a:pPr>
            <a:endParaRPr lang="en-US" sz="2200" smtClean="0"/>
          </a:p>
          <a:p>
            <a:pPr>
              <a:lnSpc>
                <a:spcPct val="90000"/>
              </a:lnSpc>
            </a:pPr>
            <a:r>
              <a:rPr lang="en-US" sz="2200" smtClean="0"/>
              <a:t>Specific assignments</a:t>
            </a:r>
          </a:p>
          <a:p>
            <a:pPr lvl="1">
              <a:lnSpc>
                <a:spcPct val="90000"/>
              </a:lnSpc>
            </a:pPr>
            <a:r>
              <a:rPr lang="en-US" sz="2200" smtClean="0"/>
              <a:t>Making contact with the served agency</a:t>
            </a:r>
          </a:p>
          <a:p>
            <a:pPr lvl="1">
              <a:lnSpc>
                <a:spcPct val="90000"/>
              </a:lnSpc>
            </a:pPr>
            <a:r>
              <a:rPr lang="en-US" sz="2200" smtClean="0"/>
              <a:t>Going directly to a specific location such as an EOC </a:t>
            </a:r>
          </a:p>
          <a:p>
            <a:pPr lvl="1">
              <a:lnSpc>
                <a:spcPct val="90000"/>
              </a:lnSpc>
            </a:pPr>
            <a:r>
              <a:rPr lang="en-US" sz="2200" smtClean="0"/>
              <a:t>Making certain preparations </a:t>
            </a:r>
          </a:p>
        </p:txBody>
      </p:sp>
    </p:spTree>
    <p:extLst>
      <p:ext uri="{BB962C8B-B14F-4D97-AF65-F5344CB8AC3E}">
        <p14:creationId xmlns:p14="http://schemas.microsoft.com/office/powerpoint/2010/main" val="871091222"/>
      </p:ext>
    </p:extLst>
  </p:cSld>
  <p:clrMapOvr>
    <a:masterClrMapping/>
  </p:clrMapOvr>
  <p:transition spd="slow">
    <p:wipe dir="d"/>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4"/>
          <p:cNvSpPr>
            <a:spLocks noGrp="1" noChangeArrowheads="1"/>
          </p:cNvSpPr>
          <p:nvPr>
            <p:ph type="title"/>
          </p:nvPr>
        </p:nvSpPr>
        <p:spPr/>
        <p:txBody>
          <a:bodyPr>
            <a:normAutofit fontScale="90000"/>
          </a:bodyPr>
          <a:lstStyle/>
          <a:p>
            <a:r>
              <a:rPr lang="en-US" b="1" dirty="0" smtClean="0">
                <a:solidFill>
                  <a:srgbClr val="0070C0"/>
                </a:solidFill>
              </a:rPr>
              <a:t>I Have Been Notified - Now What? </a:t>
            </a:r>
            <a:r>
              <a:rPr lang="en-US" sz="1300" b="1" dirty="0" smtClean="0">
                <a:solidFill>
                  <a:srgbClr val="0070C0"/>
                </a:solidFill>
              </a:rPr>
              <a:t>(</a:t>
            </a:r>
            <a:r>
              <a:rPr lang="en-US" sz="1300" b="1" dirty="0" err="1" smtClean="0">
                <a:solidFill>
                  <a:srgbClr val="0070C0"/>
                </a:solidFill>
              </a:rPr>
              <a:t>cont</a:t>
            </a:r>
            <a:r>
              <a:rPr lang="en-US" sz="1300" b="1" dirty="0" smtClean="0">
                <a:solidFill>
                  <a:srgbClr val="0070C0"/>
                </a:solidFill>
              </a:rPr>
              <a:t>)</a:t>
            </a:r>
          </a:p>
        </p:txBody>
      </p:sp>
      <p:sp>
        <p:nvSpPr>
          <p:cNvPr id="104451" name="Rectangle 5"/>
          <p:cNvSpPr>
            <a:spLocks noGrp="1" noChangeArrowheads="1"/>
          </p:cNvSpPr>
          <p:nvPr>
            <p:ph type="body" idx="1"/>
          </p:nvPr>
        </p:nvSpPr>
        <p:spPr/>
        <p:txBody>
          <a:bodyPr/>
          <a:lstStyle/>
          <a:p>
            <a:pPr>
              <a:lnSpc>
                <a:spcPct val="90000"/>
              </a:lnSpc>
            </a:pPr>
            <a:r>
              <a:rPr lang="en-US" sz="2200" smtClean="0"/>
              <a:t>If a member is pre-assigned to act as NCS for the "activation" net, that person should take over the task as soon as possible to free up the liaison to work with the served agency or take other action</a:t>
            </a:r>
          </a:p>
          <a:p>
            <a:pPr>
              <a:lnSpc>
                <a:spcPct val="90000"/>
              </a:lnSpc>
            </a:pPr>
            <a:endParaRPr lang="en-US" sz="2200" smtClean="0"/>
          </a:p>
          <a:p>
            <a:pPr lvl="1">
              <a:lnSpc>
                <a:spcPct val="90000"/>
              </a:lnSpc>
            </a:pPr>
            <a:r>
              <a:rPr lang="en-US" sz="2200" smtClean="0"/>
              <a:t>Some groups simply have the first person signing on act as a temporary NCS until an assigned NCS checks in </a:t>
            </a:r>
          </a:p>
          <a:p>
            <a:pPr lvl="1">
              <a:lnSpc>
                <a:spcPct val="90000"/>
              </a:lnSpc>
            </a:pPr>
            <a:endParaRPr lang="en-US" sz="2200" smtClean="0"/>
          </a:p>
          <a:p>
            <a:pPr lvl="1">
              <a:lnSpc>
                <a:spcPct val="90000"/>
              </a:lnSpc>
            </a:pPr>
            <a:r>
              <a:rPr lang="en-US" sz="2200" smtClean="0"/>
              <a:t>It is important to have more than one person assigned to take on the NCS duties in the event that anyone is unavailable</a:t>
            </a:r>
          </a:p>
        </p:txBody>
      </p:sp>
    </p:spTree>
    <p:extLst>
      <p:ext uri="{BB962C8B-B14F-4D97-AF65-F5344CB8AC3E}">
        <p14:creationId xmlns:p14="http://schemas.microsoft.com/office/powerpoint/2010/main" val="2093085410"/>
      </p:ext>
    </p:extLst>
  </p:cSld>
  <p:clrMapOvr>
    <a:masterClrMapping/>
  </p:clrMapOvr>
  <p:transition spd="slow">
    <p:wipe dir="d"/>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Rectangle 4"/>
          <p:cNvSpPr>
            <a:spLocks noGrp="1" noChangeArrowheads="1"/>
          </p:cNvSpPr>
          <p:nvPr>
            <p:ph type="title"/>
          </p:nvPr>
        </p:nvSpPr>
        <p:spPr/>
        <p:txBody>
          <a:bodyPr/>
          <a:lstStyle/>
          <a:p>
            <a:r>
              <a:rPr lang="en-US" b="1" dirty="0" smtClean="0">
                <a:solidFill>
                  <a:srgbClr val="0070C0"/>
                </a:solidFill>
              </a:rPr>
              <a:t>En Route</a:t>
            </a:r>
          </a:p>
        </p:txBody>
      </p:sp>
      <p:sp>
        <p:nvSpPr>
          <p:cNvPr id="105475" name="Rectangle 5"/>
          <p:cNvSpPr>
            <a:spLocks noGrp="1" noChangeArrowheads="1"/>
          </p:cNvSpPr>
          <p:nvPr>
            <p:ph type="body" idx="1"/>
          </p:nvPr>
        </p:nvSpPr>
        <p:spPr/>
        <p:txBody>
          <a:bodyPr/>
          <a:lstStyle/>
          <a:p>
            <a:pPr>
              <a:lnSpc>
                <a:spcPct val="90000"/>
              </a:lnSpc>
            </a:pPr>
            <a:r>
              <a:rPr lang="en-US" sz="2200" smtClean="0"/>
              <a:t>Check into and continue to monitor the activation net for further information or instructions </a:t>
            </a:r>
          </a:p>
          <a:p>
            <a:pPr>
              <a:lnSpc>
                <a:spcPct val="90000"/>
              </a:lnSpc>
            </a:pPr>
            <a:endParaRPr lang="en-US" sz="2200" smtClean="0"/>
          </a:p>
          <a:p>
            <a:pPr>
              <a:lnSpc>
                <a:spcPct val="90000"/>
              </a:lnSpc>
            </a:pPr>
            <a:r>
              <a:rPr lang="en-US" sz="2200" smtClean="0"/>
              <a:t>Fill your vehicle with fuel and pick up any supplies you may need, including alkaline batteries for radios and lights, food, water, and other supplies on your checklist </a:t>
            </a:r>
          </a:p>
          <a:p>
            <a:pPr>
              <a:lnSpc>
                <a:spcPct val="90000"/>
              </a:lnSpc>
            </a:pPr>
            <a:endParaRPr lang="en-US" sz="2200" smtClean="0"/>
          </a:p>
          <a:p>
            <a:pPr>
              <a:lnSpc>
                <a:spcPct val="90000"/>
              </a:lnSpc>
            </a:pPr>
            <a:r>
              <a:rPr lang="en-US" sz="2200" smtClean="0"/>
              <a:t>Contact your spouse, children, or other family members to let them know what is happening and where you will be </a:t>
            </a:r>
          </a:p>
          <a:p>
            <a:pPr lvl="1">
              <a:lnSpc>
                <a:spcPct val="90000"/>
              </a:lnSpc>
            </a:pPr>
            <a:r>
              <a:rPr lang="en-US" sz="2200" smtClean="0"/>
              <a:t>Give them any instructions they will need to be safe. </a:t>
            </a:r>
          </a:p>
          <a:p>
            <a:pPr lvl="1">
              <a:lnSpc>
                <a:spcPct val="90000"/>
              </a:lnSpc>
            </a:pPr>
            <a:r>
              <a:rPr lang="en-US" sz="2200" smtClean="0"/>
              <a:t>Tell them when you will next try to contact them, and how to contact you if necessary </a:t>
            </a:r>
          </a:p>
        </p:txBody>
      </p:sp>
    </p:spTree>
    <p:extLst>
      <p:ext uri="{BB962C8B-B14F-4D97-AF65-F5344CB8AC3E}">
        <p14:creationId xmlns:p14="http://schemas.microsoft.com/office/powerpoint/2010/main" val="3680964265"/>
      </p:ext>
    </p:extLst>
  </p:cSld>
  <p:clrMapOvr>
    <a:masterClrMapping/>
  </p:clrMapOvr>
  <p:transition spd="slow">
    <p:wipe dir="d"/>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1779" name="Text Box 3"/>
          <p:cNvSpPr txBox="1">
            <a:spLocks noChangeArrowheads="1"/>
          </p:cNvSpPr>
          <p:nvPr/>
        </p:nvSpPr>
        <p:spPr bwMode="auto">
          <a:xfrm>
            <a:off x="972574" y="1143000"/>
            <a:ext cx="7790425" cy="31700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b="1">
                <a:solidFill>
                  <a:schemeClr val="tx1"/>
                </a:solidFill>
                <a:latin typeface="Arial" charset="0"/>
              </a:defRPr>
            </a:lvl1pPr>
            <a:lvl2pPr marL="742950" indent="-285750">
              <a:defRPr b="1">
                <a:solidFill>
                  <a:schemeClr val="tx1"/>
                </a:solidFill>
                <a:latin typeface="Arial" charset="0"/>
              </a:defRPr>
            </a:lvl2pPr>
            <a:lvl3pPr marL="1143000" indent="-228600">
              <a:defRPr b="1">
                <a:solidFill>
                  <a:schemeClr val="tx1"/>
                </a:solidFill>
                <a:latin typeface="Arial" charset="0"/>
              </a:defRPr>
            </a:lvl3pPr>
            <a:lvl4pPr marL="1600200" indent="-228600">
              <a:defRPr b="1">
                <a:solidFill>
                  <a:schemeClr val="tx1"/>
                </a:solidFill>
                <a:latin typeface="Arial" charset="0"/>
              </a:defRPr>
            </a:lvl4pPr>
            <a:lvl5pPr marL="2057400" indent="-22860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algn="ctr"/>
            <a:r>
              <a:rPr lang="en-US" sz="4000" dirty="0">
                <a:solidFill>
                  <a:srgbClr val="0070C0"/>
                </a:solidFill>
              </a:rPr>
              <a:t>Knowing that everyone is OK can let you do your job </a:t>
            </a:r>
          </a:p>
          <a:p>
            <a:pPr algn="ctr"/>
            <a:r>
              <a:rPr lang="en-US" sz="4000" dirty="0">
                <a:solidFill>
                  <a:srgbClr val="0070C0"/>
                </a:solidFill>
              </a:rPr>
              <a:t>without needless worry,  and, of course, </a:t>
            </a:r>
          </a:p>
          <a:p>
            <a:pPr algn="ctr"/>
            <a:r>
              <a:rPr lang="en-US" sz="4000" dirty="0">
                <a:solidFill>
                  <a:srgbClr val="0070C0"/>
                </a:solidFill>
              </a:rPr>
              <a:t>the same is true for them</a:t>
            </a:r>
          </a:p>
        </p:txBody>
      </p:sp>
    </p:spTree>
    <p:extLst>
      <p:ext uri="{BB962C8B-B14F-4D97-AF65-F5344CB8AC3E}">
        <p14:creationId xmlns:p14="http://schemas.microsoft.com/office/powerpoint/2010/main" val="3406681448"/>
      </p:ext>
    </p:extLst>
  </p:cSld>
  <p:clrMapOvr>
    <a:masterClrMapping/>
  </p:clrMapOvr>
  <p:transition spd="slow">
    <p:wipe dir="d"/>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9" presetClass="entr" presetSubtype="0" fill="hold" grpId="0" nodeType="withEffect">
                                  <p:stCondLst>
                                    <p:cond delay="0"/>
                                  </p:stCondLst>
                                  <p:childTnLst>
                                    <p:set>
                                      <p:cBhvr>
                                        <p:cTn id="6" dur="1" fill="hold">
                                          <p:stCondLst>
                                            <p:cond delay="0"/>
                                          </p:stCondLst>
                                        </p:cTn>
                                        <p:tgtEl>
                                          <p:spTgt spid="971779"/>
                                        </p:tgtEl>
                                        <p:attrNameLst>
                                          <p:attrName>style.visibility</p:attrName>
                                        </p:attrNameLst>
                                      </p:cBhvr>
                                      <p:to>
                                        <p:strVal val="visible"/>
                                      </p:to>
                                    </p:set>
                                    <p:animEffect transition="in" filter="dissolve">
                                      <p:cBhvr>
                                        <p:cTn id="7" dur="500"/>
                                        <p:tgtEl>
                                          <p:spTgt spid="97177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71779"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0070C0"/>
                </a:solidFill>
              </a:rPr>
              <a:t>Summary</a:t>
            </a:r>
            <a:endParaRPr lang="en-US" b="1" dirty="0">
              <a:solidFill>
                <a:srgbClr val="0070C0"/>
              </a:solidFill>
            </a:endParaRPr>
          </a:p>
        </p:txBody>
      </p:sp>
      <p:sp>
        <p:nvSpPr>
          <p:cNvPr id="3" name="Content Placeholder 2"/>
          <p:cNvSpPr>
            <a:spLocks noGrp="1"/>
          </p:cNvSpPr>
          <p:nvPr>
            <p:ph idx="1"/>
          </p:nvPr>
        </p:nvSpPr>
        <p:spPr/>
        <p:txBody>
          <a:bodyPr/>
          <a:lstStyle/>
          <a:p>
            <a:r>
              <a:rPr lang="en-US" dirty="0" smtClean="0"/>
              <a:t>Any questions before the quiz?</a:t>
            </a:r>
            <a:endParaRPr lang="en-US" dirty="0"/>
          </a:p>
        </p:txBody>
      </p:sp>
    </p:spTree>
    <p:extLst>
      <p:ext uri="{BB962C8B-B14F-4D97-AF65-F5344CB8AC3E}">
        <p14:creationId xmlns:p14="http://schemas.microsoft.com/office/powerpoint/2010/main" val="384492658"/>
      </p:ext>
    </p:extLst>
  </p:cSld>
  <p:clrMapOvr>
    <a:masterClrMapping/>
  </p:clrMapOvr>
  <p:transition spd="slow">
    <p:wipe dir="d"/>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04450" name="WordArt 2"/>
          <p:cNvSpPr>
            <a:spLocks noChangeArrowheads="1" noChangeShapeType="1" noTextEdit="1"/>
          </p:cNvSpPr>
          <p:nvPr/>
        </p:nvSpPr>
        <p:spPr bwMode="auto">
          <a:xfrm>
            <a:off x="762000" y="1600200"/>
            <a:ext cx="8001000" cy="1905000"/>
          </a:xfrm>
          <a:prstGeom prst="rect">
            <a:avLst/>
          </a:prstGeom>
        </p:spPr>
        <p:txBody>
          <a:bodyPr wrap="none" fromWordArt="1">
            <a:prstTxWarp prst="textDoubleWave1">
              <a:avLst>
                <a:gd name="adj1" fmla="val 6500"/>
                <a:gd name="adj2" fmla="val 0"/>
              </a:avLst>
            </a:prstTxWarp>
          </a:bodyPr>
          <a:lstStyle/>
          <a:p>
            <a:pPr algn="ctr"/>
            <a:r>
              <a:rPr lang="pt-BR" sz="85700" kern="10" spc="-360" dirty="0" smtClean="0">
                <a:ln w="12700">
                  <a:solidFill>
                    <a:srgbClr val="000099"/>
                  </a:solidFill>
                  <a:round/>
                  <a:headEnd/>
                  <a:tailEnd/>
                </a:ln>
                <a:solidFill>
                  <a:srgbClr val="33CCFF"/>
                </a:solidFill>
                <a:effectLst>
                  <a:outerShdw dist="125724" dir="18900000" algn="ctr" rotWithShape="0">
                    <a:srgbClr val="000099"/>
                  </a:outerShdw>
                </a:effectLst>
                <a:latin typeface="Impact"/>
              </a:rPr>
              <a:t>Time  for  a Quiz</a:t>
            </a:r>
            <a:endParaRPr lang="en-US" sz="85700" kern="10" spc="-360" dirty="0">
              <a:ln w="12700">
                <a:solidFill>
                  <a:srgbClr val="000099"/>
                </a:solidFill>
                <a:round/>
                <a:headEnd/>
                <a:tailEnd/>
              </a:ln>
              <a:solidFill>
                <a:srgbClr val="33CCFF"/>
              </a:solidFill>
              <a:effectLst>
                <a:outerShdw dist="125724" dir="18900000" algn="ctr" rotWithShape="0">
                  <a:srgbClr val="000099"/>
                </a:outerShdw>
              </a:effectLst>
              <a:latin typeface="Impact"/>
            </a:endParaRPr>
          </a:p>
        </p:txBody>
      </p:sp>
      <p:sp>
        <p:nvSpPr>
          <p:cNvPr id="3" name="TextBox 2"/>
          <p:cNvSpPr txBox="1"/>
          <p:nvPr/>
        </p:nvSpPr>
        <p:spPr>
          <a:xfrm>
            <a:off x="1447800" y="4419600"/>
            <a:ext cx="6248400" cy="1323439"/>
          </a:xfrm>
          <a:prstGeom prst="rect">
            <a:avLst/>
          </a:prstGeom>
          <a:noFill/>
        </p:spPr>
        <p:txBody>
          <a:bodyPr wrap="square" rtlCol="0">
            <a:spAutoFit/>
          </a:bodyPr>
          <a:lstStyle/>
          <a:p>
            <a:pPr algn="ctr"/>
            <a:r>
              <a:rPr lang="en-US" sz="4000" dirty="0" smtClean="0"/>
              <a:t>Take 30 Seconds adjust your workspace</a:t>
            </a:r>
            <a:endParaRPr lang="en-US" sz="4000" dirty="0"/>
          </a:p>
        </p:txBody>
      </p:sp>
    </p:spTree>
    <p:extLst>
      <p:ext uri="{BB962C8B-B14F-4D97-AF65-F5344CB8AC3E}">
        <p14:creationId xmlns:p14="http://schemas.microsoft.com/office/powerpoint/2010/main" val="1238251898"/>
      </p:ext>
    </p:extLst>
  </p:cSld>
  <p:clrMapOvr>
    <a:masterClrMapping/>
  </p:clrMapOvr>
  <p:transition spd="slow">
    <p:wipe dir="d"/>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9218" name="Text Box 2"/>
          <p:cNvSpPr txBox="1">
            <a:spLocks noChangeArrowheads="1"/>
          </p:cNvSpPr>
          <p:nvPr/>
        </p:nvSpPr>
        <p:spPr bwMode="auto">
          <a:xfrm>
            <a:off x="2057400" y="1706940"/>
            <a:ext cx="5029200" cy="15696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9600" dirty="0"/>
              <a:t>30</a:t>
            </a:r>
          </a:p>
        </p:txBody>
      </p:sp>
      <p:sp>
        <p:nvSpPr>
          <p:cNvPr id="9219" name="Text Box 3"/>
          <p:cNvSpPr txBox="1">
            <a:spLocks noChangeArrowheads="1"/>
          </p:cNvSpPr>
          <p:nvPr/>
        </p:nvSpPr>
        <p:spPr bwMode="auto">
          <a:xfrm>
            <a:off x="2286000" y="4343400"/>
            <a:ext cx="4648200"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7200" dirty="0" smtClean="0"/>
              <a:t>Seconds</a:t>
            </a:r>
            <a:endParaRPr lang="en-US" sz="7200" dirty="0"/>
          </a:p>
        </p:txBody>
      </p:sp>
    </p:spTree>
    <p:extLst>
      <p:ext uri="{BB962C8B-B14F-4D97-AF65-F5344CB8AC3E}">
        <p14:creationId xmlns:p14="http://schemas.microsoft.com/office/powerpoint/2010/main" val="2704604245"/>
      </p:ext>
    </p:extLst>
  </p:cSld>
  <p:clrMapOvr>
    <a:masterClrMapping/>
  </p:clrMapOvr>
  <p:transition advClick="0" advTm="10000"/>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0242" name="Text Box 2"/>
          <p:cNvSpPr txBox="1">
            <a:spLocks noChangeArrowheads="1"/>
          </p:cNvSpPr>
          <p:nvPr/>
        </p:nvSpPr>
        <p:spPr bwMode="auto">
          <a:xfrm>
            <a:off x="2057400" y="1706940"/>
            <a:ext cx="5029200" cy="15696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9600" dirty="0"/>
              <a:t>20</a:t>
            </a:r>
          </a:p>
        </p:txBody>
      </p:sp>
      <p:sp>
        <p:nvSpPr>
          <p:cNvPr id="10243" name="Text Box 3"/>
          <p:cNvSpPr txBox="1">
            <a:spLocks noChangeArrowheads="1"/>
          </p:cNvSpPr>
          <p:nvPr/>
        </p:nvSpPr>
        <p:spPr bwMode="auto">
          <a:xfrm>
            <a:off x="2286000" y="4343400"/>
            <a:ext cx="4648200"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7200" dirty="0" smtClean="0"/>
              <a:t>Seconds</a:t>
            </a:r>
            <a:endParaRPr lang="en-US" sz="7200" dirty="0"/>
          </a:p>
        </p:txBody>
      </p:sp>
    </p:spTree>
    <p:extLst>
      <p:ext uri="{BB962C8B-B14F-4D97-AF65-F5344CB8AC3E}">
        <p14:creationId xmlns:p14="http://schemas.microsoft.com/office/powerpoint/2010/main" val="1954925416"/>
      </p:ext>
    </p:extLst>
  </p:cSld>
  <p:clrMapOvr>
    <a:masterClrMapping/>
  </p:clrMapOvr>
  <p:transition advClick="0" advTm="10000"/>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1266" name="Text Box 2"/>
          <p:cNvSpPr txBox="1">
            <a:spLocks noChangeArrowheads="1"/>
          </p:cNvSpPr>
          <p:nvPr/>
        </p:nvSpPr>
        <p:spPr bwMode="auto">
          <a:xfrm>
            <a:off x="2133600" y="609600"/>
            <a:ext cx="5029200" cy="32932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20800" b="1" dirty="0">
                <a:solidFill>
                  <a:srgbClr val="FF0000"/>
                </a:solidFill>
              </a:rPr>
              <a:t>10</a:t>
            </a:r>
          </a:p>
        </p:txBody>
      </p:sp>
      <p:sp>
        <p:nvSpPr>
          <p:cNvPr id="11267" name="Text Box 3"/>
          <p:cNvSpPr txBox="1">
            <a:spLocks noChangeArrowheads="1"/>
          </p:cNvSpPr>
          <p:nvPr/>
        </p:nvSpPr>
        <p:spPr bwMode="auto">
          <a:xfrm>
            <a:off x="2286000" y="4648200"/>
            <a:ext cx="4648200" cy="1555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9600" dirty="0" smtClean="0"/>
              <a:t>Seconds</a:t>
            </a:r>
            <a:endParaRPr lang="en-US" sz="9600" dirty="0"/>
          </a:p>
        </p:txBody>
      </p:sp>
    </p:spTree>
    <p:extLst>
      <p:ext uri="{BB962C8B-B14F-4D97-AF65-F5344CB8AC3E}">
        <p14:creationId xmlns:p14="http://schemas.microsoft.com/office/powerpoint/2010/main" val="2752322511"/>
      </p:ext>
    </p:extLst>
  </p:cSld>
  <p:clrMapOvr>
    <a:masterClrMapping/>
  </p:clrMapOvr>
  <p:transition advClick="0" advTm="1000"/>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2"/>
            </p:custDataLst>
          </p:nvPr>
        </p:nvSpPr>
        <p:spPr/>
        <p:txBody>
          <a:bodyPr/>
          <a:lstStyle/>
          <a:p>
            <a:r>
              <a:rPr lang="en-US" b="1" dirty="0" smtClean="0">
                <a:solidFill>
                  <a:srgbClr val="0070C0"/>
                </a:solidFill>
              </a:rPr>
              <a:t>Reminder</a:t>
            </a:r>
            <a:endParaRPr lang="en-US" b="1" dirty="0">
              <a:solidFill>
                <a:srgbClr val="0070C0"/>
              </a:solidFill>
            </a:endParaRPr>
          </a:p>
        </p:txBody>
      </p:sp>
      <p:sp>
        <p:nvSpPr>
          <p:cNvPr id="5" name="Content Placeholder 4"/>
          <p:cNvSpPr>
            <a:spLocks noGrp="1"/>
          </p:cNvSpPr>
          <p:nvPr>
            <p:ph idx="1"/>
            <p:custDataLst>
              <p:tags r:id="rId3"/>
            </p:custDataLst>
          </p:nvPr>
        </p:nvSpPr>
        <p:spPr/>
        <p:txBody>
          <a:bodyPr>
            <a:normAutofit/>
          </a:bodyPr>
          <a:lstStyle/>
          <a:p>
            <a:r>
              <a:rPr lang="en-US" dirty="0" smtClean="0"/>
              <a:t>Complete two DHS/FEMA Courses</a:t>
            </a:r>
          </a:p>
          <a:p>
            <a:pPr lvl="2"/>
            <a:r>
              <a:rPr lang="en-US" b="1" dirty="0" smtClean="0"/>
              <a:t>IS-100.b Introduction to ICS</a:t>
            </a:r>
          </a:p>
          <a:p>
            <a:pPr lvl="2"/>
            <a:r>
              <a:rPr lang="en-US" b="1" dirty="0" smtClean="0"/>
              <a:t>IS-700 National Incident Management System</a:t>
            </a:r>
          </a:p>
          <a:p>
            <a:pPr marL="1371600" lvl="3" indent="0">
              <a:buNone/>
            </a:pPr>
            <a:r>
              <a:rPr lang="en-US" dirty="0" smtClean="0">
                <a:hlinkClick r:id="rId6"/>
              </a:rPr>
              <a:t>Http</a:t>
            </a:r>
            <a:r>
              <a:rPr lang="en-US" dirty="0">
                <a:hlinkClick r:id="rId6"/>
              </a:rPr>
              <a:t>://training.fema.gov/IS/NIMS.asp</a:t>
            </a:r>
            <a:endParaRPr lang="en-US" dirty="0"/>
          </a:p>
          <a:p>
            <a:pPr lvl="2"/>
            <a:endParaRPr lang="en-US" dirty="0"/>
          </a:p>
        </p:txBody>
      </p:sp>
    </p:spTree>
    <p:custDataLst>
      <p:tags r:id="rId1"/>
    </p:custDataLst>
  </p:cSld>
  <p:clrMapOvr>
    <a:masterClrMapping/>
  </p:clrMapOvr>
  <p:transition spd="slow">
    <p:wipe dir="d"/>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2290" name="Text Box 2"/>
          <p:cNvSpPr txBox="1">
            <a:spLocks noChangeArrowheads="1"/>
          </p:cNvSpPr>
          <p:nvPr/>
        </p:nvSpPr>
        <p:spPr bwMode="auto">
          <a:xfrm>
            <a:off x="2133600" y="609600"/>
            <a:ext cx="5029200" cy="4664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30000" dirty="0"/>
              <a:t>9</a:t>
            </a:r>
          </a:p>
        </p:txBody>
      </p:sp>
      <p:sp>
        <p:nvSpPr>
          <p:cNvPr id="12291" name="Text Box 3"/>
          <p:cNvSpPr txBox="1">
            <a:spLocks noChangeArrowheads="1"/>
          </p:cNvSpPr>
          <p:nvPr/>
        </p:nvSpPr>
        <p:spPr bwMode="auto">
          <a:xfrm>
            <a:off x="2286000" y="4648200"/>
            <a:ext cx="4648200" cy="1555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9600" dirty="0" smtClean="0"/>
              <a:t>Seconds</a:t>
            </a:r>
            <a:endParaRPr lang="en-US" sz="9600" dirty="0"/>
          </a:p>
        </p:txBody>
      </p:sp>
    </p:spTree>
    <p:extLst>
      <p:ext uri="{BB962C8B-B14F-4D97-AF65-F5344CB8AC3E}">
        <p14:creationId xmlns:p14="http://schemas.microsoft.com/office/powerpoint/2010/main" val="3875125679"/>
      </p:ext>
    </p:extLst>
  </p:cSld>
  <p:clrMapOvr>
    <a:masterClrMapping/>
  </p:clrMapOvr>
  <p:transition advClick="0" advTm="1000"/>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3314" name="Text Box 2"/>
          <p:cNvSpPr txBox="1">
            <a:spLocks noChangeArrowheads="1"/>
          </p:cNvSpPr>
          <p:nvPr/>
        </p:nvSpPr>
        <p:spPr bwMode="auto">
          <a:xfrm>
            <a:off x="2133600" y="609600"/>
            <a:ext cx="5029200" cy="4664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30000" dirty="0"/>
              <a:t>8</a:t>
            </a:r>
          </a:p>
        </p:txBody>
      </p:sp>
      <p:sp>
        <p:nvSpPr>
          <p:cNvPr id="13315" name="Text Box 3"/>
          <p:cNvSpPr txBox="1">
            <a:spLocks noChangeArrowheads="1"/>
          </p:cNvSpPr>
          <p:nvPr/>
        </p:nvSpPr>
        <p:spPr bwMode="auto">
          <a:xfrm>
            <a:off x="2286000" y="4648200"/>
            <a:ext cx="4648200" cy="1555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9600" dirty="0" smtClean="0"/>
              <a:t>Seconds</a:t>
            </a:r>
            <a:endParaRPr lang="en-US" sz="9600" dirty="0"/>
          </a:p>
        </p:txBody>
      </p:sp>
    </p:spTree>
    <p:extLst>
      <p:ext uri="{BB962C8B-B14F-4D97-AF65-F5344CB8AC3E}">
        <p14:creationId xmlns:p14="http://schemas.microsoft.com/office/powerpoint/2010/main" val="1055007545"/>
      </p:ext>
    </p:extLst>
  </p:cSld>
  <p:clrMapOvr>
    <a:masterClrMapping/>
  </p:clrMapOvr>
  <p:transition advClick="0" advTm="1000"/>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4338" name="Text Box 2"/>
          <p:cNvSpPr txBox="1">
            <a:spLocks noChangeArrowheads="1"/>
          </p:cNvSpPr>
          <p:nvPr/>
        </p:nvSpPr>
        <p:spPr bwMode="auto">
          <a:xfrm>
            <a:off x="2133600" y="609600"/>
            <a:ext cx="5029200" cy="4664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30000" dirty="0"/>
              <a:t>7</a:t>
            </a:r>
          </a:p>
        </p:txBody>
      </p:sp>
      <p:sp>
        <p:nvSpPr>
          <p:cNvPr id="14339" name="Text Box 3"/>
          <p:cNvSpPr txBox="1">
            <a:spLocks noChangeArrowheads="1"/>
          </p:cNvSpPr>
          <p:nvPr/>
        </p:nvSpPr>
        <p:spPr bwMode="auto">
          <a:xfrm>
            <a:off x="2286000" y="4648200"/>
            <a:ext cx="4648200" cy="1555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9600" dirty="0" smtClean="0"/>
              <a:t>Seconds</a:t>
            </a:r>
            <a:endParaRPr lang="en-US" sz="9600" dirty="0"/>
          </a:p>
        </p:txBody>
      </p:sp>
    </p:spTree>
    <p:extLst>
      <p:ext uri="{BB962C8B-B14F-4D97-AF65-F5344CB8AC3E}">
        <p14:creationId xmlns:p14="http://schemas.microsoft.com/office/powerpoint/2010/main" val="489717207"/>
      </p:ext>
    </p:extLst>
  </p:cSld>
  <p:clrMapOvr>
    <a:masterClrMapping/>
  </p:clrMapOvr>
  <p:transition advClick="0" advTm="1000"/>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5362" name="Text Box 2"/>
          <p:cNvSpPr txBox="1">
            <a:spLocks noChangeArrowheads="1"/>
          </p:cNvSpPr>
          <p:nvPr/>
        </p:nvSpPr>
        <p:spPr bwMode="auto">
          <a:xfrm>
            <a:off x="2133600" y="609600"/>
            <a:ext cx="5029200" cy="4664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30000" dirty="0"/>
              <a:t>6</a:t>
            </a:r>
          </a:p>
        </p:txBody>
      </p:sp>
      <p:sp>
        <p:nvSpPr>
          <p:cNvPr id="15363" name="Text Box 3"/>
          <p:cNvSpPr txBox="1">
            <a:spLocks noChangeArrowheads="1"/>
          </p:cNvSpPr>
          <p:nvPr/>
        </p:nvSpPr>
        <p:spPr bwMode="auto">
          <a:xfrm>
            <a:off x="2286000" y="4648200"/>
            <a:ext cx="4648200" cy="1555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9600" dirty="0" smtClean="0"/>
              <a:t>Seconds</a:t>
            </a:r>
            <a:endParaRPr lang="en-US" sz="9600" dirty="0"/>
          </a:p>
        </p:txBody>
      </p:sp>
    </p:spTree>
    <p:extLst>
      <p:ext uri="{BB962C8B-B14F-4D97-AF65-F5344CB8AC3E}">
        <p14:creationId xmlns:p14="http://schemas.microsoft.com/office/powerpoint/2010/main" val="869841606"/>
      </p:ext>
    </p:extLst>
  </p:cSld>
  <p:clrMapOvr>
    <a:masterClrMapping/>
  </p:clrMapOvr>
  <p:transition advClick="0" advTm="1000"/>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6386" name="Text Box 2"/>
          <p:cNvSpPr txBox="1">
            <a:spLocks noChangeArrowheads="1"/>
          </p:cNvSpPr>
          <p:nvPr/>
        </p:nvSpPr>
        <p:spPr bwMode="auto">
          <a:xfrm>
            <a:off x="2133600" y="609600"/>
            <a:ext cx="5029200" cy="4664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30000" dirty="0"/>
              <a:t>5</a:t>
            </a:r>
          </a:p>
        </p:txBody>
      </p:sp>
      <p:sp>
        <p:nvSpPr>
          <p:cNvPr id="16387" name="Text Box 3"/>
          <p:cNvSpPr txBox="1">
            <a:spLocks noChangeArrowheads="1"/>
          </p:cNvSpPr>
          <p:nvPr/>
        </p:nvSpPr>
        <p:spPr bwMode="auto">
          <a:xfrm>
            <a:off x="2286000" y="4648200"/>
            <a:ext cx="4648200" cy="1555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9600" dirty="0" smtClean="0"/>
              <a:t>Seconds</a:t>
            </a:r>
            <a:endParaRPr lang="en-US" sz="9600" dirty="0"/>
          </a:p>
        </p:txBody>
      </p:sp>
    </p:spTree>
    <p:extLst>
      <p:ext uri="{BB962C8B-B14F-4D97-AF65-F5344CB8AC3E}">
        <p14:creationId xmlns:p14="http://schemas.microsoft.com/office/powerpoint/2010/main" val="1747984097"/>
      </p:ext>
    </p:extLst>
  </p:cSld>
  <p:clrMapOvr>
    <a:masterClrMapping/>
  </p:clrMapOvr>
  <p:transition advClick="0" advTm="1000"/>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7410" name="Text Box 2"/>
          <p:cNvSpPr txBox="1">
            <a:spLocks noChangeArrowheads="1"/>
          </p:cNvSpPr>
          <p:nvPr/>
        </p:nvSpPr>
        <p:spPr bwMode="auto">
          <a:xfrm>
            <a:off x="2133600" y="609600"/>
            <a:ext cx="5029200" cy="4664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30000" dirty="0"/>
              <a:t>4</a:t>
            </a:r>
          </a:p>
        </p:txBody>
      </p:sp>
      <p:sp>
        <p:nvSpPr>
          <p:cNvPr id="17411" name="Text Box 3"/>
          <p:cNvSpPr txBox="1">
            <a:spLocks noChangeArrowheads="1"/>
          </p:cNvSpPr>
          <p:nvPr/>
        </p:nvSpPr>
        <p:spPr bwMode="auto">
          <a:xfrm>
            <a:off x="2286000" y="4648200"/>
            <a:ext cx="4648200" cy="1555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9600" dirty="0" smtClean="0"/>
              <a:t>Seconds</a:t>
            </a:r>
            <a:endParaRPr lang="en-US" sz="9600" dirty="0"/>
          </a:p>
        </p:txBody>
      </p:sp>
    </p:spTree>
    <p:extLst>
      <p:ext uri="{BB962C8B-B14F-4D97-AF65-F5344CB8AC3E}">
        <p14:creationId xmlns:p14="http://schemas.microsoft.com/office/powerpoint/2010/main" val="1515619553"/>
      </p:ext>
    </p:extLst>
  </p:cSld>
  <p:clrMapOvr>
    <a:masterClrMapping/>
  </p:clrMapOvr>
  <p:transition advClick="0" advTm="1000"/>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8434" name="Text Box 2"/>
          <p:cNvSpPr txBox="1">
            <a:spLocks noChangeArrowheads="1"/>
          </p:cNvSpPr>
          <p:nvPr/>
        </p:nvSpPr>
        <p:spPr bwMode="auto">
          <a:xfrm>
            <a:off x="2133600" y="609600"/>
            <a:ext cx="5029200" cy="4664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30000" dirty="0"/>
              <a:t>3</a:t>
            </a:r>
          </a:p>
        </p:txBody>
      </p:sp>
      <p:sp>
        <p:nvSpPr>
          <p:cNvPr id="18435" name="Text Box 3"/>
          <p:cNvSpPr txBox="1">
            <a:spLocks noChangeArrowheads="1"/>
          </p:cNvSpPr>
          <p:nvPr/>
        </p:nvSpPr>
        <p:spPr bwMode="auto">
          <a:xfrm>
            <a:off x="2286000" y="4648200"/>
            <a:ext cx="4648200" cy="1555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9600" dirty="0" smtClean="0"/>
              <a:t>Seconds</a:t>
            </a:r>
            <a:endParaRPr lang="en-US" sz="9600" dirty="0"/>
          </a:p>
        </p:txBody>
      </p:sp>
    </p:spTree>
    <p:extLst>
      <p:ext uri="{BB962C8B-B14F-4D97-AF65-F5344CB8AC3E}">
        <p14:creationId xmlns:p14="http://schemas.microsoft.com/office/powerpoint/2010/main" val="2377289015"/>
      </p:ext>
    </p:extLst>
  </p:cSld>
  <p:clrMapOvr>
    <a:masterClrMapping/>
  </p:clrMapOvr>
  <p:transition advClick="0" advTm="1000"/>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9458" name="Text Box 2"/>
          <p:cNvSpPr txBox="1">
            <a:spLocks noChangeArrowheads="1"/>
          </p:cNvSpPr>
          <p:nvPr/>
        </p:nvSpPr>
        <p:spPr bwMode="auto">
          <a:xfrm>
            <a:off x="2133600" y="609600"/>
            <a:ext cx="5029200" cy="4664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30000" dirty="0"/>
              <a:t>2</a:t>
            </a:r>
          </a:p>
        </p:txBody>
      </p:sp>
      <p:sp>
        <p:nvSpPr>
          <p:cNvPr id="19459" name="Text Box 3"/>
          <p:cNvSpPr txBox="1">
            <a:spLocks noChangeArrowheads="1"/>
          </p:cNvSpPr>
          <p:nvPr/>
        </p:nvSpPr>
        <p:spPr bwMode="auto">
          <a:xfrm>
            <a:off x="2286000" y="4648200"/>
            <a:ext cx="4648200" cy="1555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9600" dirty="0" smtClean="0"/>
              <a:t>Seconds</a:t>
            </a:r>
            <a:endParaRPr lang="en-US" sz="9600" dirty="0"/>
          </a:p>
        </p:txBody>
      </p:sp>
    </p:spTree>
    <p:extLst>
      <p:ext uri="{BB962C8B-B14F-4D97-AF65-F5344CB8AC3E}">
        <p14:creationId xmlns:p14="http://schemas.microsoft.com/office/powerpoint/2010/main" val="3124815181"/>
      </p:ext>
    </p:extLst>
  </p:cSld>
  <p:clrMapOvr>
    <a:masterClrMapping/>
  </p:clrMapOvr>
  <p:transition advClick="0" advTm="1000"/>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0482" name="Text Box 2"/>
          <p:cNvSpPr txBox="1">
            <a:spLocks noChangeArrowheads="1"/>
          </p:cNvSpPr>
          <p:nvPr/>
        </p:nvSpPr>
        <p:spPr bwMode="auto">
          <a:xfrm>
            <a:off x="2133600" y="609600"/>
            <a:ext cx="5029200" cy="4664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30000" dirty="0"/>
              <a:t>1</a:t>
            </a:r>
          </a:p>
        </p:txBody>
      </p:sp>
      <p:sp>
        <p:nvSpPr>
          <p:cNvPr id="20483" name="Text Box 3"/>
          <p:cNvSpPr txBox="1">
            <a:spLocks noChangeArrowheads="1"/>
          </p:cNvSpPr>
          <p:nvPr/>
        </p:nvSpPr>
        <p:spPr bwMode="auto">
          <a:xfrm>
            <a:off x="2286000" y="4648200"/>
            <a:ext cx="4648200" cy="1555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9600" dirty="0" smtClean="0"/>
              <a:t>Seconds</a:t>
            </a:r>
            <a:endParaRPr lang="en-US" sz="9600" dirty="0"/>
          </a:p>
        </p:txBody>
      </p:sp>
    </p:spTree>
    <p:extLst>
      <p:ext uri="{BB962C8B-B14F-4D97-AF65-F5344CB8AC3E}">
        <p14:creationId xmlns:p14="http://schemas.microsoft.com/office/powerpoint/2010/main" val="2232104398"/>
      </p:ext>
    </p:extLst>
  </p:cSld>
  <p:clrMapOvr>
    <a:masterClrMapping/>
  </p:clrMapOvr>
  <p:transition advClick="0" advTm="1000"/>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6" name="WordArt 2"/>
          <p:cNvSpPr>
            <a:spLocks noChangeArrowheads="1" noChangeShapeType="1" noTextEdit="1"/>
          </p:cNvSpPr>
          <p:nvPr/>
        </p:nvSpPr>
        <p:spPr bwMode="auto">
          <a:xfrm>
            <a:off x="762000" y="914400"/>
            <a:ext cx="8001000" cy="3556000"/>
          </a:xfrm>
          <a:prstGeom prst="rect">
            <a:avLst/>
          </a:prstGeom>
        </p:spPr>
        <p:txBody>
          <a:bodyPr wrap="none" fromWordArt="1">
            <a:prstTxWarp prst="textSlantUp">
              <a:avLst>
                <a:gd name="adj" fmla="val 32056"/>
              </a:avLst>
            </a:prstTxWarp>
          </a:bodyPr>
          <a:lstStyle/>
          <a:p>
            <a:pPr algn="ctr"/>
            <a:r>
              <a:rPr lang="en-US" sz="3600" kern="10" dirty="0">
                <a:ln w="9525">
                  <a:solidFill>
                    <a:srgbClr val="CC99FF"/>
                  </a:solidFill>
                  <a:round/>
                  <a:headEnd/>
                  <a:tailEnd/>
                </a:ln>
                <a:gradFill rotWithShape="0">
                  <a:gsLst>
                    <a:gs pos="0">
                      <a:srgbClr val="6600CC"/>
                    </a:gs>
                    <a:gs pos="100000">
                      <a:srgbClr val="CC00CC"/>
                    </a:gs>
                  </a:gsLst>
                  <a:lin ang="5400000" scaled="1"/>
                </a:gradFill>
                <a:effectLst>
                  <a:outerShdw dist="53882" dir="2700000" algn="ctr" rotWithShape="0">
                    <a:srgbClr val="9999FF"/>
                  </a:outerShdw>
                </a:effectLst>
                <a:latin typeface="Impact"/>
              </a:rPr>
              <a:t>Let's get started!</a:t>
            </a:r>
          </a:p>
        </p:txBody>
      </p:sp>
    </p:spTree>
    <p:extLst>
      <p:ext uri="{BB962C8B-B14F-4D97-AF65-F5344CB8AC3E}">
        <p14:creationId xmlns:p14="http://schemas.microsoft.com/office/powerpoint/2010/main" val="2305939035"/>
      </p:ext>
    </p:extLst>
  </p:cSld>
  <p:clrMapOvr>
    <a:masterClrMapping/>
  </p:clrMapOvr>
  <p:transition>
    <p:sndAc>
      <p:stSnd>
        <p:snd r:embed="rId2" name="time.wav"/>
      </p:stSnd>
    </p:sndAc>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2"/>
            </p:custDataLst>
          </p:nvPr>
        </p:nvSpPr>
        <p:spPr/>
        <p:txBody>
          <a:bodyPr/>
          <a:lstStyle/>
          <a:p>
            <a:r>
              <a:rPr lang="en-US" b="1" dirty="0" smtClean="0">
                <a:solidFill>
                  <a:srgbClr val="0070C0"/>
                </a:solidFill>
              </a:rPr>
              <a:t>Session Four Topic</a:t>
            </a:r>
            <a:endParaRPr lang="en-US" sz="2000" dirty="0"/>
          </a:p>
        </p:txBody>
      </p:sp>
      <p:sp>
        <p:nvSpPr>
          <p:cNvPr id="5" name="Content Placeholder 4"/>
          <p:cNvSpPr>
            <a:spLocks noGrp="1"/>
          </p:cNvSpPr>
          <p:nvPr>
            <p:ph idx="1"/>
            <p:custDataLst>
              <p:tags r:id="rId3"/>
            </p:custDataLst>
          </p:nvPr>
        </p:nvSpPr>
        <p:spPr/>
        <p:txBody>
          <a:bodyPr>
            <a:normAutofit/>
          </a:bodyPr>
          <a:lstStyle/>
          <a:p>
            <a:pPr marL="0" indent="0">
              <a:buNone/>
            </a:pPr>
            <a:r>
              <a:rPr lang="en-US" dirty="0" smtClean="0">
                <a:solidFill>
                  <a:schemeClr val="bg1">
                    <a:lumMod val="85000"/>
                  </a:schemeClr>
                </a:solidFill>
              </a:rPr>
              <a:t>Session 1 – Topics 1,</a:t>
            </a:r>
            <a:r>
              <a:rPr lang="en-US" dirty="0" smtClean="0"/>
              <a:t> </a:t>
            </a:r>
            <a:r>
              <a:rPr lang="en-US" dirty="0" smtClean="0">
                <a:solidFill>
                  <a:schemeClr val="bg1">
                    <a:lumMod val="85000"/>
                  </a:schemeClr>
                </a:solidFill>
              </a:rPr>
              <a:t>2,</a:t>
            </a:r>
            <a:r>
              <a:rPr lang="en-US" dirty="0" smtClean="0"/>
              <a:t> </a:t>
            </a:r>
            <a:r>
              <a:rPr lang="en-US" dirty="0" smtClean="0">
                <a:solidFill>
                  <a:schemeClr val="bg1">
                    <a:lumMod val="85000"/>
                  </a:schemeClr>
                </a:solidFill>
              </a:rPr>
              <a:t>3,</a:t>
            </a:r>
            <a:r>
              <a:rPr lang="en-US" dirty="0" smtClean="0"/>
              <a:t> </a:t>
            </a:r>
            <a:r>
              <a:rPr lang="en-US" dirty="0" smtClean="0">
                <a:solidFill>
                  <a:schemeClr val="bg1">
                    <a:lumMod val="85000"/>
                  </a:schemeClr>
                </a:solidFill>
              </a:rPr>
              <a:t>4,</a:t>
            </a:r>
            <a:r>
              <a:rPr lang="en-US" dirty="0" smtClean="0"/>
              <a:t> </a:t>
            </a:r>
            <a:r>
              <a:rPr lang="en-US" dirty="0" smtClean="0">
                <a:solidFill>
                  <a:schemeClr val="bg1">
                    <a:lumMod val="85000"/>
                  </a:schemeClr>
                </a:solidFill>
              </a:rPr>
              <a:t>5a,</a:t>
            </a:r>
            <a:r>
              <a:rPr lang="en-US" dirty="0" smtClean="0">
                <a:solidFill>
                  <a:srgbClr val="FF0000"/>
                </a:solidFill>
              </a:rPr>
              <a:t> </a:t>
            </a:r>
            <a:r>
              <a:rPr lang="en-US" dirty="0" smtClean="0">
                <a:solidFill>
                  <a:schemeClr val="bg1">
                    <a:lumMod val="85000"/>
                  </a:schemeClr>
                </a:solidFill>
              </a:rPr>
              <a:t>5b</a:t>
            </a:r>
          </a:p>
          <a:p>
            <a:pPr marL="0" indent="0">
              <a:buNone/>
            </a:pPr>
            <a:r>
              <a:rPr lang="en-US" dirty="0" smtClean="0">
                <a:solidFill>
                  <a:schemeClr val="bg1">
                    <a:lumMod val="85000"/>
                  </a:schemeClr>
                </a:solidFill>
              </a:rPr>
              <a:t>Session 2 – Topics 6, 7a, 7b, 7c, 7d, 8, 9, 10</a:t>
            </a:r>
          </a:p>
          <a:p>
            <a:pPr marL="0" indent="0">
              <a:buNone/>
            </a:pPr>
            <a:r>
              <a:rPr lang="en-US" dirty="0" smtClean="0">
                <a:solidFill>
                  <a:schemeClr val="bg1">
                    <a:lumMod val="85000"/>
                  </a:schemeClr>
                </a:solidFill>
              </a:rPr>
              <a:t>Session 3 – Topics 11,</a:t>
            </a:r>
            <a:r>
              <a:rPr lang="en-US" dirty="0" smtClean="0"/>
              <a:t> </a:t>
            </a:r>
            <a:r>
              <a:rPr lang="en-US" dirty="0" smtClean="0">
                <a:solidFill>
                  <a:schemeClr val="bg1">
                    <a:lumMod val="85000"/>
                  </a:schemeClr>
                </a:solidFill>
              </a:rPr>
              <a:t>12, 13,</a:t>
            </a:r>
            <a:r>
              <a:rPr lang="en-US" dirty="0" smtClean="0"/>
              <a:t> </a:t>
            </a:r>
            <a:r>
              <a:rPr lang="en-US" dirty="0" smtClean="0">
                <a:solidFill>
                  <a:schemeClr val="bg1">
                    <a:lumMod val="85000"/>
                  </a:schemeClr>
                </a:solidFill>
              </a:rPr>
              <a:t>14, 15</a:t>
            </a:r>
          </a:p>
          <a:p>
            <a:pPr marL="0" indent="0">
              <a:buNone/>
            </a:pPr>
            <a:r>
              <a:rPr lang="en-US" dirty="0" smtClean="0"/>
              <a:t>Session 4 – Topics </a:t>
            </a:r>
            <a:r>
              <a:rPr lang="en-US" dirty="0" smtClean="0">
                <a:solidFill>
                  <a:schemeClr val="bg1">
                    <a:lumMod val="85000"/>
                  </a:schemeClr>
                </a:solidFill>
              </a:rPr>
              <a:t>16,</a:t>
            </a:r>
            <a:r>
              <a:rPr lang="en-US" dirty="0" smtClean="0"/>
              <a:t> </a:t>
            </a:r>
            <a:r>
              <a:rPr lang="en-US" dirty="0" smtClean="0">
                <a:solidFill>
                  <a:schemeClr val="bg1">
                    <a:lumMod val="85000"/>
                  </a:schemeClr>
                </a:solidFill>
              </a:rPr>
              <a:t>17,</a:t>
            </a:r>
            <a:r>
              <a:rPr lang="en-US" dirty="0" smtClean="0"/>
              <a:t> </a:t>
            </a:r>
            <a:r>
              <a:rPr lang="en-US" dirty="0" smtClean="0">
                <a:solidFill>
                  <a:schemeClr val="bg1">
                    <a:lumMod val="85000"/>
                  </a:schemeClr>
                </a:solidFill>
              </a:rPr>
              <a:t>18, </a:t>
            </a:r>
            <a:r>
              <a:rPr lang="en-US" dirty="0" smtClean="0">
                <a:solidFill>
                  <a:srgbClr val="FF0000"/>
                </a:solidFill>
              </a:rPr>
              <a:t>19</a:t>
            </a:r>
            <a:r>
              <a:rPr lang="en-US" dirty="0" smtClean="0"/>
              <a:t>, 20</a:t>
            </a:r>
          </a:p>
          <a:p>
            <a:pPr marL="0" indent="0">
              <a:buNone/>
            </a:pPr>
            <a:r>
              <a:rPr lang="en-US" dirty="0" smtClean="0">
                <a:solidFill>
                  <a:schemeClr val="bg1">
                    <a:lumMod val="75000"/>
                  </a:schemeClr>
                </a:solidFill>
              </a:rPr>
              <a:t>Session 5 – Topics 21, 22, 23, 24, 25, 26, 27</a:t>
            </a:r>
          </a:p>
          <a:p>
            <a:pPr marL="0" indent="0">
              <a:buNone/>
            </a:pPr>
            <a:r>
              <a:rPr lang="en-US" dirty="0" smtClean="0">
                <a:solidFill>
                  <a:schemeClr val="bg1">
                    <a:lumMod val="75000"/>
                  </a:schemeClr>
                </a:solidFill>
              </a:rPr>
              <a:t>Session 6 – Topics 28, 29, Summary, Final Exam</a:t>
            </a:r>
          </a:p>
        </p:txBody>
      </p:sp>
    </p:spTree>
    <p:custDataLst>
      <p:tags r:id="rId1"/>
    </p:custDataLst>
    <p:extLst>
      <p:ext uri="{BB962C8B-B14F-4D97-AF65-F5344CB8AC3E}">
        <p14:creationId xmlns:p14="http://schemas.microsoft.com/office/powerpoint/2010/main" val="2572558755"/>
      </p:ext>
    </p:extLst>
  </p:cSld>
  <p:clrMapOvr>
    <a:masterClrMapping/>
  </p:clrMapOvr>
  <p:transition spd="slow">
    <p:wipe dir="d"/>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Rectangle 2"/>
          <p:cNvSpPr>
            <a:spLocks noGrp="1" noChangeArrowheads="1"/>
          </p:cNvSpPr>
          <p:nvPr>
            <p:ph type="title"/>
          </p:nvPr>
        </p:nvSpPr>
        <p:spPr/>
        <p:txBody>
          <a:bodyPr/>
          <a:lstStyle/>
          <a:p>
            <a:r>
              <a:rPr lang="en-US" dirty="0" smtClean="0"/>
              <a:t>Topic 19 Question</a:t>
            </a:r>
          </a:p>
        </p:txBody>
      </p:sp>
      <p:sp>
        <p:nvSpPr>
          <p:cNvPr id="957443" name="Rectangle 3"/>
          <p:cNvSpPr>
            <a:spLocks noGrp="1" noChangeArrowheads="1"/>
          </p:cNvSpPr>
          <p:nvPr>
            <p:ph type="body" idx="1"/>
          </p:nvPr>
        </p:nvSpPr>
        <p:spPr/>
        <p:txBody>
          <a:bodyPr>
            <a:normAutofit lnSpcReduction="10000"/>
          </a:bodyPr>
          <a:lstStyle/>
          <a:p>
            <a:pPr marL="495300" indent="-495300">
              <a:buFont typeface="Wingdings" pitchFamily="2" charset="2"/>
              <a:buAutoNum type="arabicPeriod"/>
            </a:pPr>
            <a:r>
              <a:rPr lang="en-US" b="1" dirty="0" smtClean="0"/>
              <a:t>When a telephone tree is activated, what should be done when a caller cannot reach one of their assigned contacts?</a:t>
            </a:r>
          </a:p>
          <a:p>
            <a:pPr marL="952500" lvl="1" indent="-495300">
              <a:buFont typeface="Wingdings" pitchFamily="2" charset="2"/>
              <a:buAutoNum type="alphaUcPeriod"/>
            </a:pPr>
            <a:r>
              <a:rPr lang="en-US" dirty="0" smtClean="0"/>
              <a:t>Call all those assigned to the person who cannot be reached</a:t>
            </a:r>
          </a:p>
          <a:p>
            <a:pPr marL="952500" lvl="1" indent="-495300">
              <a:buFont typeface="Wingdings" pitchFamily="2" charset="2"/>
              <a:buAutoNum type="alphaUcPeriod"/>
            </a:pPr>
            <a:r>
              <a:rPr lang="en-US" dirty="0" smtClean="0"/>
              <a:t>Call the liaison to report the difficulty</a:t>
            </a:r>
          </a:p>
          <a:p>
            <a:pPr marL="952500" lvl="1" indent="-495300">
              <a:buFont typeface="Wingdings" pitchFamily="2" charset="2"/>
              <a:buAutoNum type="alphaUcPeriod"/>
            </a:pPr>
            <a:r>
              <a:rPr lang="en-US" dirty="0" smtClean="0"/>
              <a:t>Ignore that person and go on to the next assigned contact</a:t>
            </a:r>
          </a:p>
          <a:p>
            <a:pPr marL="952500" lvl="1" indent="-495300">
              <a:buFont typeface="Wingdings" pitchFamily="2" charset="2"/>
              <a:buAutoNum type="alphaUcPeriod"/>
            </a:pPr>
            <a:r>
              <a:rPr lang="en-US" dirty="0" smtClean="0"/>
              <a:t>Stop calling at that point to "break" the tree</a:t>
            </a:r>
          </a:p>
        </p:txBody>
      </p:sp>
    </p:spTree>
    <p:extLst>
      <p:ext uri="{BB962C8B-B14F-4D97-AF65-F5344CB8AC3E}">
        <p14:creationId xmlns:p14="http://schemas.microsoft.com/office/powerpoint/2010/main" val="1301743000"/>
      </p:ext>
    </p:extLst>
  </p:cSld>
  <p:clrMapOvr>
    <a:masterClrMapping/>
  </p:clrMapOvr>
  <p:transition spd="slow">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mph" presetSubtype="2" fill="hold" nodeType="clickEffect">
                                  <p:stCondLst>
                                    <p:cond delay="0"/>
                                  </p:stCondLst>
                                  <p:childTnLst>
                                    <p:animClr clrSpc="rgb" dir="cw">
                                      <p:cBhvr override="childStyle">
                                        <p:cTn id="6" dur="1000" fill="hold"/>
                                        <p:tgtEl>
                                          <p:spTgt spid="957443">
                                            <p:txEl>
                                              <p:pRg st="1" end="1"/>
                                            </p:txEl>
                                          </p:spTgt>
                                        </p:tgtEl>
                                        <p:attrNameLst>
                                          <p:attrName>style.color</p:attrName>
                                        </p:attrNameLst>
                                      </p:cBhvr>
                                      <p:to>
                                        <a:srgbClr val="FF3300"/>
                                      </p:to>
                                    </p:animClr>
                                  </p:childTnLst>
                                </p:cTn>
                              </p:par>
                              <p:par>
                                <p:cTn id="7" presetID="8" presetClass="emph" presetSubtype="0" fill="hold" nodeType="withEffect">
                                  <p:stCondLst>
                                    <p:cond delay="0"/>
                                  </p:stCondLst>
                                  <p:childTnLst>
                                    <p:animRot by="21600000">
                                      <p:cBhvr>
                                        <p:cTn id="8" dur="1000" fill="hold"/>
                                        <p:tgtEl>
                                          <p:spTgt spid="957443">
                                            <p:txEl>
                                              <p:pRg st="1" end="1"/>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Rectangle 2"/>
          <p:cNvSpPr>
            <a:spLocks noGrp="1" noChangeArrowheads="1"/>
          </p:cNvSpPr>
          <p:nvPr>
            <p:ph type="title"/>
          </p:nvPr>
        </p:nvSpPr>
        <p:spPr/>
        <p:txBody>
          <a:bodyPr/>
          <a:lstStyle/>
          <a:p>
            <a:r>
              <a:rPr lang="en-US" dirty="0" smtClean="0"/>
              <a:t>Topic 19 Question</a:t>
            </a:r>
          </a:p>
        </p:txBody>
      </p:sp>
      <p:sp>
        <p:nvSpPr>
          <p:cNvPr id="958467" name="Rectangle 3"/>
          <p:cNvSpPr>
            <a:spLocks noGrp="1" noChangeArrowheads="1"/>
          </p:cNvSpPr>
          <p:nvPr>
            <p:ph type="body" idx="1"/>
          </p:nvPr>
        </p:nvSpPr>
        <p:spPr/>
        <p:txBody>
          <a:bodyPr>
            <a:normAutofit lnSpcReduction="10000"/>
          </a:bodyPr>
          <a:lstStyle/>
          <a:p>
            <a:pPr marL="495300" indent="-495300">
              <a:lnSpc>
                <a:spcPct val="90000"/>
              </a:lnSpc>
              <a:buFont typeface="Wingdings" pitchFamily="2" charset="2"/>
              <a:buAutoNum type="arabicPeriod" startAt="2"/>
            </a:pPr>
            <a:r>
              <a:rPr lang="en-US" b="1" dirty="0" smtClean="0"/>
              <a:t>What is an "emcomm activation liaison" for a served agency?</a:t>
            </a:r>
          </a:p>
          <a:p>
            <a:pPr marL="952500" lvl="1" indent="-495300">
              <a:lnSpc>
                <a:spcPct val="90000"/>
              </a:lnSpc>
              <a:buFont typeface="Wingdings" pitchFamily="2" charset="2"/>
              <a:buAutoNum type="alphaUcPeriod"/>
            </a:pPr>
            <a:r>
              <a:rPr lang="en-US" dirty="0" smtClean="0"/>
              <a:t>A phone answering service employed by the agency</a:t>
            </a:r>
          </a:p>
          <a:p>
            <a:pPr marL="952500" lvl="1" indent="-495300">
              <a:lnSpc>
                <a:spcPct val="90000"/>
              </a:lnSpc>
              <a:buFont typeface="Wingdings" pitchFamily="2" charset="2"/>
              <a:buAutoNum type="alphaUcPeriod"/>
            </a:pPr>
            <a:r>
              <a:rPr lang="en-US" dirty="0" smtClean="0"/>
              <a:t>An automatic paging service employed by the agency</a:t>
            </a:r>
          </a:p>
          <a:p>
            <a:pPr marL="952500" lvl="1" indent="-495300">
              <a:lnSpc>
                <a:spcPct val="90000"/>
              </a:lnSpc>
              <a:buFont typeface="Wingdings" pitchFamily="2" charset="2"/>
              <a:buAutoNum type="alphaUcPeriod"/>
            </a:pPr>
            <a:r>
              <a:rPr lang="en-US" dirty="0" smtClean="0"/>
              <a:t>An agency employee who arrives early to turn on the equipment</a:t>
            </a:r>
          </a:p>
          <a:p>
            <a:pPr marL="952500" lvl="1" indent="-495300">
              <a:lnSpc>
                <a:spcPct val="90000"/>
              </a:lnSpc>
              <a:buFont typeface="Wingdings" pitchFamily="2" charset="2"/>
              <a:buAutoNum type="alphaUcPeriod"/>
            </a:pPr>
            <a:r>
              <a:rPr lang="en-US" dirty="0" smtClean="0"/>
              <a:t>A member of an emcomm group who is alerted first by the agency</a:t>
            </a:r>
          </a:p>
        </p:txBody>
      </p:sp>
    </p:spTree>
    <p:extLst>
      <p:ext uri="{BB962C8B-B14F-4D97-AF65-F5344CB8AC3E}">
        <p14:creationId xmlns:p14="http://schemas.microsoft.com/office/powerpoint/2010/main" val="692970584"/>
      </p:ext>
    </p:extLst>
  </p:cSld>
  <p:clrMapOvr>
    <a:masterClrMapping/>
  </p:clrMapOvr>
  <p:transition spd="slow">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mph" presetSubtype="2" fill="hold" nodeType="clickEffect">
                                  <p:stCondLst>
                                    <p:cond delay="0"/>
                                  </p:stCondLst>
                                  <p:childTnLst>
                                    <p:animClr clrSpc="rgb" dir="cw">
                                      <p:cBhvr override="childStyle">
                                        <p:cTn id="6" dur="1000" fill="hold"/>
                                        <p:tgtEl>
                                          <p:spTgt spid="958467">
                                            <p:txEl>
                                              <p:pRg st="4" end="4"/>
                                            </p:txEl>
                                          </p:spTgt>
                                        </p:tgtEl>
                                        <p:attrNameLst>
                                          <p:attrName>style.color</p:attrName>
                                        </p:attrNameLst>
                                      </p:cBhvr>
                                      <p:to>
                                        <a:srgbClr val="FF3300"/>
                                      </p:to>
                                    </p:animClr>
                                  </p:childTnLst>
                                </p:cTn>
                              </p:par>
                              <p:par>
                                <p:cTn id="7" presetID="8" presetClass="emph" presetSubtype="0" fill="hold" nodeType="withEffect">
                                  <p:stCondLst>
                                    <p:cond delay="0"/>
                                  </p:stCondLst>
                                  <p:childTnLst>
                                    <p:animRot by="21600000">
                                      <p:cBhvr>
                                        <p:cTn id="8" dur="1000" fill="hold"/>
                                        <p:tgtEl>
                                          <p:spTgt spid="958467">
                                            <p:txEl>
                                              <p:pRg st="4" end="4"/>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Rectangle 2"/>
          <p:cNvSpPr>
            <a:spLocks noGrp="1" noChangeArrowheads="1"/>
          </p:cNvSpPr>
          <p:nvPr>
            <p:ph type="title"/>
          </p:nvPr>
        </p:nvSpPr>
        <p:spPr/>
        <p:txBody>
          <a:bodyPr/>
          <a:lstStyle/>
          <a:p>
            <a:r>
              <a:rPr lang="en-US" dirty="0" smtClean="0"/>
              <a:t>Topic 19 Question</a:t>
            </a:r>
          </a:p>
        </p:txBody>
      </p:sp>
      <p:sp>
        <p:nvSpPr>
          <p:cNvPr id="959491" name="Rectangle 3"/>
          <p:cNvSpPr>
            <a:spLocks noGrp="1" noChangeArrowheads="1"/>
          </p:cNvSpPr>
          <p:nvPr>
            <p:ph type="body" idx="1"/>
          </p:nvPr>
        </p:nvSpPr>
        <p:spPr/>
        <p:txBody>
          <a:bodyPr>
            <a:normAutofit lnSpcReduction="10000"/>
          </a:bodyPr>
          <a:lstStyle/>
          <a:p>
            <a:pPr marL="495300" indent="-495300">
              <a:buFont typeface="Wingdings" pitchFamily="2" charset="2"/>
              <a:buAutoNum type="arabicPeriod" startAt="3"/>
            </a:pPr>
            <a:r>
              <a:rPr lang="en-US" b="1" dirty="0" smtClean="0"/>
              <a:t>Regarding emcomm alerting systems, which of the following is true?</a:t>
            </a:r>
          </a:p>
          <a:p>
            <a:pPr marL="952500" lvl="1" indent="-495300">
              <a:buFont typeface="Wingdings" pitchFamily="2" charset="2"/>
              <a:buAutoNum type="alphaUcPeriod"/>
            </a:pPr>
            <a:r>
              <a:rPr lang="en-US" dirty="0" smtClean="0"/>
              <a:t>All systems are equally useful</a:t>
            </a:r>
          </a:p>
          <a:p>
            <a:pPr marL="952500" lvl="1" indent="-495300">
              <a:buFont typeface="Wingdings" pitchFamily="2" charset="2"/>
              <a:buAutoNum type="alphaUcPeriod"/>
            </a:pPr>
            <a:r>
              <a:rPr lang="en-US" dirty="0" smtClean="0"/>
              <a:t>As an alerting system, commercial paging is clearly superior to all others</a:t>
            </a:r>
          </a:p>
          <a:p>
            <a:pPr marL="952500" lvl="1" indent="-495300">
              <a:buFont typeface="Wingdings" pitchFamily="2" charset="2"/>
              <a:buAutoNum type="alphaUcPeriod"/>
            </a:pPr>
            <a:r>
              <a:rPr lang="en-US" dirty="0" smtClean="0"/>
              <a:t>As an alerting system, the telephone tree is clearly superior to all others</a:t>
            </a:r>
          </a:p>
          <a:p>
            <a:pPr marL="952500" lvl="1" indent="-495300">
              <a:buFont typeface="Wingdings" pitchFamily="2" charset="2"/>
              <a:buAutoNum type="alphaUcPeriod"/>
            </a:pPr>
            <a:r>
              <a:rPr lang="en-US" dirty="0" smtClean="0"/>
              <a:t>It is best not to rely exclusively upon any single alerting system</a:t>
            </a:r>
          </a:p>
        </p:txBody>
      </p:sp>
    </p:spTree>
    <p:extLst>
      <p:ext uri="{BB962C8B-B14F-4D97-AF65-F5344CB8AC3E}">
        <p14:creationId xmlns:p14="http://schemas.microsoft.com/office/powerpoint/2010/main" val="605775833"/>
      </p:ext>
    </p:extLst>
  </p:cSld>
  <p:clrMapOvr>
    <a:masterClrMapping/>
  </p:clrMapOvr>
  <p:transition spd="slow">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mph" presetSubtype="2" fill="hold" nodeType="clickEffect">
                                  <p:stCondLst>
                                    <p:cond delay="0"/>
                                  </p:stCondLst>
                                  <p:childTnLst>
                                    <p:animClr clrSpc="rgb" dir="cw">
                                      <p:cBhvr override="childStyle">
                                        <p:cTn id="6" dur="1000" fill="hold"/>
                                        <p:tgtEl>
                                          <p:spTgt spid="959491">
                                            <p:txEl>
                                              <p:pRg st="4" end="4"/>
                                            </p:txEl>
                                          </p:spTgt>
                                        </p:tgtEl>
                                        <p:attrNameLst>
                                          <p:attrName>style.color</p:attrName>
                                        </p:attrNameLst>
                                      </p:cBhvr>
                                      <p:to>
                                        <a:srgbClr val="FF3300"/>
                                      </p:to>
                                    </p:animClr>
                                  </p:childTnLst>
                                </p:cTn>
                              </p:par>
                              <p:par>
                                <p:cTn id="7" presetID="8" presetClass="emph" presetSubtype="0" fill="hold" nodeType="withEffect">
                                  <p:stCondLst>
                                    <p:cond delay="0"/>
                                  </p:stCondLst>
                                  <p:childTnLst>
                                    <p:animRot by="21600000">
                                      <p:cBhvr>
                                        <p:cTn id="8" dur="1000" fill="hold"/>
                                        <p:tgtEl>
                                          <p:spTgt spid="959491">
                                            <p:txEl>
                                              <p:pRg st="4" end="4"/>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Rectangle 2"/>
          <p:cNvSpPr>
            <a:spLocks noGrp="1" noChangeArrowheads="1"/>
          </p:cNvSpPr>
          <p:nvPr>
            <p:ph type="title"/>
          </p:nvPr>
        </p:nvSpPr>
        <p:spPr/>
        <p:txBody>
          <a:bodyPr/>
          <a:lstStyle/>
          <a:p>
            <a:r>
              <a:rPr lang="en-US" dirty="0" smtClean="0"/>
              <a:t>Topic 19 Question</a:t>
            </a:r>
          </a:p>
        </p:txBody>
      </p:sp>
      <p:sp>
        <p:nvSpPr>
          <p:cNvPr id="960515" name="Rectangle 3"/>
          <p:cNvSpPr>
            <a:spLocks noGrp="1" noChangeArrowheads="1"/>
          </p:cNvSpPr>
          <p:nvPr>
            <p:ph type="body" idx="1"/>
          </p:nvPr>
        </p:nvSpPr>
        <p:spPr/>
        <p:txBody>
          <a:bodyPr/>
          <a:lstStyle/>
          <a:p>
            <a:pPr marL="495300" indent="-495300">
              <a:buFont typeface="Wingdings" pitchFamily="2" charset="2"/>
              <a:buAutoNum type="arabicPeriod" startAt="4"/>
            </a:pPr>
            <a:r>
              <a:rPr lang="en-US" b="1" dirty="0" smtClean="0"/>
              <a:t>Which of the following is true of e-mail as an alerting system?</a:t>
            </a:r>
          </a:p>
          <a:p>
            <a:pPr marL="952500" lvl="1" indent="-495300">
              <a:buFont typeface="Wingdings" pitchFamily="2" charset="2"/>
              <a:buAutoNum type="alphaUcPeriod"/>
            </a:pPr>
            <a:r>
              <a:rPr lang="en-US" sz="2200" dirty="0" smtClean="0"/>
              <a:t>With e-mail, emcomm members can be reached immediately anywhere they happen to be</a:t>
            </a:r>
          </a:p>
          <a:p>
            <a:pPr marL="952500" lvl="1" indent="-495300">
              <a:buFont typeface="Wingdings" pitchFamily="2" charset="2"/>
              <a:buAutoNum type="alphaUcPeriod"/>
            </a:pPr>
            <a:r>
              <a:rPr lang="en-US" sz="2200" dirty="0" smtClean="0"/>
              <a:t>With e-mail, high-speed Internet connections guarantee that messages will be received very quickly</a:t>
            </a:r>
          </a:p>
          <a:p>
            <a:pPr marL="952500" lvl="1" indent="-495300">
              <a:buFont typeface="Wingdings" pitchFamily="2" charset="2"/>
              <a:buAutoNum type="alphaUcPeriod"/>
            </a:pPr>
            <a:r>
              <a:rPr lang="en-US" sz="2200" dirty="0" smtClean="0"/>
              <a:t>E-mail is best used as a back up alerting system</a:t>
            </a:r>
          </a:p>
          <a:p>
            <a:pPr marL="952500" lvl="1" indent="-495300">
              <a:buFont typeface="Wingdings" pitchFamily="2" charset="2"/>
              <a:buAutoNum type="alphaUcPeriod"/>
            </a:pPr>
            <a:r>
              <a:rPr lang="en-US" sz="2200" dirty="0" smtClean="0"/>
              <a:t>With e-mail, the CTCSS tone assures that all members will be quickly alerted</a:t>
            </a:r>
          </a:p>
        </p:txBody>
      </p:sp>
    </p:spTree>
    <p:extLst>
      <p:ext uri="{BB962C8B-B14F-4D97-AF65-F5344CB8AC3E}">
        <p14:creationId xmlns:p14="http://schemas.microsoft.com/office/powerpoint/2010/main" val="2178844268"/>
      </p:ext>
    </p:extLst>
  </p:cSld>
  <p:clrMapOvr>
    <a:masterClrMapping/>
  </p:clrMapOvr>
  <p:transition spd="slow">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mph" presetSubtype="2" fill="hold" nodeType="clickEffect">
                                  <p:stCondLst>
                                    <p:cond delay="0"/>
                                  </p:stCondLst>
                                  <p:childTnLst>
                                    <p:animClr clrSpc="rgb" dir="cw">
                                      <p:cBhvr override="childStyle">
                                        <p:cTn id="6" dur="1000" fill="hold"/>
                                        <p:tgtEl>
                                          <p:spTgt spid="960515">
                                            <p:txEl>
                                              <p:pRg st="3" end="3"/>
                                            </p:txEl>
                                          </p:spTgt>
                                        </p:tgtEl>
                                        <p:attrNameLst>
                                          <p:attrName>style.color</p:attrName>
                                        </p:attrNameLst>
                                      </p:cBhvr>
                                      <p:to>
                                        <a:srgbClr val="FF3300"/>
                                      </p:to>
                                    </p:animClr>
                                  </p:childTnLst>
                                </p:cTn>
                              </p:par>
                              <p:par>
                                <p:cTn id="7" presetID="8" presetClass="emph" presetSubtype="0" fill="hold" nodeType="withEffect">
                                  <p:stCondLst>
                                    <p:cond delay="0"/>
                                  </p:stCondLst>
                                  <p:childTnLst>
                                    <p:animRot by="21600000">
                                      <p:cBhvr>
                                        <p:cTn id="8" dur="1000" fill="hold"/>
                                        <p:tgtEl>
                                          <p:spTgt spid="960515">
                                            <p:txEl>
                                              <p:pRg st="3" end="3"/>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Rectangle 2"/>
          <p:cNvSpPr>
            <a:spLocks noGrp="1" noChangeArrowheads="1"/>
          </p:cNvSpPr>
          <p:nvPr>
            <p:ph type="title"/>
          </p:nvPr>
        </p:nvSpPr>
        <p:spPr/>
        <p:txBody>
          <a:bodyPr/>
          <a:lstStyle/>
          <a:p>
            <a:r>
              <a:rPr lang="en-US" dirty="0" smtClean="0"/>
              <a:t>Topic 19 Question</a:t>
            </a:r>
          </a:p>
        </p:txBody>
      </p:sp>
      <p:sp>
        <p:nvSpPr>
          <p:cNvPr id="961539" name="Rectangle 3"/>
          <p:cNvSpPr>
            <a:spLocks noGrp="1" noChangeArrowheads="1"/>
          </p:cNvSpPr>
          <p:nvPr>
            <p:ph type="body" idx="1"/>
          </p:nvPr>
        </p:nvSpPr>
        <p:spPr/>
        <p:txBody>
          <a:bodyPr>
            <a:normAutofit/>
          </a:bodyPr>
          <a:lstStyle/>
          <a:p>
            <a:pPr marL="495300" indent="-495300">
              <a:buFont typeface="Wingdings" pitchFamily="2" charset="2"/>
              <a:buAutoNum type="arabicPeriod" startAt="5"/>
            </a:pPr>
            <a:r>
              <a:rPr lang="en-US" b="1" dirty="0" smtClean="0"/>
              <a:t>Which of the following statements is true about the NCS?</a:t>
            </a:r>
          </a:p>
          <a:p>
            <a:pPr marL="952500" lvl="1" indent="-495300">
              <a:buFont typeface="Wingdings" pitchFamily="2" charset="2"/>
              <a:buAutoNum type="alphaUcPeriod"/>
            </a:pPr>
            <a:r>
              <a:rPr lang="en-US" sz="2200" dirty="0" smtClean="0"/>
              <a:t>The NCS is so important that it should never be assigned on a temporary basis</a:t>
            </a:r>
          </a:p>
          <a:p>
            <a:pPr marL="952500" lvl="1" indent="-495300">
              <a:buFont typeface="Wingdings" pitchFamily="2" charset="2"/>
              <a:buAutoNum type="alphaUcPeriod"/>
            </a:pPr>
            <a:r>
              <a:rPr lang="en-US" sz="2200" dirty="0" smtClean="0"/>
              <a:t>The NCS is so important that temporary assignment as NCS should be limited to only one member of the group</a:t>
            </a:r>
          </a:p>
          <a:p>
            <a:pPr marL="952500" lvl="1" indent="-495300">
              <a:buFont typeface="Wingdings" pitchFamily="2" charset="2"/>
              <a:buAutoNum type="alphaUcPeriod"/>
            </a:pPr>
            <a:r>
              <a:rPr lang="en-US" sz="2200" dirty="0" smtClean="0"/>
              <a:t>The NCS is so important that several members should be trained to take on the duties until the assigned NCS checks in</a:t>
            </a:r>
          </a:p>
          <a:p>
            <a:pPr marL="952500" lvl="1" indent="-495300">
              <a:buFont typeface="Wingdings" pitchFamily="2" charset="2"/>
              <a:buAutoNum type="alphaUcPeriod"/>
            </a:pPr>
            <a:r>
              <a:rPr lang="en-US" sz="2200" dirty="0" smtClean="0"/>
              <a:t>The first member to sign on to a net is always the NCS for the duration of the incident</a:t>
            </a:r>
          </a:p>
        </p:txBody>
      </p:sp>
    </p:spTree>
    <p:extLst>
      <p:ext uri="{BB962C8B-B14F-4D97-AF65-F5344CB8AC3E}">
        <p14:creationId xmlns:p14="http://schemas.microsoft.com/office/powerpoint/2010/main" val="4163248130"/>
      </p:ext>
    </p:extLst>
  </p:cSld>
  <p:clrMapOvr>
    <a:masterClrMapping/>
  </p:clrMapOvr>
  <p:transition spd="slow">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mph" presetSubtype="2" fill="hold" nodeType="clickEffect">
                                  <p:stCondLst>
                                    <p:cond delay="0"/>
                                  </p:stCondLst>
                                  <p:childTnLst>
                                    <p:animClr clrSpc="rgb" dir="cw">
                                      <p:cBhvr override="childStyle">
                                        <p:cTn id="6" dur="1000" fill="hold"/>
                                        <p:tgtEl>
                                          <p:spTgt spid="961539">
                                            <p:txEl>
                                              <p:pRg st="3" end="3"/>
                                            </p:txEl>
                                          </p:spTgt>
                                        </p:tgtEl>
                                        <p:attrNameLst>
                                          <p:attrName>style.color</p:attrName>
                                        </p:attrNameLst>
                                      </p:cBhvr>
                                      <p:to>
                                        <a:srgbClr val="FF3300"/>
                                      </p:to>
                                    </p:animClr>
                                  </p:childTnLst>
                                </p:cTn>
                              </p:par>
                              <p:par>
                                <p:cTn id="7" presetID="8" presetClass="emph" presetSubtype="0" fill="hold" nodeType="withEffect">
                                  <p:stCondLst>
                                    <p:cond delay="0"/>
                                  </p:stCondLst>
                                  <p:childTnLst>
                                    <p:animRot by="21600000">
                                      <p:cBhvr>
                                        <p:cTn id="8" dur="1000" fill="hold"/>
                                        <p:tgtEl>
                                          <p:spTgt spid="961539">
                                            <p:txEl>
                                              <p:pRg st="3" end="3"/>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0546" name="Rectangle 2"/>
          <p:cNvSpPr>
            <a:spLocks noGrp="1" noChangeArrowheads="1"/>
          </p:cNvSpPr>
          <p:nvPr>
            <p:ph type="title"/>
            <p:custDataLst>
              <p:tags r:id="rId2"/>
            </p:custDataLst>
          </p:nvPr>
        </p:nvSpPr>
        <p:spPr>
          <a:xfrm>
            <a:off x="838200" y="2743200"/>
            <a:ext cx="7543800" cy="1362075"/>
          </a:xfrm>
        </p:spPr>
        <p:txBody>
          <a:bodyPr>
            <a:noAutofit/>
          </a:bodyPr>
          <a:lstStyle/>
          <a:p>
            <a:pPr algn="ctr">
              <a:defRPr/>
            </a:pPr>
            <a:r>
              <a:rPr lang="en-US" sz="4400" dirty="0" smtClean="0"/>
              <a:t>Any Questions Before Starting Topic 20?</a:t>
            </a:r>
          </a:p>
        </p:txBody>
      </p:sp>
    </p:spTree>
    <p:custDataLst>
      <p:tags r:id="rId1"/>
    </p:custDataLst>
    <p:extLst>
      <p:ext uri="{BB962C8B-B14F-4D97-AF65-F5344CB8AC3E}">
        <p14:creationId xmlns:p14="http://schemas.microsoft.com/office/powerpoint/2010/main" val="3501395292"/>
      </p:ext>
    </p:extLst>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ChangeArrowheads="1"/>
          </p:cNvSpPr>
          <p:nvPr>
            <p:ph type="ctrTitle"/>
          </p:nvPr>
        </p:nvSpPr>
        <p:spPr>
          <a:xfrm>
            <a:off x="685800" y="2286000"/>
            <a:ext cx="7772400" cy="1143000"/>
          </a:xfrm>
        </p:spPr>
        <p:txBody>
          <a:bodyPr>
            <a:normAutofit/>
          </a:bodyPr>
          <a:lstStyle/>
          <a:p>
            <a:pPr algn="ctr"/>
            <a:r>
              <a:rPr lang="en-US" sz="4000" b="1" dirty="0" smtClean="0">
                <a:solidFill>
                  <a:srgbClr val="0070C0"/>
                </a:solidFill>
              </a:rPr>
              <a:t>Topic 19 – Emergency Activation</a:t>
            </a:r>
            <a:endParaRPr lang="en-US" dirty="0" smtClean="0"/>
          </a:p>
        </p:txBody>
      </p:sp>
    </p:spTree>
    <p:extLst>
      <p:ext uri="{BB962C8B-B14F-4D97-AF65-F5344CB8AC3E}">
        <p14:creationId xmlns:p14="http://schemas.microsoft.com/office/powerpoint/2010/main" val="163913910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4"/>
          <p:cNvSpPr>
            <a:spLocks noGrp="1" noChangeArrowheads="1"/>
          </p:cNvSpPr>
          <p:nvPr>
            <p:ph type="title"/>
          </p:nvPr>
        </p:nvSpPr>
        <p:spPr/>
        <p:txBody>
          <a:bodyPr/>
          <a:lstStyle/>
          <a:p>
            <a:r>
              <a:rPr lang="en-US" b="1" dirty="0" smtClean="0">
                <a:solidFill>
                  <a:srgbClr val="0070C0"/>
                </a:solidFill>
              </a:rPr>
              <a:t>How Will I Know?</a:t>
            </a:r>
          </a:p>
        </p:txBody>
      </p:sp>
      <p:sp>
        <p:nvSpPr>
          <p:cNvPr id="98307" name="Rectangle 5"/>
          <p:cNvSpPr>
            <a:spLocks noGrp="1" noChangeArrowheads="1"/>
          </p:cNvSpPr>
          <p:nvPr>
            <p:ph type="body" idx="1"/>
          </p:nvPr>
        </p:nvSpPr>
        <p:spPr/>
        <p:txBody>
          <a:bodyPr/>
          <a:lstStyle/>
          <a:p>
            <a:r>
              <a:rPr lang="en-US" smtClean="0"/>
              <a:t>Actual method by which emcomm volunteers are notified of activation will be determined locally </a:t>
            </a:r>
          </a:p>
          <a:p>
            <a:pPr lvl="1"/>
            <a:r>
              <a:rPr lang="en-US" smtClean="0"/>
              <a:t>You must be registered with a local emcomm group in advance in order to be on their notification list </a:t>
            </a:r>
          </a:p>
          <a:p>
            <a:pPr lvl="1"/>
            <a:r>
              <a:rPr lang="en-US" smtClean="0"/>
              <a:t>"Last minute" volunteers are extremely difficult to integrate into an already confusing emergency response </a:t>
            </a:r>
          </a:p>
          <a:p>
            <a:endParaRPr lang="en-US" smtClean="0"/>
          </a:p>
        </p:txBody>
      </p:sp>
    </p:spTree>
    <p:extLst>
      <p:ext uri="{BB962C8B-B14F-4D97-AF65-F5344CB8AC3E}">
        <p14:creationId xmlns:p14="http://schemas.microsoft.com/office/powerpoint/2010/main" val="4014474582"/>
      </p:ext>
    </p:extLst>
  </p:cSld>
  <p:clrMapOvr>
    <a:masterClrMapping/>
  </p:clrMapOvr>
  <p:transition spd="slow">
    <p:wipe dir="d"/>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4"/>
          <p:cNvSpPr>
            <a:spLocks noGrp="1" noChangeArrowheads="1"/>
          </p:cNvSpPr>
          <p:nvPr>
            <p:ph type="title"/>
          </p:nvPr>
        </p:nvSpPr>
        <p:spPr/>
        <p:txBody>
          <a:bodyPr/>
          <a:lstStyle/>
          <a:p>
            <a:r>
              <a:rPr lang="en-US" b="1" dirty="0" smtClean="0">
                <a:solidFill>
                  <a:srgbClr val="0070C0"/>
                </a:solidFill>
              </a:rPr>
              <a:t>The Activation Plan</a:t>
            </a:r>
          </a:p>
        </p:txBody>
      </p:sp>
      <p:sp>
        <p:nvSpPr>
          <p:cNvPr id="99331" name="Rectangle 5"/>
          <p:cNvSpPr>
            <a:spLocks noGrp="1" noChangeArrowheads="1"/>
          </p:cNvSpPr>
          <p:nvPr>
            <p:ph type="body" idx="1"/>
          </p:nvPr>
        </p:nvSpPr>
        <p:spPr/>
        <p:txBody>
          <a:bodyPr/>
          <a:lstStyle/>
          <a:p>
            <a:pPr>
              <a:lnSpc>
                <a:spcPct val="90000"/>
              </a:lnSpc>
            </a:pPr>
            <a:r>
              <a:rPr lang="en-US" sz="2200" smtClean="0"/>
              <a:t>Every emcomm group should have developed a formal, written plan with its served agency to activate their members when needed</a:t>
            </a:r>
          </a:p>
          <a:p>
            <a:pPr lvl="1">
              <a:lnSpc>
                <a:spcPct val="90000"/>
              </a:lnSpc>
            </a:pPr>
            <a:r>
              <a:rPr lang="en-US" sz="2200" smtClean="0"/>
              <a:t>Developed in detail </a:t>
            </a:r>
          </a:p>
          <a:p>
            <a:pPr lvl="1">
              <a:lnSpc>
                <a:spcPct val="90000"/>
              </a:lnSpc>
            </a:pPr>
            <a:r>
              <a:rPr lang="en-US" sz="2200" smtClean="0"/>
              <a:t>Reduced to a simple "checklist" that both served agency officials and emcomm managers can keep nearby at all times</a:t>
            </a:r>
          </a:p>
          <a:p>
            <a:pPr lvl="1">
              <a:lnSpc>
                <a:spcPct val="90000"/>
              </a:lnSpc>
            </a:pPr>
            <a:endParaRPr lang="en-US" sz="2200" smtClean="0"/>
          </a:p>
          <a:p>
            <a:pPr>
              <a:lnSpc>
                <a:spcPct val="90000"/>
              </a:lnSpc>
            </a:pPr>
            <a:r>
              <a:rPr lang="en-US" sz="2200" smtClean="0"/>
              <a:t>Contains circumstances under which emcomm activation might occur, who will call whom, and the various methods that can be used to contact them </a:t>
            </a:r>
          </a:p>
          <a:p>
            <a:pPr lvl="1">
              <a:lnSpc>
                <a:spcPct val="90000"/>
              </a:lnSpc>
            </a:pPr>
            <a:r>
              <a:rPr lang="en-US" sz="2200" smtClean="0"/>
              <a:t>List the actual telephone numbers and other information</a:t>
            </a:r>
          </a:p>
        </p:txBody>
      </p:sp>
    </p:spTree>
    <p:extLst>
      <p:ext uri="{BB962C8B-B14F-4D97-AF65-F5344CB8AC3E}">
        <p14:creationId xmlns:p14="http://schemas.microsoft.com/office/powerpoint/2010/main" val="1137300927"/>
      </p:ext>
    </p:extLst>
  </p:cSld>
  <p:clrMapOvr>
    <a:masterClrMapping/>
  </p:clrMapOvr>
  <p:transition spd="slow">
    <p:wipe dir="d"/>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4"/>
          <p:cNvSpPr>
            <a:spLocks noGrp="1" noChangeArrowheads="1"/>
          </p:cNvSpPr>
          <p:nvPr>
            <p:ph type="title"/>
          </p:nvPr>
        </p:nvSpPr>
        <p:spPr/>
        <p:txBody>
          <a:bodyPr>
            <a:normAutofit fontScale="90000"/>
          </a:bodyPr>
          <a:lstStyle/>
          <a:p>
            <a:r>
              <a:rPr lang="en-US" b="1" dirty="0" smtClean="0">
                <a:solidFill>
                  <a:srgbClr val="0070C0"/>
                </a:solidFill>
              </a:rPr>
              <a:t>Initial Notification by the Served Agency</a:t>
            </a:r>
          </a:p>
        </p:txBody>
      </p:sp>
      <p:sp>
        <p:nvSpPr>
          <p:cNvPr id="100355" name="Rectangle 5"/>
          <p:cNvSpPr>
            <a:spLocks noGrp="1" noChangeArrowheads="1"/>
          </p:cNvSpPr>
          <p:nvPr>
            <p:ph type="body" idx="1"/>
          </p:nvPr>
        </p:nvSpPr>
        <p:spPr/>
        <p:txBody>
          <a:bodyPr/>
          <a:lstStyle/>
          <a:p>
            <a:pPr>
              <a:lnSpc>
                <a:spcPct val="80000"/>
              </a:lnSpc>
            </a:pPr>
            <a:r>
              <a:rPr lang="en-US" sz="2200" b="1" i="1" smtClean="0"/>
              <a:t>Three</a:t>
            </a:r>
            <a:r>
              <a:rPr lang="en-US" sz="2200" smtClean="0"/>
              <a:t> or more members serve as "activation liaisons" to the served agency </a:t>
            </a:r>
          </a:p>
          <a:p>
            <a:pPr lvl="1">
              <a:lnSpc>
                <a:spcPct val="80000"/>
              </a:lnSpc>
            </a:pPr>
            <a:r>
              <a:rPr lang="en-US" sz="2200" smtClean="0"/>
              <a:t>One of these is called first </a:t>
            </a:r>
          </a:p>
          <a:p>
            <a:pPr lvl="1">
              <a:lnSpc>
                <a:spcPct val="80000"/>
              </a:lnSpc>
            </a:pPr>
            <a:endParaRPr lang="en-US" sz="2200" smtClean="0"/>
          </a:p>
          <a:p>
            <a:pPr>
              <a:lnSpc>
                <a:spcPct val="80000"/>
              </a:lnSpc>
            </a:pPr>
            <a:r>
              <a:rPr lang="en-US" sz="2200" smtClean="0"/>
              <a:t>Why 3 or more?</a:t>
            </a:r>
          </a:p>
          <a:p>
            <a:pPr lvl="1">
              <a:lnSpc>
                <a:spcPct val="80000"/>
              </a:lnSpc>
            </a:pPr>
            <a:r>
              <a:rPr lang="en-US" sz="2200" smtClean="0"/>
              <a:t>Never rely on a single point of contact </a:t>
            </a:r>
          </a:p>
          <a:p>
            <a:pPr lvl="1">
              <a:lnSpc>
                <a:spcPct val="80000"/>
              </a:lnSpc>
            </a:pPr>
            <a:endParaRPr lang="en-US" sz="2200" smtClean="0"/>
          </a:p>
          <a:p>
            <a:pPr>
              <a:lnSpc>
                <a:spcPct val="80000"/>
              </a:lnSpc>
            </a:pPr>
            <a:r>
              <a:rPr lang="en-US" sz="2200" smtClean="0"/>
              <a:t>Most reliable primary method is commercial radio paging (beepers) </a:t>
            </a:r>
          </a:p>
          <a:p>
            <a:pPr>
              <a:lnSpc>
                <a:spcPct val="80000"/>
              </a:lnSpc>
            </a:pPr>
            <a:endParaRPr lang="en-US" sz="2200" smtClean="0"/>
          </a:p>
          <a:p>
            <a:pPr>
              <a:lnSpc>
                <a:spcPct val="80000"/>
              </a:lnSpc>
            </a:pPr>
            <a:r>
              <a:rPr lang="en-US" sz="2200" smtClean="0"/>
              <a:t>No one method should be relied upon, since emergency conditions may render it useless </a:t>
            </a:r>
          </a:p>
        </p:txBody>
      </p:sp>
    </p:spTree>
    <p:extLst>
      <p:ext uri="{BB962C8B-B14F-4D97-AF65-F5344CB8AC3E}">
        <p14:creationId xmlns:p14="http://schemas.microsoft.com/office/powerpoint/2010/main" val="4119234869"/>
      </p:ext>
    </p:extLst>
  </p:cSld>
  <p:clrMapOvr>
    <a:masterClrMapping/>
  </p:clrMapOvr>
  <p:transition spd="slow">
    <p:wipe dir="d"/>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Rectangle 8"/>
          <p:cNvSpPr>
            <a:spLocks noGrp="1" noChangeArrowheads="1"/>
          </p:cNvSpPr>
          <p:nvPr>
            <p:ph type="title"/>
          </p:nvPr>
        </p:nvSpPr>
        <p:spPr/>
        <p:txBody>
          <a:bodyPr/>
          <a:lstStyle/>
          <a:p>
            <a:r>
              <a:rPr lang="en-US" b="1" dirty="0" smtClean="0">
                <a:solidFill>
                  <a:srgbClr val="0070C0"/>
                </a:solidFill>
              </a:rPr>
              <a:t>Group Alerting Systems</a:t>
            </a:r>
          </a:p>
        </p:txBody>
      </p:sp>
      <p:sp>
        <p:nvSpPr>
          <p:cNvPr id="101379" name="Rectangle 9"/>
          <p:cNvSpPr>
            <a:spLocks noGrp="1" noChangeArrowheads="1"/>
          </p:cNvSpPr>
          <p:nvPr>
            <p:ph type="body" idx="1"/>
          </p:nvPr>
        </p:nvSpPr>
        <p:spPr>
          <a:xfrm>
            <a:off x="609600" y="1447800"/>
            <a:ext cx="7848600" cy="4267200"/>
          </a:xfrm>
        </p:spPr>
        <p:txBody>
          <a:bodyPr/>
          <a:lstStyle/>
          <a:p>
            <a:r>
              <a:rPr lang="en-US" sz="2200" dirty="0" smtClean="0"/>
              <a:t>Telephone Tree</a:t>
            </a:r>
          </a:p>
          <a:p>
            <a:pPr lvl="1"/>
            <a:r>
              <a:rPr lang="en-US" sz="2200" dirty="0" smtClean="0"/>
              <a:t>Liaison calls two members, who each call two other members and so on until the entire group has been notified </a:t>
            </a:r>
          </a:p>
          <a:p>
            <a:pPr lvl="1"/>
            <a:r>
              <a:rPr lang="en-US" sz="2200" dirty="0" smtClean="0"/>
              <a:t>If any one person cannot be reached, the person calling must then call the members that person would have called had they been reached </a:t>
            </a:r>
          </a:p>
          <a:p>
            <a:pPr lvl="1"/>
            <a:r>
              <a:rPr lang="en-US" sz="2200" dirty="0" smtClean="0"/>
              <a:t>Messages should always be left on all answering machines and voice mailboxes</a:t>
            </a:r>
          </a:p>
          <a:p>
            <a:r>
              <a:rPr lang="en-US" sz="2600" dirty="0" smtClean="0"/>
              <a:t>Text Messaging</a:t>
            </a:r>
          </a:p>
          <a:p>
            <a:pPr lvl="1"/>
            <a:r>
              <a:rPr lang="en-US" sz="2200" dirty="0" smtClean="0"/>
              <a:t>May get through </a:t>
            </a:r>
          </a:p>
        </p:txBody>
      </p:sp>
    </p:spTree>
    <p:extLst>
      <p:ext uri="{BB962C8B-B14F-4D97-AF65-F5344CB8AC3E}">
        <p14:creationId xmlns:p14="http://schemas.microsoft.com/office/powerpoint/2010/main" val="865053762"/>
      </p:ext>
    </p:extLst>
  </p:cSld>
  <p:clrMapOvr>
    <a:masterClrMapping/>
  </p:clrMapOvr>
  <p:transition spd="slow">
    <p:wipe dir="d"/>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6"/>
          <p:cNvSpPr>
            <a:spLocks noGrp="1" noChangeArrowheads="1"/>
          </p:cNvSpPr>
          <p:nvPr>
            <p:ph type="title"/>
          </p:nvPr>
        </p:nvSpPr>
        <p:spPr/>
        <p:txBody>
          <a:bodyPr/>
          <a:lstStyle/>
          <a:p>
            <a:r>
              <a:rPr lang="en-US" b="1" dirty="0" smtClean="0">
                <a:solidFill>
                  <a:srgbClr val="0070C0"/>
                </a:solidFill>
              </a:rPr>
              <a:t>Group Alerting Systems </a:t>
            </a:r>
            <a:r>
              <a:rPr lang="en-US" sz="1200" b="1" dirty="0" smtClean="0">
                <a:solidFill>
                  <a:srgbClr val="0070C0"/>
                </a:solidFill>
              </a:rPr>
              <a:t>(</a:t>
            </a:r>
            <a:r>
              <a:rPr lang="en-US" sz="1200" b="1" dirty="0" err="1" smtClean="0">
                <a:solidFill>
                  <a:srgbClr val="0070C0"/>
                </a:solidFill>
              </a:rPr>
              <a:t>cont</a:t>
            </a:r>
            <a:r>
              <a:rPr lang="en-US" sz="1200" b="1" dirty="0" smtClean="0">
                <a:solidFill>
                  <a:srgbClr val="0070C0"/>
                </a:solidFill>
              </a:rPr>
              <a:t>)</a:t>
            </a:r>
          </a:p>
        </p:txBody>
      </p:sp>
      <p:sp>
        <p:nvSpPr>
          <p:cNvPr id="102403" name="Rectangle 7"/>
          <p:cNvSpPr>
            <a:spLocks noGrp="1" noChangeArrowheads="1"/>
          </p:cNvSpPr>
          <p:nvPr>
            <p:ph type="body" idx="1"/>
          </p:nvPr>
        </p:nvSpPr>
        <p:spPr>
          <a:xfrm>
            <a:off x="609600" y="1600200"/>
            <a:ext cx="7010400" cy="4114800"/>
          </a:xfrm>
        </p:spPr>
        <p:txBody>
          <a:bodyPr>
            <a:normAutofit/>
          </a:bodyPr>
          <a:lstStyle/>
          <a:p>
            <a:pPr>
              <a:lnSpc>
                <a:spcPct val="80000"/>
              </a:lnSpc>
            </a:pPr>
            <a:r>
              <a:rPr lang="en-US" sz="2000" dirty="0" smtClean="0"/>
              <a:t>Paging</a:t>
            </a:r>
          </a:p>
          <a:p>
            <a:pPr lvl="1">
              <a:lnSpc>
                <a:spcPct val="80000"/>
              </a:lnSpc>
            </a:pPr>
            <a:r>
              <a:rPr lang="en-US" sz="2000" dirty="0" smtClean="0"/>
              <a:t>Liaison calls each member's pager telephone number and sends a specific numeric emcomm activation code </a:t>
            </a:r>
          </a:p>
          <a:p>
            <a:pPr lvl="1">
              <a:lnSpc>
                <a:spcPct val="80000"/>
              </a:lnSpc>
            </a:pPr>
            <a:r>
              <a:rPr lang="en-US" sz="2000" dirty="0" smtClean="0"/>
              <a:t>Might indicate the six-digit frequency of a local repeater, followed by a three-digit "action" code (e.g.: 911 for an emergency, 000 for test). </a:t>
            </a:r>
          </a:p>
          <a:p>
            <a:pPr lvl="1">
              <a:lnSpc>
                <a:spcPct val="80000"/>
              </a:lnSpc>
            </a:pPr>
            <a:endParaRPr lang="en-US" sz="2000" dirty="0" smtClean="0"/>
          </a:p>
          <a:p>
            <a:pPr>
              <a:lnSpc>
                <a:spcPct val="80000"/>
              </a:lnSpc>
            </a:pPr>
            <a:r>
              <a:rPr lang="en-US" sz="2000" dirty="0" smtClean="0"/>
              <a:t>Continuous Tone Coded Squelch System (CTCSS) </a:t>
            </a:r>
          </a:p>
          <a:p>
            <a:pPr lvl="1">
              <a:lnSpc>
                <a:spcPct val="80000"/>
              </a:lnSpc>
            </a:pPr>
            <a:r>
              <a:rPr lang="en-US" sz="2000" dirty="0" smtClean="0"/>
              <a:t>Leave their radios turned on in the "CTCSS decode" mode</a:t>
            </a:r>
          </a:p>
          <a:p>
            <a:pPr lvl="1">
              <a:lnSpc>
                <a:spcPct val="80000"/>
              </a:lnSpc>
            </a:pPr>
            <a:r>
              <a:rPr lang="en-US" sz="2000" dirty="0" smtClean="0"/>
              <a:t>When the correct CTCSS tone is turned on for emcomm activation, everyone can hear the transmissions </a:t>
            </a:r>
          </a:p>
          <a:p>
            <a:pPr lvl="1">
              <a:lnSpc>
                <a:spcPct val="80000"/>
              </a:lnSpc>
            </a:pPr>
            <a:endParaRPr lang="en-US" sz="2000" dirty="0"/>
          </a:p>
          <a:p>
            <a:pPr>
              <a:lnSpc>
                <a:spcPct val="80000"/>
              </a:lnSpc>
            </a:pPr>
            <a:r>
              <a:rPr lang="en-US" sz="2400" dirty="0" smtClean="0"/>
              <a:t>Email</a:t>
            </a:r>
          </a:p>
          <a:p>
            <a:pPr lvl="1">
              <a:lnSpc>
                <a:spcPct val="80000"/>
              </a:lnSpc>
            </a:pPr>
            <a:r>
              <a:rPr lang="en-US" sz="2000" dirty="0" smtClean="0"/>
              <a:t>Good as a backup</a:t>
            </a:r>
          </a:p>
        </p:txBody>
      </p:sp>
      <p:pic>
        <p:nvPicPr>
          <p:cNvPr id="966661" name="Picture 5" descr="alpha">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20000" y="2133600"/>
            <a:ext cx="1219200" cy="874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751402092"/>
      </p:ext>
    </p:extLst>
  </p:cSld>
  <p:clrMapOvr>
    <a:masterClrMapping/>
  </p:clrMapOvr>
  <p:transition spd="slow">
    <p:wipe dir="d"/>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9" fill="hold" nodeType="withEffect">
                                  <p:stCondLst>
                                    <p:cond delay="0"/>
                                  </p:stCondLst>
                                  <p:childTnLst>
                                    <p:set>
                                      <p:cBhvr>
                                        <p:cTn id="6" dur="1" fill="hold">
                                          <p:stCondLst>
                                            <p:cond delay="0"/>
                                          </p:stCondLst>
                                        </p:cTn>
                                        <p:tgtEl>
                                          <p:spTgt spid="966661"/>
                                        </p:tgtEl>
                                        <p:attrNameLst>
                                          <p:attrName>style.visibility</p:attrName>
                                        </p:attrNameLst>
                                      </p:cBhvr>
                                      <p:to>
                                        <p:strVal val="visible"/>
                                      </p:to>
                                    </p:set>
                                    <p:anim calcmode="lin" valueType="num">
                                      <p:cBhvr additive="base">
                                        <p:cTn id="7" dur="1000" fill="hold"/>
                                        <p:tgtEl>
                                          <p:spTgt spid="966661"/>
                                        </p:tgtEl>
                                        <p:attrNameLst>
                                          <p:attrName>ppt_x</p:attrName>
                                        </p:attrNameLst>
                                      </p:cBhvr>
                                      <p:tavLst>
                                        <p:tav tm="0">
                                          <p:val>
                                            <p:strVal val="0-#ppt_w/2"/>
                                          </p:val>
                                        </p:tav>
                                        <p:tav tm="100000">
                                          <p:val>
                                            <p:strVal val="#ppt_x"/>
                                          </p:val>
                                        </p:tav>
                                      </p:tavLst>
                                    </p:anim>
                                    <p:anim calcmode="lin" valueType="num">
                                      <p:cBhvr additive="base">
                                        <p:cTn id="8" dur="1000" fill="hold"/>
                                        <p:tgtEl>
                                          <p:spTgt spid="966661"/>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ags/tag1.xml><?xml version="1.0" encoding="utf-8"?>
<p:tagLst xmlns:a="http://schemas.openxmlformats.org/drawingml/2006/main" xmlns:r="http://schemas.openxmlformats.org/officeDocument/2006/relationships" xmlns:p="http://schemas.openxmlformats.org/presentationml/2006/main">
  <p:tag name="DVSECTIONID" val="yI2DOt6RzRcU51QxdhNewL"/>
</p:tagLst>
</file>

<file path=ppt/tags/tag10.xml><?xml version="1.0" encoding="utf-8"?>
<p:tagLst xmlns:a="http://schemas.openxmlformats.org/drawingml/2006/main" xmlns:r="http://schemas.openxmlformats.org/officeDocument/2006/relationships" xmlns:p="http://schemas.openxmlformats.org/presentationml/2006/main">
  <p:tag name="DVSHAPEID" val="LRMR96J2MVd0CGe2e5htjk"/>
</p:tagLst>
</file>

<file path=ppt/tags/tag2.xml><?xml version="1.0" encoding="utf-8"?>
<p:tagLst xmlns:a="http://schemas.openxmlformats.org/drawingml/2006/main" xmlns:r="http://schemas.openxmlformats.org/officeDocument/2006/relationships" xmlns:p="http://schemas.openxmlformats.org/presentationml/2006/main">
  <p:tag name="DVSHAPEID" val="HAGzTPKJNXuuOK4v20iPS7"/>
</p:tagLst>
</file>

<file path=ppt/tags/tag3.xml><?xml version="1.0" encoding="utf-8"?>
<p:tagLst xmlns:a="http://schemas.openxmlformats.org/drawingml/2006/main" xmlns:r="http://schemas.openxmlformats.org/officeDocument/2006/relationships" xmlns:p="http://schemas.openxmlformats.org/presentationml/2006/main">
  <p:tag name="DVSECTIONID" val="QUq8QELArFIgadhH063fpq"/>
</p:tagLst>
</file>

<file path=ppt/tags/tag4.xml><?xml version="1.0" encoding="utf-8"?>
<p:tagLst xmlns:a="http://schemas.openxmlformats.org/drawingml/2006/main" xmlns:r="http://schemas.openxmlformats.org/officeDocument/2006/relationships" xmlns:p="http://schemas.openxmlformats.org/presentationml/2006/main">
  <p:tag name="DVSHAPEID" val="InkrlxYPS4jAzciXk8ToAM"/>
</p:tagLst>
</file>

<file path=ppt/tags/tag5.xml><?xml version="1.0" encoding="utf-8"?>
<p:tagLst xmlns:a="http://schemas.openxmlformats.org/drawingml/2006/main" xmlns:r="http://schemas.openxmlformats.org/officeDocument/2006/relationships" xmlns:p="http://schemas.openxmlformats.org/presentationml/2006/main">
  <p:tag name="DVSHAPEID" val="retnMj4SFfqbVIhVK0Rf83"/>
</p:tagLst>
</file>

<file path=ppt/tags/tag6.xml><?xml version="1.0" encoding="utf-8"?>
<p:tagLst xmlns:a="http://schemas.openxmlformats.org/drawingml/2006/main" xmlns:r="http://schemas.openxmlformats.org/officeDocument/2006/relationships" xmlns:p="http://schemas.openxmlformats.org/presentationml/2006/main">
  <p:tag name="DVSECTIONID" val="QUq8QELArFIgadhH063fpq"/>
</p:tagLst>
</file>

<file path=ppt/tags/tag7.xml><?xml version="1.0" encoding="utf-8"?>
<p:tagLst xmlns:a="http://schemas.openxmlformats.org/drawingml/2006/main" xmlns:r="http://schemas.openxmlformats.org/officeDocument/2006/relationships" xmlns:p="http://schemas.openxmlformats.org/presentationml/2006/main">
  <p:tag name="DVSHAPEID" val="InkrlxYPS4jAzciXk8ToAM"/>
</p:tagLst>
</file>

<file path=ppt/tags/tag8.xml><?xml version="1.0" encoding="utf-8"?>
<p:tagLst xmlns:a="http://schemas.openxmlformats.org/drawingml/2006/main" xmlns:r="http://schemas.openxmlformats.org/officeDocument/2006/relationships" xmlns:p="http://schemas.openxmlformats.org/presentationml/2006/main">
  <p:tag name="DVSHAPEID" val="retnMj4SFfqbVIhVK0Rf83"/>
</p:tagLst>
</file>

<file path=ppt/tags/tag9.xml><?xml version="1.0" encoding="utf-8"?>
<p:tagLst xmlns:a="http://schemas.openxmlformats.org/drawingml/2006/main" xmlns:r="http://schemas.openxmlformats.org/officeDocument/2006/relationships" xmlns:p="http://schemas.openxmlformats.org/presentationml/2006/main">
  <p:tag name="DVSECTIONID" val="ezdaKHeWyBnZyZ2cDqRSoa"/>
</p:tagLst>
</file>

<file path=ppt/theme/theme1.xml><?xml version="1.0" encoding="utf-8"?>
<a:theme xmlns:a="http://schemas.openxmlformats.org/drawingml/2006/main" name="Training">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Training</Template>
  <TotalTime>0</TotalTime>
  <Words>1313</Words>
  <Application>Microsoft Office PowerPoint</Application>
  <PresentationFormat>On-screen Show (4:3)</PresentationFormat>
  <Paragraphs>179</Paragraphs>
  <Slides>35</Slides>
  <Notes>4</Notes>
  <HiddenSlides>14</HiddenSlides>
  <MMClips>0</MMClips>
  <ScaleCrop>false</ScaleCrop>
  <HeadingPairs>
    <vt:vector size="4" baseType="variant">
      <vt:variant>
        <vt:lpstr>Theme</vt:lpstr>
      </vt:variant>
      <vt:variant>
        <vt:i4>1</vt:i4>
      </vt:variant>
      <vt:variant>
        <vt:lpstr>Slide Titles</vt:lpstr>
      </vt:variant>
      <vt:variant>
        <vt:i4>35</vt:i4>
      </vt:variant>
    </vt:vector>
  </HeadingPairs>
  <TitlesOfParts>
    <vt:vector size="36" baseType="lpstr">
      <vt:lpstr>Training</vt:lpstr>
      <vt:lpstr>Training Volunteers</vt:lpstr>
      <vt:lpstr>Reminder</vt:lpstr>
      <vt:lpstr>Session Four Topic</vt:lpstr>
      <vt:lpstr>Topic 19 – Emergency Activation</vt:lpstr>
      <vt:lpstr>How Will I Know?</vt:lpstr>
      <vt:lpstr>The Activation Plan</vt:lpstr>
      <vt:lpstr>Initial Notification by the Served Agency</vt:lpstr>
      <vt:lpstr>Group Alerting Systems</vt:lpstr>
      <vt:lpstr>Group Alerting Systems (cont)</vt:lpstr>
      <vt:lpstr>Group Alerting Systems (cont)</vt:lpstr>
      <vt:lpstr>I Have Been Notified - Now What?</vt:lpstr>
      <vt:lpstr>I Have Been Notified - Now What? (cont)</vt:lpstr>
      <vt:lpstr>En Route</vt:lpstr>
      <vt:lpstr>PowerPoint Presentation</vt:lpstr>
      <vt:lpstr>Summary</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Topic 19 Question</vt:lpstr>
      <vt:lpstr>Topic 19 Question</vt:lpstr>
      <vt:lpstr>Topic 19 Question</vt:lpstr>
      <vt:lpstr>Topic 19 Question</vt:lpstr>
      <vt:lpstr>Topic 19 Question</vt:lpstr>
      <vt:lpstr>Any Questions Before Starting Topic 20?</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2011-11-05T20:49:40Z</dcterms:created>
  <dcterms:modified xsi:type="dcterms:W3CDTF">2012-03-04T20:22:33Z</dcterms:modified>
</cp:coreProperties>
</file>