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91"/>
  </p:notesMasterIdLst>
  <p:handoutMasterIdLst>
    <p:handoutMasterId r:id="rId92"/>
  </p:handoutMasterIdLst>
  <p:sldIdLst>
    <p:sldId id="384" r:id="rId2"/>
    <p:sldId id="261" r:id="rId3"/>
    <p:sldId id="289" r:id="rId4"/>
    <p:sldId id="693" r:id="rId5"/>
    <p:sldId id="844" r:id="rId6"/>
    <p:sldId id="890" r:id="rId7"/>
    <p:sldId id="892" r:id="rId8"/>
    <p:sldId id="891" r:id="rId9"/>
    <p:sldId id="845" r:id="rId10"/>
    <p:sldId id="846" r:id="rId11"/>
    <p:sldId id="893" r:id="rId12"/>
    <p:sldId id="847" r:id="rId13"/>
    <p:sldId id="848" r:id="rId14"/>
    <p:sldId id="849" r:id="rId15"/>
    <p:sldId id="850" r:id="rId16"/>
    <p:sldId id="851" r:id="rId17"/>
    <p:sldId id="852" r:id="rId18"/>
    <p:sldId id="853" r:id="rId19"/>
    <p:sldId id="854" r:id="rId20"/>
    <p:sldId id="855" r:id="rId21"/>
    <p:sldId id="856" r:id="rId22"/>
    <p:sldId id="857" r:id="rId23"/>
    <p:sldId id="858" r:id="rId24"/>
    <p:sldId id="859" r:id="rId25"/>
    <p:sldId id="860" r:id="rId26"/>
    <p:sldId id="861" r:id="rId27"/>
    <p:sldId id="863" r:id="rId28"/>
    <p:sldId id="864" r:id="rId29"/>
    <p:sldId id="865" r:id="rId30"/>
    <p:sldId id="866" r:id="rId31"/>
    <p:sldId id="867" r:id="rId32"/>
    <p:sldId id="868" r:id="rId33"/>
    <p:sldId id="869" r:id="rId34"/>
    <p:sldId id="870" r:id="rId35"/>
    <p:sldId id="871" r:id="rId36"/>
    <p:sldId id="873" r:id="rId37"/>
    <p:sldId id="874" r:id="rId38"/>
    <p:sldId id="875" r:id="rId39"/>
    <p:sldId id="876" r:id="rId40"/>
    <p:sldId id="877" r:id="rId41"/>
    <p:sldId id="878" r:id="rId42"/>
    <p:sldId id="879" r:id="rId43"/>
    <p:sldId id="914" r:id="rId44"/>
    <p:sldId id="880" r:id="rId45"/>
    <p:sldId id="881" r:id="rId46"/>
    <p:sldId id="882" r:id="rId47"/>
    <p:sldId id="883" r:id="rId48"/>
    <p:sldId id="884" r:id="rId49"/>
    <p:sldId id="524" r:id="rId50"/>
    <p:sldId id="416" r:id="rId51"/>
    <p:sldId id="443" r:id="rId52"/>
    <p:sldId id="444" r:id="rId53"/>
    <p:sldId id="445" r:id="rId54"/>
    <p:sldId id="446" r:id="rId55"/>
    <p:sldId id="447" r:id="rId56"/>
    <p:sldId id="448" r:id="rId57"/>
    <p:sldId id="449" r:id="rId58"/>
    <p:sldId id="450" r:id="rId59"/>
    <p:sldId id="451" r:id="rId60"/>
    <p:sldId id="452" r:id="rId61"/>
    <p:sldId id="453" r:id="rId62"/>
    <p:sldId id="454" r:id="rId63"/>
    <p:sldId id="432" r:id="rId64"/>
    <p:sldId id="885" r:id="rId65"/>
    <p:sldId id="886" r:id="rId66"/>
    <p:sldId id="887" r:id="rId67"/>
    <p:sldId id="888" r:id="rId68"/>
    <p:sldId id="889" r:id="rId69"/>
    <p:sldId id="894" r:id="rId70"/>
    <p:sldId id="895" r:id="rId71"/>
    <p:sldId id="896" r:id="rId72"/>
    <p:sldId id="897" r:id="rId73"/>
    <p:sldId id="898" r:id="rId74"/>
    <p:sldId id="899" r:id="rId75"/>
    <p:sldId id="900" r:id="rId76"/>
    <p:sldId id="901" r:id="rId77"/>
    <p:sldId id="902" r:id="rId78"/>
    <p:sldId id="903" r:id="rId79"/>
    <p:sldId id="904" r:id="rId80"/>
    <p:sldId id="905" r:id="rId81"/>
    <p:sldId id="906" r:id="rId82"/>
    <p:sldId id="907" r:id="rId83"/>
    <p:sldId id="908" r:id="rId84"/>
    <p:sldId id="909" r:id="rId85"/>
    <p:sldId id="910" r:id="rId86"/>
    <p:sldId id="911" r:id="rId87"/>
    <p:sldId id="912" r:id="rId88"/>
    <p:sldId id="913" r:id="rId89"/>
    <p:sldId id="842" r:id="rId9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ssion Start" id="{779CC93D-E52E-4D84-901B-11D7331DD495}">
          <p14:sldIdLst>
            <p14:sldId id="384"/>
            <p14:sldId id="261"/>
            <p14:sldId id="289"/>
          </p14:sldIdLst>
        </p14:section>
        <p14:section name="Content" id="{790CEF5B-569A-4C2F-BED5-750B08C0E5AD}">
          <p14:sldIdLst>
            <p14:sldId id="693"/>
            <p14:sldId id="844"/>
            <p14:sldId id="890"/>
            <p14:sldId id="892"/>
            <p14:sldId id="891"/>
            <p14:sldId id="845"/>
            <p14:sldId id="846"/>
            <p14:sldId id="893"/>
            <p14:sldId id="847"/>
            <p14:sldId id="848"/>
            <p14:sldId id="849"/>
            <p14:sldId id="850"/>
            <p14:sldId id="851"/>
            <p14:sldId id="852"/>
            <p14:sldId id="853"/>
            <p14:sldId id="854"/>
            <p14:sldId id="855"/>
            <p14:sldId id="856"/>
            <p14:sldId id="857"/>
            <p14:sldId id="858"/>
            <p14:sldId id="859"/>
            <p14:sldId id="860"/>
            <p14:sldId id="861"/>
            <p14:sldId id="863"/>
            <p14:sldId id="864"/>
            <p14:sldId id="865"/>
            <p14:sldId id="866"/>
            <p14:sldId id="867"/>
            <p14:sldId id="868"/>
            <p14:sldId id="869"/>
            <p14:sldId id="870"/>
            <p14:sldId id="871"/>
            <p14:sldId id="873"/>
            <p14:sldId id="874"/>
            <p14:sldId id="875"/>
            <p14:sldId id="876"/>
            <p14:sldId id="877"/>
            <p14:sldId id="878"/>
            <p14:sldId id="879"/>
            <p14:sldId id="914"/>
            <p14:sldId id="880"/>
            <p14:sldId id="881"/>
            <p14:sldId id="882"/>
            <p14:sldId id="883"/>
            <p14:sldId id="884"/>
            <p14:sldId id="524"/>
            <p14:sldId id="416"/>
            <p14:sldId id="443"/>
            <p14:sldId id="444"/>
            <p14:sldId id="445"/>
            <p14:sldId id="446"/>
            <p14:sldId id="447"/>
            <p14:sldId id="448"/>
            <p14:sldId id="449"/>
            <p14:sldId id="450"/>
            <p14:sldId id="451"/>
            <p14:sldId id="452"/>
            <p14:sldId id="453"/>
            <p14:sldId id="454"/>
            <p14:sldId id="432"/>
          </p14:sldIdLst>
        </p14:section>
        <p14:section name="Summary" id="{3F78B471-41DA-46F2-A8E4-97E471896AB3}">
          <p14:sldIdLst/>
        </p14:section>
        <p14:section name="Quiz" id="{4ADBE36C-3616-4F90-AF7A-AA71CE7C6B31}">
          <p14:sldIdLst>
            <p14:sldId id="885"/>
            <p14:sldId id="886"/>
            <p14:sldId id="887"/>
            <p14:sldId id="888"/>
            <p14:sldId id="889"/>
            <p14:sldId id="894"/>
            <p14:sldId id="895"/>
            <p14:sldId id="896"/>
            <p14:sldId id="897"/>
            <p14:sldId id="898"/>
            <p14:sldId id="899"/>
            <p14:sldId id="900"/>
            <p14:sldId id="901"/>
            <p14:sldId id="902"/>
            <p14:sldId id="903"/>
            <p14:sldId id="904"/>
            <p14:sldId id="905"/>
            <p14:sldId id="906"/>
            <p14:sldId id="907"/>
            <p14:sldId id="908"/>
            <p14:sldId id="909"/>
            <p14:sldId id="910"/>
            <p14:sldId id="911"/>
            <p14:sldId id="912"/>
            <p14:sldId id="913"/>
            <p14:sldId id="842"/>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300"/>
    <a:srgbClr val="3399FF"/>
    <a:srgbClr val="009ED6"/>
  </p:clrMru>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24" autoAdjust="0"/>
    <p:restoredTop sz="83977" autoAdjust="0"/>
  </p:normalViewPr>
  <p:slideViewPr>
    <p:cSldViewPr>
      <p:cViewPr varScale="1">
        <p:scale>
          <a:sx n="106" d="100"/>
          <a:sy n="106" d="100"/>
        </p:scale>
        <p:origin x="-1686" y="-96"/>
      </p:cViewPr>
      <p:guideLst>
        <p:guide orient="horz" pos="2160"/>
        <p:guide pos="2880"/>
      </p:guideLst>
    </p:cSldViewPr>
  </p:slideViewPr>
  <p:notesTextViewPr>
    <p:cViewPr>
      <p:scale>
        <a:sx n="100" d="100"/>
        <a:sy n="100" d="100"/>
      </p:scale>
      <p:origin x="0" y="0"/>
    </p:cViewPr>
  </p:notesTextViewPr>
  <p:sorterViewPr>
    <p:cViewPr>
      <p:scale>
        <a:sx n="154" d="100"/>
        <a:sy n="154" d="100"/>
      </p:scale>
      <p:origin x="0" y="28674"/>
    </p:cViewPr>
  </p:sorterViewPr>
  <p:notesViewPr>
    <p:cSldViewPr>
      <p:cViewPr varScale="1">
        <p:scale>
          <a:sx n="83" d="100"/>
          <a:sy n="83" d="100"/>
        </p:scale>
        <p:origin x="-314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83FDC75-7F73-4A4A-A77C-09AADF00E0EA}" type="datetimeFigureOut">
              <a:rPr lang="en-US" smtClean="0"/>
              <a:pPr/>
              <a:t>3/4/2012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59226BF-1F13-42D3-80DC-373E7ADD1EBC}" type="slidenum">
              <a:rPr lang="en-US" smtClean="0"/>
              <a:pPr/>
              <a:t>‹#›</a:t>
            </a:fld>
            <a:endParaRPr lang="en-US" dirty="0"/>
          </a:p>
        </p:txBody>
      </p:sp>
    </p:spTree>
    <p:extLst>
      <p:ext uri="{BB962C8B-B14F-4D97-AF65-F5344CB8AC3E}">
        <p14:creationId xmlns:p14="http://schemas.microsoft.com/office/powerpoint/2010/main" val="42119413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AEF76B-3757-4A0B-AF93-28494465C1DD}" type="datetimeFigureOut">
              <a:rPr lang="en-US" smtClean="0"/>
              <a:pPr/>
              <a:t>3/4/2012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693FD4-8F83-4EF7-AC3F-0DC0388986B0}" type="slidenum">
              <a:rPr lang="en-US" smtClean="0"/>
              <a:pPr/>
              <a:t>‹#›</a:t>
            </a:fld>
            <a:endParaRPr lang="en-US" dirty="0"/>
          </a:p>
        </p:txBody>
      </p:sp>
    </p:spTree>
    <p:extLst>
      <p:ext uri="{BB962C8B-B14F-4D97-AF65-F5344CB8AC3E}">
        <p14:creationId xmlns:p14="http://schemas.microsoft.com/office/powerpoint/2010/main" val="3868761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t>Make sure you have modified the Name and Date.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3200" b="1" dirty="0" smtClean="0"/>
              <a:t>Display this screen as students are arriving for class.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fld id="{905D8AA0-5889-4533-9EA3-753222643727}" type="slidenum">
              <a:rPr lang="en-US" smtClean="0"/>
              <a:pPr/>
              <a:t>43</a:t>
            </a:fld>
            <a:endParaRPr lang="en-US" smtClean="0"/>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Smaller, square-wave UPS units are not designed for continuous duty applications, but larger true sine-wave units are. Most true sine-wave units use internal batteries, but with minor modifications can be used with external batteries. The larger commercial UPS units run on 24 or 48 volts, and require two or four external batteries in series. UPS units will have a limit on the number of depleted batteries they can re-charge, but there is no limit to the number of batteries that can be attached to extend operating time.</a:t>
            </a:r>
          </a:p>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3"/>
          <p:cNvSpPr>
            <a:spLocks noGrp="1" noChangeArrowheads="1"/>
          </p:cNvSpPr>
          <p:nvPr>
            <p:ph type="hdr" sz="quarter"/>
          </p:nvPr>
        </p:nvSpPr>
        <p:spPr>
          <a:noFill/>
        </p:spPr>
        <p:txBody>
          <a:bodyPr/>
          <a:lstStyle/>
          <a:p>
            <a:r>
              <a:rPr lang="en-US" dirty="0" smtClean="0"/>
              <a:t>Microsoft </a:t>
            </a:r>
            <a:r>
              <a:rPr lang="en-US" b="1" dirty="0" smtClean="0"/>
              <a:t>Engineering Excellence</a:t>
            </a:r>
            <a:endParaRPr lang="en-US" dirty="0" smtClean="0"/>
          </a:p>
        </p:txBody>
      </p:sp>
      <p:sp>
        <p:nvSpPr>
          <p:cNvPr id="41987" name="Rectangle 25"/>
          <p:cNvSpPr>
            <a:spLocks noGrp="1" noChangeArrowheads="1"/>
          </p:cNvSpPr>
          <p:nvPr>
            <p:ph type="ftr" sz="quarter" idx="4"/>
          </p:nvPr>
        </p:nvSpPr>
        <p:spPr>
          <a:noFill/>
        </p:spPr>
        <p:txBody>
          <a:bodyPr/>
          <a:lstStyle/>
          <a:p>
            <a:r>
              <a:rPr lang="en-US" dirty="0" smtClean="0"/>
              <a:t>Microsoft Confidential</a:t>
            </a:r>
          </a:p>
        </p:txBody>
      </p:sp>
      <p:sp>
        <p:nvSpPr>
          <p:cNvPr id="41988" name="Rectangle 26"/>
          <p:cNvSpPr>
            <a:spLocks noGrp="1" noChangeArrowheads="1"/>
          </p:cNvSpPr>
          <p:nvPr>
            <p:ph type="sldNum" sz="quarter" idx="5"/>
          </p:nvPr>
        </p:nvSpPr>
        <p:spPr>
          <a:noFill/>
        </p:spPr>
        <p:txBody>
          <a:bodyPr/>
          <a:lstStyle/>
          <a:p>
            <a:fld id="{B2B44A5F-6CE4-493C-A0D7-6834FF76660C}" type="slidenum">
              <a:rPr lang="en-US" smtClean="0"/>
              <a:pPr/>
              <a:t>89</a:t>
            </a:fld>
            <a:endParaRPr lang="en-US" dirty="0" smtClean="0"/>
          </a:p>
        </p:txBody>
      </p:sp>
      <p:sp>
        <p:nvSpPr>
          <p:cNvPr id="41989" name="Rectangle 2"/>
          <p:cNvSpPr>
            <a:spLocks noGrp="1" noRot="1" noChangeAspect="1" noChangeArrowheads="1" noTextEdit="1"/>
          </p:cNvSpPr>
          <p:nvPr>
            <p:ph type="sldImg"/>
          </p:nvPr>
        </p:nvSpPr>
        <p:spPr>
          <a:xfrm>
            <a:off x="1143000" y="450850"/>
            <a:ext cx="4572000" cy="3429000"/>
          </a:xfrm>
          <a:ln/>
        </p:spPr>
      </p:sp>
      <p:sp>
        <p:nvSpPr>
          <p:cNvPr id="41990" name="Rectangle 3"/>
          <p:cNvSpPr>
            <a:spLocks noGrp="1" noChangeArrowheads="1"/>
          </p:cNvSpPr>
          <p:nvPr>
            <p:ph type="body" idx="1"/>
          </p:nvPr>
        </p:nvSpPr>
        <p:spPr>
          <a:xfrm>
            <a:off x="307492" y="4130104"/>
            <a:ext cx="6261652" cy="4554823"/>
          </a:xfrm>
          <a:noFill/>
          <a:ln/>
        </p:spPr>
        <p:txBody>
          <a:bodyPr/>
          <a:lstStyle/>
          <a:p>
            <a:pPr>
              <a:buFontTx/>
              <a:buNone/>
            </a:pPr>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endParaRPr lang="en-US" dirty="0" smtClean="0"/>
          </a:p>
          <a:p>
            <a:pPr>
              <a:lnSpc>
                <a:spcPct val="80000"/>
              </a:lnSpc>
            </a:pPr>
            <a:r>
              <a:rPr lang="en-US" sz="2000" b="1" dirty="0" smtClean="0"/>
              <a:t>ARRL conditions!</a:t>
            </a:r>
          </a:p>
          <a:p>
            <a:pPr>
              <a:lnSpc>
                <a:spcPct val="80000"/>
              </a:lnSpc>
            </a:pPr>
            <a:endParaRPr lang="en-US" sz="2000" b="1" dirty="0" smtClean="0"/>
          </a:p>
          <a:p>
            <a:pPr>
              <a:lnSpc>
                <a:spcPct val="80000"/>
              </a:lnSpc>
            </a:pPr>
            <a:r>
              <a:rPr lang="en-US" sz="2000" b="1" dirty="0" smtClean="0"/>
              <a:t>The two ICS courses must be complete before taking the final exam.</a:t>
            </a:r>
          </a:p>
        </p:txBody>
      </p:sp>
      <p:sp>
        <p:nvSpPr>
          <p:cNvPr id="4" name="Slide Number Placeholder 3"/>
          <p:cNvSpPr>
            <a:spLocks noGrp="1"/>
          </p:cNvSpPr>
          <p:nvPr>
            <p:ph type="sldNum" sz="quarter" idx="10"/>
          </p:nvPr>
        </p:nvSpPr>
        <p:spPr/>
        <p:txBody>
          <a:bodyPr/>
          <a:lstStyle/>
          <a:p>
            <a:fld id="{EC6EAC7D-5A89-47C2-8ABA-56C9C2DEF7A4}"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endParaRPr lang="en-US" dirty="0" smtClean="0"/>
          </a:p>
          <a:p>
            <a:pPr>
              <a:lnSpc>
                <a:spcPct val="80000"/>
              </a:lnSpc>
            </a:pPr>
            <a:r>
              <a:rPr lang="en-US" b="1" dirty="0" smtClean="0"/>
              <a:t>The course requires a total of 18 hours. </a:t>
            </a:r>
          </a:p>
          <a:p>
            <a:pPr>
              <a:lnSpc>
                <a:spcPct val="80000"/>
              </a:lnSpc>
            </a:pPr>
            <a:endParaRPr lang="en-US" b="1" dirty="0" smtClean="0"/>
          </a:p>
          <a:p>
            <a:pPr>
              <a:lnSpc>
                <a:spcPct val="80000"/>
              </a:lnSpc>
            </a:pPr>
            <a:r>
              <a:rPr lang="en-US" b="1" dirty="0" smtClean="0"/>
              <a:t>If a student misses one class they can take</a:t>
            </a:r>
            <a:r>
              <a:rPr lang="en-US" b="1" baseline="0" dirty="0" smtClean="0"/>
              <a:t> a practice quiz for each lesson missed.</a:t>
            </a:r>
          </a:p>
          <a:p>
            <a:pPr>
              <a:lnSpc>
                <a:spcPct val="80000"/>
              </a:lnSpc>
            </a:pPr>
            <a:endParaRPr lang="en-US" b="1" baseline="0" dirty="0" smtClean="0"/>
          </a:p>
          <a:p>
            <a:pPr>
              <a:lnSpc>
                <a:spcPct val="80000"/>
              </a:lnSpc>
            </a:pPr>
            <a:r>
              <a:rPr lang="en-US" b="1" baseline="0" dirty="0" smtClean="0"/>
              <a:t>A student missing two sessions will be asked to take the course again.</a:t>
            </a:r>
          </a:p>
          <a:p>
            <a:pPr>
              <a:lnSpc>
                <a:spcPct val="80000"/>
              </a:lnSpc>
            </a:pPr>
            <a:endParaRPr lang="en-US" b="1" baseline="0" dirty="0" smtClean="0"/>
          </a:p>
          <a:p>
            <a:pPr>
              <a:lnSpc>
                <a:spcPct val="80000"/>
              </a:lnSpc>
            </a:pPr>
            <a:r>
              <a:rPr lang="en-US" b="1" baseline="0" dirty="0" smtClean="0"/>
              <a:t>A student missing the last session must wait for the next class and attend the final session for taking the exam again.</a:t>
            </a:r>
          </a:p>
          <a:p>
            <a:pPr>
              <a:lnSpc>
                <a:spcPct val="80000"/>
              </a:lnSpc>
            </a:pPr>
            <a:endParaRPr lang="en-US" b="1" baseline="0" dirty="0" smtClean="0"/>
          </a:p>
          <a:p>
            <a:pPr>
              <a:lnSpc>
                <a:spcPct val="80000"/>
              </a:lnSpc>
            </a:pPr>
            <a:r>
              <a:rPr lang="en-US" b="1" baseline="0" dirty="0" smtClean="0"/>
              <a:t>An exception would be two Field Examiners agreeing to give the exam at a mutually scheduled time.</a:t>
            </a:r>
          </a:p>
          <a:p>
            <a:pPr>
              <a:lnSpc>
                <a:spcPct val="80000"/>
              </a:lnSpc>
            </a:pPr>
            <a:endParaRPr lang="en-US" b="1" baseline="0" dirty="0" smtClean="0"/>
          </a:p>
          <a:p>
            <a:pPr>
              <a:lnSpc>
                <a:spcPct val="80000"/>
              </a:lnSpc>
            </a:pPr>
            <a:endParaRPr lang="en-US" baseline="0" dirty="0" smtClean="0"/>
          </a:p>
          <a:p>
            <a:pPr>
              <a:lnSpc>
                <a:spcPct val="80000"/>
              </a:lnSpc>
            </a:pPr>
            <a:endParaRPr lang="en-US"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fld id="{36C16E76-E543-4BF6-B166-F4A8D00106E8}" type="slidenum">
              <a:rPr lang="en-US" smtClean="0"/>
              <a:pPr/>
              <a:t>9</a:t>
            </a:fld>
            <a:endParaRPr lang="en-US" smtClean="0"/>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some models allow simultaneous reception on more than one frequency on the </a:t>
            </a:r>
            <a:r>
              <a:rPr lang="en-US" i="1" smtClean="0"/>
              <a:t>same</a:t>
            </a:r>
            <a:r>
              <a:rPr lang="en-US" smtClean="0"/>
              <a:t> band </a:t>
            </a:r>
          </a:p>
          <a:p>
            <a:endParaRPr lang="en-US" smtClean="0"/>
          </a:p>
          <a:p>
            <a:r>
              <a:rPr lang="en-US" smtClean="0"/>
              <a:t>Some mobiles have separate external speaker outputs for each band. For high traffic locations, such as a Net Control or Emergency Operations Center, a separate radio for each net is a better choice since it allows both to be used simultaneously by different operators. (Antennas must be adequately separated to avoid "de-sensing.")</a:t>
            </a:r>
          </a:p>
          <a:p>
            <a:r>
              <a:rPr lang="en-US" smtClean="0"/>
              <a:t>Many dual-band transceivers also offer a "cross-band repeater" function, useful for linking local portables with distant repeaters, or as a quickly deployable hill-top repeater. True repeater operation is only possible if all other mobile and portable stations have true dual-band radios. Some so-called "dual" or "twin" band radios do not allow simultaneous or cross-band operation -- read the specifications carefully before you purchase one.</a:t>
            </a:r>
          </a:p>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fld id="{4CAF0CD4-0607-45FC-B83F-0F481BD98365}" type="slidenum">
              <a:rPr lang="en-US" smtClean="0"/>
              <a:pPr/>
              <a:t>10</a:t>
            </a:fld>
            <a:endParaRPr lang="en-US" smtClean="0"/>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Most use a high-frequency conversion process that generates significant broad-spectrum RF noise at HF frequencies that is difficult to suppress. Direct DC powering is more efficient in any case.</a:t>
            </a:r>
          </a:p>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fld id="{4CAF0CD4-0607-45FC-B83F-0F481BD98365}" type="slidenum">
              <a:rPr lang="en-US" smtClean="0"/>
              <a:pPr/>
              <a:t>11</a:t>
            </a:fld>
            <a:endParaRPr lang="en-US" smtClean="0"/>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fld id="{56BDBF98-C263-40CC-9DCE-D9D65F47D5DE}" type="slidenum">
              <a:rPr lang="en-US" smtClean="0"/>
              <a:pPr/>
              <a:t>25</a:t>
            </a:fld>
            <a:endParaRPr lang="en-US" smtClean="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RG-8X is an "in-between" size that offers less loss and greater power handling capability than RG-58 with far less bulk than RG-213. If you with to carry only one type of cable, RG-8X is the best choice. </a:t>
            </a:r>
          </a:p>
          <a:p>
            <a:endParaRPr lang="en-US" smtClean="0"/>
          </a:p>
          <a:p>
            <a:r>
              <a:rPr lang="en-US" smtClean="0"/>
              <a:t>Ladder line offers somewhat lower loss but more care must be taken in it's routing, especially in proximity to metal objects, or where people might touch it. Coaxial cable is much less susceptible to problems induced by routing near metal objects or other cables. </a:t>
            </a:r>
          </a:p>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fld id="{8A38EC4B-0CB2-4084-B4F5-D21A4B3648F0}" type="slidenum">
              <a:rPr lang="en-US" smtClean="0"/>
              <a:pPr/>
              <a:t>26</a:t>
            </a:fld>
            <a:endParaRPr lang="en-US" smtClean="0"/>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Accidental transmissions caused by background noise and conversations can interrupt critical communications on the net. </a:t>
            </a:r>
          </a:p>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fld id="{A2478A85-CEE0-460A-9600-65F61675343E}" type="slidenum">
              <a:rPr lang="en-US" smtClean="0"/>
              <a:pPr/>
              <a:t>27</a:t>
            </a:fld>
            <a:endParaRPr lang="en-US" smtClean="0"/>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AC power cannot usually be relied upon for any purpose, and portable operation for extended periods is common.</a:t>
            </a:r>
          </a:p>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a:defRPr b="1" cap="small" baseline="0">
                <a:solidFill>
                  <a:srgbClr val="0033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962400" y="4038600"/>
            <a:ext cx="4772528" cy="990600"/>
          </a:xfrm>
        </p:spPr>
        <p:txBody>
          <a:bodyPr>
            <a:normAutofit/>
          </a:bodyPr>
          <a:lstStyle>
            <a:lvl1pPr marL="0" indent="0" algn="r">
              <a:buNone/>
              <a:defRPr sz="2000" b="0">
                <a:solidFill>
                  <a:schemeClr val="tx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a:buNone/>
              <a:defRPr sz="2000" baseline="0"/>
            </a:lvl1pPr>
          </a:lstStyle>
          <a:p>
            <a:r>
              <a:rPr lang="en-US" dirty="0" smtClean="0"/>
              <a:t>Company Logo</a:t>
            </a:r>
            <a:endParaRPr lang="en-US"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7B281C-5159-4971-8228-52B9A72E9ED2}" type="datetimeFigureOut">
              <a:rPr lang="en-US" smtClean="0"/>
              <a:pPr/>
              <a:t>3/4/2012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B281C-5159-4971-8228-52B9A72E9ED2}" type="datetimeFigureOut">
              <a:rPr lang="en-US" smtClean="0"/>
              <a:pPr/>
              <a:t>3/4/2012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ackground Only">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fld id="{757B281C-5159-4971-8228-52B9A72E9ED2}" type="datetimeFigureOut">
              <a:rPr lang="en-US" smtClean="0"/>
              <a:pPr/>
              <a:t>3/4/2012</a:t>
            </a:fld>
            <a:endParaRPr lang="en-US" dirty="0"/>
          </a:p>
        </p:txBody>
      </p:sp>
      <p:sp>
        <p:nvSpPr>
          <p:cNvPr id="4" name="Footer Placeholder 4"/>
          <p:cNvSpPr>
            <a:spLocks noGrp="1"/>
          </p:cNvSpPr>
          <p:nvPr>
            <p:ph type="ftr" sz="quarter" idx="11"/>
          </p:nvPr>
        </p:nvSpPr>
        <p:spPr>
          <a:xfrm>
            <a:off x="3352800" y="6356350"/>
            <a:ext cx="2895600" cy="365125"/>
          </a:xfrm>
        </p:spPr>
        <p:txBody>
          <a:bodyPr/>
          <a:lstStyle/>
          <a:p>
            <a:endParaRPr lang="en-US" dirty="0"/>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855354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a:defRPr sz="4000" b="1" cap="small" baseline="0">
                <a:solidFill>
                  <a:srgbClr val="003300"/>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pPr/>
              <a:t>3/4/2012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a:buNone/>
              <a:defRPr sz="1800"/>
            </a:lvl1pPr>
          </a:lstStyle>
          <a:p>
            <a:r>
              <a:rPr lang="en-US" dirty="0" smtClean="0"/>
              <a:t>Company Logo</a:t>
            </a:r>
            <a:endParaRPr lang="en-US"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a:defRPr lang="en-US" dirty="0"/>
            </a:lvl1pPr>
          </a:lstStyle>
          <a:p>
            <a:r>
              <a:rPr lang="en-US" dirty="0" smtClean="0"/>
              <a:t>Click To Edit Master Title Style</a:t>
            </a:r>
            <a:endParaRPr lang="en-US" dirty="0"/>
          </a:p>
        </p:txBody>
      </p:sp>
      <p:sp>
        <p:nvSpPr>
          <p:cNvPr id="3" name="Content Placeholder 2"/>
          <p:cNvSpPr>
            <a:spLocks noGrp="1"/>
          </p:cNvSpPr>
          <p:nvPr>
            <p:ph idx="1"/>
          </p:nvPr>
        </p:nvSpPr>
        <p:spPr>
          <a:xfrm>
            <a:off x="762000" y="1596413"/>
            <a:ext cx="8077200" cy="4297363"/>
          </a:xfrm>
        </p:spPr>
        <p:txBody>
          <a:bodyPr>
            <a:normAutofit/>
          </a:bodyPr>
          <a:lstStyle>
            <a:lvl1pPr>
              <a:defRPr sz="3200">
                <a:latin typeface="+mn-lt"/>
              </a:defRPr>
            </a:lvl1pPr>
            <a:lvl2pPr>
              <a:defRPr sz="2800">
                <a:latin typeface="+mn-lt"/>
              </a:defRPr>
            </a:lvl2pPr>
            <a:lvl3pPr>
              <a:defRPr sz="2400">
                <a:latin typeface="+mn-lt"/>
              </a:defRPr>
            </a:lvl3pPr>
            <a:lvl4pPr>
              <a:defRPr sz="2400">
                <a:latin typeface="+mn-lt"/>
              </a:defRPr>
            </a:lvl4pPr>
            <a:lvl5pPr>
              <a:defRPr sz="24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pPr/>
              <a:t>3/4/2012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7B281C-5159-4971-8228-52B9A72E9ED2}" type="datetimeFigureOut">
              <a:rPr lang="en-US" smtClean="0"/>
              <a:pPr/>
              <a:t>3/4/2012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8736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736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7B281C-5159-4971-8228-52B9A72E9ED2}" type="datetimeFigureOut">
              <a:rPr lang="en-US" smtClean="0"/>
              <a:pPr/>
              <a:t>3/4/2012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036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7B281C-5159-4971-8228-52B9A72E9ED2}" type="datetimeFigureOut">
              <a:rPr lang="en-US" smtClean="0"/>
              <a:pPr/>
              <a:t>3/4/2012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7B281C-5159-4971-8228-52B9A72E9ED2}" type="datetimeFigureOut">
              <a:rPr lang="en-US" smtClean="0"/>
              <a:pPr/>
              <a:t>3/4/2012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7B281C-5159-4971-8228-52B9A72E9ED2}" type="datetimeFigureOut">
              <a:rPr lang="en-US" smtClean="0"/>
              <a:pPr/>
              <a:t>3/4/2012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274638"/>
            <a:ext cx="5867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7B281C-5159-4971-8228-52B9A72E9ED2}" type="datetimeFigureOut">
              <a:rPr lang="en-US" smtClean="0"/>
              <a:pPr/>
              <a:t>3/4/2012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Placeholder 1"/>
          <p:cNvSpPr>
            <a:spLocks noGrp="1"/>
          </p:cNvSpPr>
          <p:nvPr>
            <p:ph type="title"/>
          </p:nvPr>
        </p:nvSpPr>
        <p:spPr>
          <a:xfrm>
            <a:off x="762000" y="274638"/>
            <a:ext cx="80772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1600200"/>
            <a:ext cx="80772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20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7B281C-5159-4971-8228-52B9A72E9ED2}" type="datetimeFigureOut">
              <a:rPr lang="en-US" smtClean="0"/>
              <a:pPr/>
              <a:t>3/4/2012</a:t>
            </a:fld>
            <a:endParaRPr lang="en-US" dirty="0"/>
          </a:p>
        </p:txBody>
      </p:sp>
      <p:sp>
        <p:nvSpPr>
          <p:cNvPr id="5"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7056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D6E5A2-EC83-451F-A719-9AC1370DD5CF}" type="slidenum">
              <a:rPr lang="en-US" smtClean="0"/>
              <a:pPr/>
              <a:t>‹#›</a:t>
            </a:fld>
            <a:endParaRPr lang="en-US" dirty="0"/>
          </a:p>
        </p:txBody>
      </p:sp>
      <p:pic>
        <p:nvPicPr>
          <p:cNvPr id="8" name="Picture 7"/>
          <p:cNvPicPr>
            <a:picLocks noChangeAspect="1"/>
          </p:cNvPicPr>
          <p:nvPr/>
        </p:nvPicPr>
        <p:blipFill rotWithShape="1">
          <a:blip r:embed="rId16" cstate="email">
            <a:extLst>
              <a:ext uri="{28A0092B-C50C-407E-A947-70E740481C1C}">
                <a14:useLocalDpi xmlns:a14="http://schemas.microsoft.com/office/drawing/2010/main"/>
              </a:ext>
            </a:extLst>
          </a:blip>
          <a:srcRect/>
          <a:stretch/>
        </p:blipFill>
        <p:spPr>
          <a:xfrm>
            <a:off x="-152400" y="-109183"/>
            <a:ext cx="818707" cy="708318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6" r:id="rId6"/>
    <p:sldLayoutId id="2147483657" r:id="rId7"/>
    <p:sldLayoutId id="2147483658" r:id="rId8"/>
    <p:sldLayoutId id="2147483659" r:id="rId9"/>
    <p:sldLayoutId id="2147483654" r:id="rId10"/>
    <p:sldLayoutId id="2147483655" r:id="rId11"/>
    <p:sldLayoutId id="2147483663" r:id="rId12"/>
    <p:sldLayoutId id="2147483664" r:id="rId13"/>
  </p:sldLayoutIdLst>
  <p:transition spd="slow">
    <p:wipe dir="d"/>
  </p:transition>
  <p:timing>
    <p:tnLst>
      <p:par>
        <p:cTn id="1" dur="indefinite" restart="never" nodeType="tmRoot"/>
      </p:par>
    </p:tnLst>
  </p:timing>
  <p:txStyles>
    <p:titleStyle>
      <a:lvl1pPr algn="l" defTabSz="914400" rtl="0" eaLnBrk="1" latinLnBrk="0" hangingPunct="1">
        <a:spcBef>
          <a:spcPct val="0"/>
        </a:spcBef>
        <a:buNone/>
        <a:defRPr lang="en-US" sz="4400" kern="1200" dirty="0" smtClean="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http://images.google.com/imgres?imgurl=http://www.gloriacenter.com/figuras/maior/ic-706mkii.jpg&amp;imgrefurl=http://www.gloriacenter.com/item.php?&amp;m=427&amp;h=350&amp;w=650&amp;sz=35&amp;tbnid=p2_38HLPkvmziM:&amp;tbnh=72&amp;tbnw=135&amp;hl=en&amp;start=33&amp;prev=/images?q=icom+706mkii&amp;start=20&amp;svnum=10&amp;hl=en&amp;lr=&amp;sa=N"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hyperlink" Target="http://images.google.com/imgres?imgurl=http://www.gloriacenter.com/figuras/maior/ic-706mkii.jpg&amp;imgrefurl=http://www.gloriacenter.com/item.php?&amp;m=427&amp;h=350&amp;w=650&amp;sz=35&amp;tbnid=p2_38HLPkvmziM:&amp;tbnh=72&amp;tbnw=135&amp;hl=en&amp;start=33&amp;prev=/images?q=icom+706mkii&amp;start=20&amp;svnum=10&amp;hl=en&amp;lr=&amp;sa=N"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images.google.com/imgres?imgurl=http://www.hamstop.com/gfx_products/COM-1440-443-87UH.jpg&amp;imgrefurl=http://www.hamstop.com/popup_details/detail_COM-1440-443-87UH.html&amp;h=300&amp;w=400&amp;sz=18&amp;tbnid=B1wBP0orJwJoSM:&amp;tbnh=90&amp;tbnw=120&amp;hl=en&amp;start=5&amp;prev=/images?q=2+meter+mag+mount&amp;svnum=10&amp;hl=en&amp;lr=" TargetMode="External"/><Relationship Id="rId1" Type="http://schemas.openxmlformats.org/officeDocument/2006/relationships/slideLayout" Target="../slideLayouts/slideLayout3.xml"/><Relationship Id="rId5" Type="http://schemas.openxmlformats.org/officeDocument/2006/relationships/image" Target="../media/image21.jpeg"/><Relationship Id="rId4" Type="http://schemas.openxmlformats.org/officeDocument/2006/relationships/hyperlink" Target="http://images.google.com/imgres?imgurl=http://smileyantenna.com/images/2mtrrdmd.jpg&amp;imgrefurl=http://smileyantenna.com/product_info.php?products_id=34&amp;h=137&amp;w=100&amp;sz=3&amp;tbnid=Juc65cflYXe5kM:&amp;tbnh=87&amp;tbnw=63&amp;hl=en&amp;start=16&amp;prev=/images?q=2+meter+rubber+duckie&amp;svnum=10&amp;hl=en&amp;lr="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hyperlink" Target="http://training.fema.gov/IS/NIMS.asp" TargetMode="External"/><Relationship Id="rId5" Type="http://schemas.openxmlformats.org/officeDocument/2006/relationships/notesSlide" Target="../notesSlides/notesSlide2.xml"/><Relationship Id="rId4"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10.xml"/><Relationship Id="rId5" Type="http://schemas.openxmlformats.org/officeDocument/2006/relationships/image" Target="../media/image27.jpe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images.google.com/imgres?imgurl=http://www.universal-radio.com/catalog/hamtune/1332met.jpg&amp;imgrefurl=http://www.universal-radio.com/catalog/hamtune/1332.html&amp;h=167&amp;w=205&amp;sz=30&amp;tbnid=UqU_FrWbfDOnGM:&amp;tbnh=81&amp;tbnw=100&amp;hl=en&amp;start=5&amp;prev=/images?q=mfj+antenna+tuner&amp;svnum=10&amp;hl=en&amp;lr=" TargetMode="Externa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images.google.com/imgres?imgurl=http://www.wsplc.com/acatalog/hf2v.jpg&amp;imgrefurl=http://www.wsplc.com/acatalog/Vertical_antennas.html&amp;h=150&amp;w=150&amp;sz=2&amp;tbnid=tlq3FPzDXKqiJM:&amp;tbnh=90&amp;tbnw=90&amp;hl=en&amp;start=47&amp;prev=/images?q=vertical+antenna&amp;start=40&amp;svnum=10&amp;hl=en&amp;lr=&amp;sa=N" TargetMode="External"/><Relationship Id="rId1" Type="http://schemas.openxmlformats.org/officeDocument/2006/relationships/slideLayout" Target="../slideLayouts/slideLayout3.xml"/><Relationship Id="rId5" Type="http://schemas.openxmlformats.org/officeDocument/2006/relationships/image" Target="../media/image30.jpeg"/><Relationship Id="rId4" Type="http://schemas.openxmlformats.org/officeDocument/2006/relationships/hyperlink" Target="http://images.google.com/imgres?imgurl=http://www.wb0w.com/hygain/Antennas/EXP-14.jpeg&amp;imgrefurl=http://www.wb0w.com/hygain/Antennas/exp14.htm&amp;h=290&amp;w=333&amp;sz=10&amp;tbnid=X4I9ObULHizKnM:&amp;tbnh=100&amp;tbnw=115&amp;hl=en&amp;start=123&amp;prev=/images?q=beam+antenna&amp;start=120&amp;svnum=10&amp;hl=en&amp;lr=&amp;sa=N"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31.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hyperlink" Target="http://images.google.com/imgres?imgurl=http://www.radiobooks.com/images/product/rg8x.gif&amp;imgrefurl=http://www.radiobooks.com/products/rg8x10.htm&amp;h=55&amp;w=300&amp;sz=3&amp;tbnid=SVRCEtBNXC2EJM:&amp;tbnh=20&amp;tbnw=111&amp;hl=en&amp;start=30&amp;prev=/images?q=rg-8x+coax&amp;start=20&amp;svnum=10&amp;hl=en&amp;lr=&amp;sa=N" TargetMode="External"/><Relationship Id="rId7" Type="http://schemas.openxmlformats.org/officeDocument/2006/relationships/hyperlink" Target="http://images.google.com/imgres?imgurl=http://www.packetradio.com/0_RASCAL/450LADR.jpg&amp;imgrefurl=http://www.packetradio.com/Miscellaneous.htm&amp;h=172&amp;w=229&amp;sz=10&amp;tbnid=7nt0YL5HPA4bUM:&amp;tbnh=77&amp;tbnw=103&amp;hl=en&amp;start=7&amp;prev=/images?q=ladder+line+antenna++&amp;svnum=10&amp;hl=en&amp;lr=&amp;sa=G"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34.jpeg"/><Relationship Id="rId5" Type="http://schemas.openxmlformats.org/officeDocument/2006/relationships/hyperlink" Target="http://images.google.com/imgres?imgurl=http://www.astrosurf.org/lombry/Radio/coax-rg213-58-174.jpg&amp;imgrefurl=http://www.astrosurf.org/lombry/qsl-ham-history7.htm&amp;h=200&amp;w=331&amp;sz=8&amp;tbnid=NcIeY9EYVTasjM:&amp;tbnh=68&amp;tbnw=114&amp;hl=en&amp;start=5&amp;prev=/images?q=rg-213+coax&amp;svnum=10&amp;hl=en&amp;lr=" TargetMode="External"/><Relationship Id="rId4" Type="http://schemas.openxmlformats.org/officeDocument/2006/relationships/image" Target="../media/image33.jpeg"/></Relationships>
</file>

<file path=ppt/slides/_rels/slide26.xml.rels><?xml version="1.0" encoding="UTF-8" standalone="yes"?>
<Relationships xmlns="http://schemas.openxmlformats.org/package/2006/relationships"><Relationship Id="rId3" Type="http://schemas.openxmlformats.org/officeDocument/2006/relationships/hyperlink" Target="http://images.google.com/imgres?imgurl=http://www.universal-radio.com/catalog/head/4595.jpg&amp;imgrefurl=http://www.universal-radio.com/catalog/head/4595.html&amp;h=260&amp;w=360&amp;sz=29&amp;tbnid=gyRgAKsM5vOt2M:&amp;tbnh=84&amp;tbnw=117&amp;hl=en&amp;start=2&amp;prev=/images?q=heil+radio+headphones&amp;svnum=10&amp;hl=en&amp;lr="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36.jpeg"/></Relationships>
</file>

<file path=ppt/slides/_rels/slide27.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images.google.com/imgres?imgurl=http://www.batteriesamerica.com/kx99aa%20case%20big.JPG&amp;imgrefurl=http://www.batteriesamerica.com/new_page_1.htm&amp;h=1024&amp;w=1280&amp;sz=203&amp;tbnid=2N6SPwj06eio_M:&amp;tbnh=120&amp;tbnw=150&amp;hl=en&amp;start=3&amp;prev=/images?q=icom+aa+battery&amp;svnum=10&amp;hl=en&amp;lr=" TargetMode="Externa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images.google.com/imgres?imgurl=http://www.hydrolynx.com/_products/telemetry_equipment/pic/M5031.jpg&amp;imgrefurl=http://www.hydrolynx.com/_products/telemetry_equipment/model/M5031.htm&amp;h=206&amp;w=246&amp;sz=7&amp;tbnid=2Ep3sB12O-aKaM:&amp;tbnh=87&amp;tbnw=105&amp;hl=en&amp;start=20&amp;prev=/images?q=gel+cell&amp;svnum=10&amp;hl=en&amp;lr="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notesSlide" Target="../notesSlides/notesSlide3.xml"/><Relationship Id="rId4"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hyperlink" Target="http://images.google.com/imgres?imgurl=http://img.alibaba.com/photo/50024143/4V_360Ah_Sealed_Lead_Acid_Battery.jpg&amp;imgrefurl=http://fengri.en.alibaba.com/product/50002332/50024143/NM_Series/4V_360Ah_Sealed_Lead_Acid_Battery.html&amp;h=360&amp;w=360&amp;sz=28&amp;tbnid=c2ptC1tEpHfiUM:&amp;tbnh=117&amp;tbnw=117&amp;hl=en&amp;start=4&amp;prev=/images?q=lead+acid+battery&amp;svnum=10&amp;hl=en&amp;lr=" TargetMode="Externa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41.jpeg"/><Relationship Id="rId7" Type="http://schemas.openxmlformats.org/officeDocument/2006/relationships/image" Target="../media/image43.jpeg"/><Relationship Id="rId2" Type="http://schemas.openxmlformats.org/officeDocument/2006/relationships/hyperlink" Target="http://images.google.com/imgres?imgurl=http://generator.mia.net/images/10000watt.gif&amp;imgrefurl=http://generator.mia.net/&amp;h=216&amp;w=216&amp;sz=31&amp;tbnid=datIDdZvMSPZ6M:&amp;tbnh=101&amp;tbnw=101&amp;hl=en&amp;start=1&amp;prev=/images?q=portable+generator&amp;svnum=10&amp;hl=en&amp;lr=" TargetMode="External"/><Relationship Id="rId1" Type="http://schemas.openxmlformats.org/officeDocument/2006/relationships/slideLayout" Target="../slideLayouts/slideLayout10.xml"/><Relationship Id="rId6" Type="http://schemas.openxmlformats.org/officeDocument/2006/relationships/hyperlink" Target="http://images.google.com/imgres?imgurl=http://www.justgenerators.co.uk/pages/honda%20generators/EU%20Range/Honda_EU20i.jpg&amp;imgrefurl=http://www.justgenerators.co.uk/pages/HondaEU20i.htm&amp;h=210&amp;w=240&amp;sz=13&amp;tbnid=wlJ146gXlg-KqM:&amp;tbnh=91&amp;tbnw=104&amp;hl=en&amp;start=37&amp;prev=/images?q=portable+generator&amp;start=20&amp;svnum=10&amp;hl=en&amp;lr=&amp;sa=N" TargetMode="External"/><Relationship Id="rId5" Type="http://schemas.openxmlformats.org/officeDocument/2006/relationships/image" Target="../media/image42.jpeg"/><Relationship Id="rId4" Type="http://schemas.openxmlformats.org/officeDocument/2006/relationships/hyperlink" Target="http://images.google.com/imgres?imgurl=http://www.2kstore.com/pramac/images/s10000.JPG&amp;imgrefurl=http://www.2kstore.com/pramac/lftr7.htm&amp;h=312&amp;w=420&amp;sz=28&amp;tbnid=Ip8RAT5poIuufM:&amp;tbnh=90&amp;tbnw=122&amp;hl=en&amp;start=4&amp;prev=/images?q=portable+generator&amp;svnum=10&amp;hl=en&amp;lr="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hyperlink" Target="http://images.google.com/imgres?imgurl=http://rvwholesalers.com/catalog/image.php?productid=134&amp;imgrefurl=http://rvwholesalers.com/catalog/home.php?cat=36&amp;h=150&amp;w=150&amp;sz=7&amp;tbnid=0wMVDGl2lrk6wM:&amp;tbnh=90&amp;tbnw=90&amp;hl=en&amp;start=10&amp;prev=/images?q=dc+to+ac+inverter&amp;svnum=10&amp;hl=en&amp;lr="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47.jpeg"/></Relationships>
</file>

<file path=ppt/slides/_rels/slide4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hyperlink" Target="http://images.google.com/imgres?imgurl=http://www.mercadolibre.com.uy/jm/img?s=MLU&amp;f=1938896_853.jpg&amp;v=P&amp;imgrefurl=http://articulo.mercadolibre.com.uy/MLU-2126616--_JM&amp;h=249&amp;w=250&amp;sz=5&amp;tbnid=Cw1ymOQV_yNhoM:&amp;tbnh=105&amp;tbnw=106&amp;hl=en&amp;start=3&amp;prev=/images?q=kantronics+tnc&amp;svnum=10&amp;hl=en&amp;lr=" TargetMode="Externa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9.jpeg"/><Relationship Id="rId7" Type="http://schemas.openxmlformats.org/officeDocument/2006/relationships/image" Target="../media/image13.jpg"/><Relationship Id="rId2" Type="http://schemas.openxmlformats.org/officeDocument/2006/relationships/image" Target="../media/image8.jpg"/><Relationship Id="rId1" Type="http://schemas.openxmlformats.org/officeDocument/2006/relationships/slideLayout" Target="../slideLayouts/slideLayout3.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70.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1.xml"/></Relationships>
</file>

<file path=ppt/slides/_rels/slide71.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1.xml"/></Relationships>
</file>

<file path=ppt/slides/_rels/slide72.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1.xml"/></Relationships>
</file>

<file path=ppt/slides/_rels/slide73.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1.xml"/></Relationships>
</file>

<file path=ppt/slides/_rels/slide8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notesSlide" Target="../notesSlides/notesSlide11.xml"/></Relationships>
</file>

<file path=ppt/slides/_rels/slide9.xml.rels><?xml version="1.0" encoding="UTF-8" standalone="yes"?>
<Relationships xmlns="http://schemas.openxmlformats.org/package/2006/relationships"><Relationship Id="rId3" Type="http://schemas.openxmlformats.org/officeDocument/2006/relationships/hyperlink" Target="http://images.google.com/imgres?imgurl=http://www.benelec.com.au/Yaesu/images/FT-8900.jpg&amp;imgrefurl=http://www.benelec.com.au/Yaesu/Yaesuv02.htm&amp;h=439&amp;w=756&amp;sz=78&amp;tbnid=5ILrV_YAlqFsdM:&amp;tbnh=81&amp;tbnw=140&amp;hl=en&amp;start=3&amp;prev=/images?q=yaesu+8900&amp;svnum=10&amp;hl=en&amp;lr="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8.jpeg"/><Relationship Id="rId5" Type="http://schemas.openxmlformats.org/officeDocument/2006/relationships/hyperlink" Target="http://images.google.com/imgres?imgurl=http://www.hamstop.com/gfx_products/ALCO-DJ496T.jpg&amp;imgrefurl=http://www.hamstop.com/popup_details/detail_ALCO-DJ496T.html&amp;h=300&amp;w=400&amp;sz=27&amp;tbnid=A3sch1L7j0PBRM:&amp;tbnh=90&amp;tbnw=120&amp;hl=en&amp;start=34&amp;prev=/images?q=ham+handheld&amp;start=20&amp;svnum=10&amp;hl=en&amp;lr=&amp;sa=N" TargetMode="Externa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2895600" y="1066800"/>
            <a:ext cx="4876800" cy="990600"/>
          </a:xfrm>
        </p:spPr>
        <p:txBody>
          <a:bodyPr/>
          <a:lstStyle/>
          <a:p>
            <a:r>
              <a:rPr lang="en-US" dirty="0" smtClean="0">
                <a:solidFill>
                  <a:srgbClr val="0070C0"/>
                </a:solidFill>
              </a:rPr>
              <a:t>Training Volunteers</a:t>
            </a:r>
            <a:endParaRPr lang="en-US" dirty="0">
              <a:solidFill>
                <a:srgbClr val="0070C0"/>
              </a:solidFill>
            </a:endParaRPr>
          </a:p>
        </p:txBody>
      </p:sp>
      <p:pic>
        <p:nvPicPr>
          <p:cNvPr id="4" name="Picture 3"/>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034939" y="457199"/>
            <a:ext cx="784461"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821730" y="2213726"/>
            <a:ext cx="6746334" cy="1200329"/>
          </a:xfrm>
          <a:prstGeom prst="rect">
            <a:avLst/>
          </a:prstGeom>
          <a:noFill/>
        </p:spPr>
        <p:txBody>
          <a:bodyPr wrap="none" rtlCol="0">
            <a:spAutoFit/>
          </a:bodyPr>
          <a:lstStyle/>
          <a:p>
            <a:pPr algn="ctr"/>
            <a:r>
              <a:rPr lang="en-US" sz="2400" b="1" dirty="0" smtClean="0"/>
              <a:t>The ARRL</a:t>
            </a:r>
          </a:p>
          <a:p>
            <a:pPr algn="ctr"/>
            <a:r>
              <a:rPr lang="en-US" sz="2400" b="1" dirty="0" smtClean="0">
                <a:solidFill>
                  <a:srgbClr val="FF0000"/>
                </a:solidFill>
              </a:rPr>
              <a:t>Introduction to </a:t>
            </a:r>
            <a:r>
              <a:rPr lang="en-US" sz="2400" b="1" smtClean="0">
                <a:solidFill>
                  <a:srgbClr val="FF0000"/>
                </a:solidFill>
              </a:rPr>
              <a:t>Emergency </a:t>
            </a:r>
            <a:r>
              <a:rPr lang="en-US" sz="2400" b="1" smtClean="0">
                <a:solidFill>
                  <a:srgbClr val="FF0000"/>
                </a:solidFill>
              </a:rPr>
              <a:t>Communication </a:t>
            </a:r>
            <a:r>
              <a:rPr lang="en-US" sz="2400" b="1" dirty="0" smtClean="0">
                <a:solidFill>
                  <a:srgbClr val="FF0000"/>
                </a:solidFill>
              </a:rPr>
              <a:t>Course</a:t>
            </a:r>
          </a:p>
          <a:p>
            <a:pPr algn="ctr"/>
            <a:r>
              <a:rPr lang="en-US" sz="2400" b="1" dirty="0" smtClean="0"/>
              <a:t>EC-001 (2011)</a:t>
            </a:r>
            <a:endParaRPr lang="en-US" sz="2400" b="1" dirty="0"/>
          </a:p>
        </p:txBody>
      </p:sp>
      <p:pic>
        <p:nvPicPr>
          <p:cNvPr id="7" name="Picture 6"/>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572000" y="4648200"/>
            <a:ext cx="1225989" cy="1174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2"/>
          <p:cNvSpPr txBox="1"/>
          <p:nvPr/>
        </p:nvSpPr>
        <p:spPr>
          <a:xfrm>
            <a:off x="3877096" y="3657600"/>
            <a:ext cx="2585131"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b="1" dirty="0" smtClean="0">
                <a:solidFill>
                  <a:srgbClr val="FF0000"/>
                </a:solidFill>
              </a:rPr>
              <a:t>Session Four</a:t>
            </a:r>
            <a:endParaRPr lang="en-US" sz="3600" b="1" dirty="0">
              <a:solidFill>
                <a:srgbClr val="FF0000"/>
              </a:solidFill>
            </a:endParaRPr>
          </a:p>
        </p:txBody>
      </p:sp>
    </p:spTree>
    <p:custDataLst>
      <p:tags r:id="rId1"/>
    </p:custData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6"/>
          <p:cNvSpPr>
            <a:spLocks noGrp="1" noChangeArrowheads="1"/>
          </p:cNvSpPr>
          <p:nvPr>
            <p:ph type="title"/>
          </p:nvPr>
        </p:nvSpPr>
        <p:spPr/>
        <p:txBody>
          <a:bodyPr/>
          <a:lstStyle/>
          <a:p>
            <a:r>
              <a:rPr lang="en-US" b="1" dirty="0">
                <a:solidFill>
                  <a:srgbClr val="0070C0"/>
                </a:solidFill>
              </a:rPr>
              <a:t>Transceivers - HF </a:t>
            </a:r>
            <a:endParaRPr lang="en-US" b="1" dirty="0" smtClean="0">
              <a:solidFill>
                <a:srgbClr val="0070C0"/>
              </a:solidFill>
            </a:endParaRPr>
          </a:p>
        </p:txBody>
      </p:sp>
      <p:sp>
        <p:nvSpPr>
          <p:cNvPr id="52227" name="Rectangle 7"/>
          <p:cNvSpPr>
            <a:spLocks noGrp="1" noChangeArrowheads="1"/>
          </p:cNvSpPr>
          <p:nvPr>
            <p:ph type="body" idx="1"/>
          </p:nvPr>
        </p:nvSpPr>
        <p:spPr>
          <a:xfrm>
            <a:off x="609600" y="1295400"/>
            <a:ext cx="7848600" cy="4419600"/>
          </a:xfrm>
        </p:spPr>
        <p:txBody>
          <a:bodyPr/>
          <a:lstStyle/>
          <a:p>
            <a:pPr>
              <a:lnSpc>
                <a:spcPct val="90000"/>
              </a:lnSpc>
            </a:pPr>
            <a:r>
              <a:rPr lang="en-US" sz="2000" dirty="0" smtClean="0"/>
              <a:t>Having both AC and DC power capability</a:t>
            </a:r>
          </a:p>
          <a:p>
            <a:pPr>
              <a:lnSpc>
                <a:spcPct val="90000"/>
              </a:lnSpc>
            </a:pPr>
            <a:endParaRPr lang="en-US" sz="2000" dirty="0" smtClean="0"/>
          </a:p>
          <a:p>
            <a:pPr>
              <a:lnSpc>
                <a:spcPct val="90000"/>
              </a:lnSpc>
            </a:pPr>
            <a:r>
              <a:rPr lang="en-US" sz="2000" dirty="0" smtClean="0"/>
              <a:t>12 Volt HF radios  </a:t>
            </a:r>
          </a:p>
          <a:p>
            <a:pPr lvl="1">
              <a:lnSpc>
                <a:spcPct val="90000"/>
              </a:lnSpc>
            </a:pPr>
            <a:r>
              <a:rPr lang="en-US" sz="2000" dirty="0" smtClean="0"/>
              <a:t>100 watt</a:t>
            </a:r>
          </a:p>
          <a:p>
            <a:pPr lvl="1">
              <a:lnSpc>
                <a:spcPct val="90000"/>
              </a:lnSpc>
            </a:pPr>
            <a:r>
              <a:rPr lang="en-US" sz="2000" dirty="0" smtClean="0"/>
              <a:t>QRP (less than 5 watts)</a:t>
            </a:r>
          </a:p>
          <a:p>
            <a:pPr lvl="1">
              <a:lnSpc>
                <a:spcPct val="90000"/>
              </a:lnSpc>
            </a:pPr>
            <a:endParaRPr lang="en-US" sz="2000" dirty="0" smtClean="0"/>
          </a:p>
          <a:p>
            <a:pPr>
              <a:lnSpc>
                <a:spcPct val="90000"/>
              </a:lnSpc>
            </a:pPr>
            <a:r>
              <a:rPr lang="en-US" sz="2000" dirty="0" smtClean="0"/>
              <a:t>100 watt variable output radios should be used </a:t>
            </a:r>
          </a:p>
          <a:p>
            <a:pPr lvl="1">
              <a:lnSpc>
                <a:spcPct val="90000"/>
              </a:lnSpc>
            </a:pPr>
            <a:r>
              <a:rPr lang="en-US" sz="2000" dirty="0" smtClean="0"/>
              <a:t>Unless power consumption is extremely important</a:t>
            </a:r>
          </a:p>
          <a:p>
            <a:pPr lvl="1">
              <a:lnSpc>
                <a:spcPct val="90000"/>
              </a:lnSpc>
            </a:pPr>
            <a:r>
              <a:rPr lang="en-US" sz="2000" dirty="0" smtClean="0"/>
              <a:t>Overcome noise at the receiving station by using high power</a:t>
            </a:r>
          </a:p>
          <a:p>
            <a:pPr lvl="1">
              <a:lnSpc>
                <a:spcPct val="90000"/>
              </a:lnSpc>
            </a:pPr>
            <a:r>
              <a:rPr lang="en-US" sz="2000" dirty="0" smtClean="0"/>
              <a:t>Turn it down to conserve battery power when necessary </a:t>
            </a:r>
          </a:p>
          <a:p>
            <a:pPr lvl="1">
              <a:lnSpc>
                <a:spcPct val="90000"/>
              </a:lnSpc>
            </a:pPr>
            <a:endParaRPr lang="en-US" sz="2000" dirty="0" smtClean="0"/>
          </a:p>
          <a:p>
            <a:pPr>
              <a:lnSpc>
                <a:spcPct val="90000"/>
              </a:lnSpc>
            </a:pPr>
            <a:r>
              <a:rPr lang="en-US" sz="2000" dirty="0" smtClean="0"/>
              <a:t> Do not use DC to AC inverters to power HF radios</a:t>
            </a:r>
          </a:p>
        </p:txBody>
      </p:sp>
      <p:pic>
        <p:nvPicPr>
          <p:cNvPr id="916485" name="Picture 5" descr="ic-706mkii">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1600200"/>
            <a:ext cx="1828800"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9261456"/>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32" fill="hold" nodeType="withEffect">
                                  <p:stCondLst>
                                    <p:cond delay="0"/>
                                  </p:stCondLst>
                                  <p:childTnLst>
                                    <p:set>
                                      <p:cBhvr>
                                        <p:cTn id="6" dur="1" fill="hold">
                                          <p:stCondLst>
                                            <p:cond delay="0"/>
                                          </p:stCondLst>
                                        </p:cTn>
                                        <p:tgtEl>
                                          <p:spTgt spid="916485"/>
                                        </p:tgtEl>
                                        <p:attrNameLst>
                                          <p:attrName>style.visibility</p:attrName>
                                        </p:attrNameLst>
                                      </p:cBhvr>
                                      <p:to>
                                        <p:strVal val="visible"/>
                                      </p:to>
                                    </p:set>
                                    <p:animEffect transition="in" filter="diamond(out)">
                                      <p:cBhvr>
                                        <p:cTn id="7" dur="1000"/>
                                        <p:tgtEl>
                                          <p:spTgt spid="9164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6"/>
          <p:cNvSpPr>
            <a:spLocks noGrp="1" noChangeArrowheads="1"/>
          </p:cNvSpPr>
          <p:nvPr>
            <p:ph type="title"/>
          </p:nvPr>
        </p:nvSpPr>
        <p:spPr/>
        <p:txBody>
          <a:bodyPr/>
          <a:lstStyle/>
          <a:p>
            <a:r>
              <a:rPr lang="en-US" b="1" dirty="0" smtClean="0">
                <a:solidFill>
                  <a:srgbClr val="0070C0"/>
                </a:solidFill>
              </a:rPr>
              <a:t>Voltage Tolerance</a:t>
            </a:r>
          </a:p>
        </p:txBody>
      </p:sp>
      <p:sp>
        <p:nvSpPr>
          <p:cNvPr id="52227" name="Rectangle 7"/>
          <p:cNvSpPr>
            <a:spLocks noGrp="1" noChangeArrowheads="1"/>
          </p:cNvSpPr>
          <p:nvPr>
            <p:ph type="body" idx="1"/>
          </p:nvPr>
        </p:nvSpPr>
        <p:spPr>
          <a:xfrm>
            <a:off x="609600" y="1676400"/>
            <a:ext cx="7848600" cy="2362200"/>
          </a:xfrm>
        </p:spPr>
        <p:txBody>
          <a:bodyPr>
            <a:normAutofit fontScale="92500" lnSpcReduction="20000"/>
          </a:bodyPr>
          <a:lstStyle/>
          <a:p>
            <a:pPr>
              <a:lnSpc>
                <a:spcPct val="90000"/>
              </a:lnSpc>
            </a:pPr>
            <a:r>
              <a:rPr lang="en-US" sz="3600" dirty="0" smtClean="0"/>
              <a:t>12 Volts DC</a:t>
            </a:r>
          </a:p>
          <a:p>
            <a:pPr>
              <a:lnSpc>
                <a:spcPct val="90000"/>
              </a:lnSpc>
            </a:pPr>
            <a:r>
              <a:rPr lang="en-US" sz="3600" dirty="0" smtClean="0"/>
              <a:t>13.0 to 13.8 Volts DC</a:t>
            </a:r>
          </a:p>
          <a:p>
            <a:pPr>
              <a:lnSpc>
                <a:spcPct val="90000"/>
              </a:lnSpc>
            </a:pPr>
            <a:r>
              <a:rPr lang="en-US" sz="3600" dirty="0" smtClean="0"/>
              <a:t>11.5 to 15 Volts DC</a:t>
            </a:r>
          </a:p>
          <a:p>
            <a:pPr>
              <a:lnSpc>
                <a:spcPct val="90000"/>
              </a:lnSpc>
            </a:pPr>
            <a:endParaRPr lang="en-US" sz="3600" dirty="0"/>
          </a:p>
          <a:p>
            <a:pPr>
              <a:lnSpc>
                <a:spcPct val="90000"/>
              </a:lnSpc>
            </a:pPr>
            <a:r>
              <a:rPr lang="en-US" sz="3600" dirty="0" smtClean="0"/>
              <a:t>Transmit vs. Receive</a:t>
            </a:r>
          </a:p>
        </p:txBody>
      </p:sp>
      <p:pic>
        <p:nvPicPr>
          <p:cNvPr id="916485" name="Picture 5" descr="ic-706mkii">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1600200"/>
            <a:ext cx="1828800"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22639"/>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32" fill="hold" nodeType="withEffect">
                                  <p:stCondLst>
                                    <p:cond delay="0"/>
                                  </p:stCondLst>
                                  <p:childTnLst>
                                    <p:set>
                                      <p:cBhvr>
                                        <p:cTn id="6" dur="1" fill="hold">
                                          <p:stCondLst>
                                            <p:cond delay="0"/>
                                          </p:stCondLst>
                                        </p:cTn>
                                        <p:tgtEl>
                                          <p:spTgt spid="916485"/>
                                        </p:tgtEl>
                                        <p:attrNameLst>
                                          <p:attrName>style.visibility</p:attrName>
                                        </p:attrNameLst>
                                      </p:cBhvr>
                                      <p:to>
                                        <p:strVal val="visible"/>
                                      </p:to>
                                    </p:set>
                                    <p:animEffect transition="in" filter="diamond(out)">
                                      <p:cBhvr>
                                        <p:cTn id="7" dur="1000"/>
                                        <p:tgtEl>
                                          <p:spTgt spid="9164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6"/>
          <p:cNvSpPr>
            <a:spLocks noGrp="1" noChangeArrowheads="1"/>
          </p:cNvSpPr>
          <p:nvPr>
            <p:ph type="title"/>
          </p:nvPr>
        </p:nvSpPr>
        <p:spPr/>
        <p:txBody>
          <a:bodyPr/>
          <a:lstStyle/>
          <a:p>
            <a:r>
              <a:rPr lang="en-US" b="1" dirty="0" smtClean="0">
                <a:solidFill>
                  <a:srgbClr val="0070C0"/>
                </a:solidFill>
              </a:rPr>
              <a:t>Radio Receiver Performance</a:t>
            </a:r>
          </a:p>
        </p:txBody>
      </p:sp>
      <p:sp>
        <p:nvSpPr>
          <p:cNvPr id="53251" name="Rectangle 7"/>
          <p:cNvSpPr>
            <a:spLocks noGrp="1" noChangeArrowheads="1"/>
          </p:cNvSpPr>
          <p:nvPr>
            <p:ph type="body" idx="1"/>
          </p:nvPr>
        </p:nvSpPr>
        <p:spPr/>
        <p:txBody>
          <a:bodyPr/>
          <a:lstStyle/>
          <a:p>
            <a:pPr>
              <a:lnSpc>
                <a:spcPct val="90000"/>
              </a:lnSpc>
            </a:pPr>
            <a:r>
              <a:rPr lang="en-US" sz="2200" smtClean="0"/>
              <a:t>Sensitivity</a:t>
            </a:r>
          </a:p>
          <a:p>
            <a:pPr lvl="1">
              <a:lnSpc>
                <a:spcPct val="90000"/>
              </a:lnSpc>
            </a:pPr>
            <a:r>
              <a:rPr lang="en-US" sz="2200" smtClean="0"/>
              <a:t>Ability to receive weak signals</a:t>
            </a:r>
          </a:p>
          <a:p>
            <a:pPr lvl="1">
              <a:lnSpc>
                <a:spcPct val="90000"/>
              </a:lnSpc>
            </a:pPr>
            <a:endParaRPr lang="en-US" sz="2200" smtClean="0"/>
          </a:p>
          <a:p>
            <a:pPr>
              <a:lnSpc>
                <a:spcPct val="90000"/>
              </a:lnSpc>
            </a:pPr>
            <a:r>
              <a:rPr lang="en-US" sz="2200" smtClean="0"/>
              <a:t>Selectivity </a:t>
            </a:r>
          </a:p>
          <a:p>
            <a:pPr lvl="1">
              <a:lnSpc>
                <a:spcPct val="90000"/>
              </a:lnSpc>
            </a:pPr>
            <a:r>
              <a:rPr lang="en-US" sz="2200" smtClean="0"/>
              <a:t>Ability to reject signals on adjacent frequencies </a:t>
            </a:r>
          </a:p>
          <a:p>
            <a:pPr lvl="1">
              <a:lnSpc>
                <a:spcPct val="90000"/>
              </a:lnSpc>
            </a:pPr>
            <a:endParaRPr lang="en-US" sz="2200" smtClean="0"/>
          </a:p>
          <a:p>
            <a:pPr>
              <a:lnSpc>
                <a:spcPct val="90000"/>
              </a:lnSpc>
            </a:pPr>
            <a:r>
              <a:rPr lang="en-US" sz="2200" smtClean="0"/>
              <a:t>Intermodulation rejection</a:t>
            </a:r>
          </a:p>
          <a:p>
            <a:pPr lvl="1">
              <a:lnSpc>
                <a:spcPct val="90000"/>
              </a:lnSpc>
            </a:pPr>
            <a:r>
              <a:rPr lang="en-US" sz="2200" smtClean="0"/>
              <a:t>Ability to prevent undesired signals from mixing within the receiver and causing interference</a:t>
            </a:r>
          </a:p>
          <a:p>
            <a:pPr lvl="1">
              <a:lnSpc>
                <a:spcPct val="90000"/>
              </a:lnSpc>
            </a:pPr>
            <a:r>
              <a:rPr lang="en-US" sz="2200" smtClean="0"/>
              <a:t>Important when operating near public service and business radio transmitters </a:t>
            </a:r>
          </a:p>
        </p:txBody>
      </p:sp>
    </p:spTree>
    <p:extLst>
      <p:ext uri="{BB962C8B-B14F-4D97-AF65-F5344CB8AC3E}">
        <p14:creationId xmlns:p14="http://schemas.microsoft.com/office/powerpoint/2010/main" val="3194926329"/>
      </p:ext>
    </p:extLst>
  </p:cSld>
  <p:clrMapOvr>
    <a:masterClrMapping/>
  </p:clrMapOvr>
  <p:transition spd="slow">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4"/>
          <p:cNvSpPr>
            <a:spLocks noGrp="1" noChangeArrowheads="1"/>
          </p:cNvSpPr>
          <p:nvPr>
            <p:ph type="title"/>
          </p:nvPr>
        </p:nvSpPr>
        <p:spPr/>
        <p:txBody>
          <a:bodyPr>
            <a:normAutofit/>
          </a:bodyPr>
          <a:lstStyle/>
          <a:p>
            <a:r>
              <a:rPr lang="en-US" b="1" dirty="0" smtClean="0">
                <a:solidFill>
                  <a:srgbClr val="0070C0"/>
                </a:solidFill>
              </a:rPr>
              <a:t>Radio Receiver Performance </a:t>
            </a:r>
            <a:r>
              <a:rPr lang="en-US" sz="1300" b="1" dirty="0" smtClean="0">
                <a:solidFill>
                  <a:srgbClr val="0070C0"/>
                </a:solidFill>
              </a:rPr>
              <a:t>(</a:t>
            </a:r>
            <a:r>
              <a:rPr lang="en-US" sz="1300" b="1" dirty="0" err="1" smtClean="0">
                <a:solidFill>
                  <a:srgbClr val="0070C0"/>
                </a:solidFill>
              </a:rPr>
              <a:t>cont</a:t>
            </a:r>
            <a:r>
              <a:rPr lang="en-US" sz="1300" b="1" dirty="0" smtClean="0">
                <a:solidFill>
                  <a:srgbClr val="0070C0"/>
                </a:solidFill>
              </a:rPr>
              <a:t>)</a:t>
            </a:r>
          </a:p>
        </p:txBody>
      </p:sp>
      <p:sp>
        <p:nvSpPr>
          <p:cNvPr id="54275" name="Rectangle 5"/>
          <p:cNvSpPr>
            <a:spLocks noGrp="1" noChangeArrowheads="1"/>
          </p:cNvSpPr>
          <p:nvPr>
            <p:ph type="body" idx="1"/>
          </p:nvPr>
        </p:nvSpPr>
        <p:spPr/>
        <p:txBody>
          <a:bodyPr>
            <a:normAutofit lnSpcReduction="10000"/>
          </a:bodyPr>
          <a:lstStyle/>
          <a:p>
            <a:pPr>
              <a:lnSpc>
                <a:spcPct val="90000"/>
              </a:lnSpc>
            </a:pPr>
            <a:r>
              <a:rPr lang="en-US" smtClean="0"/>
              <a:t>Receiver filters</a:t>
            </a:r>
          </a:p>
          <a:p>
            <a:pPr lvl="1">
              <a:lnSpc>
                <a:spcPct val="90000"/>
              </a:lnSpc>
            </a:pPr>
            <a:r>
              <a:rPr lang="en-US" smtClean="0"/>
              <a:t>Important for effective HF operation. </a:t>
            </a:r>
          </a:p>
          <a:p>
            <a:pPr lvl="1">
              <a:lnSpc>
                <a:spcPct val="90000"/>
              </a:lnSpc>
            </a:pPr>
            <a:r>
              <a:rPr lang="en-US" smtClean="0"/>
              <a:t>Choose appropriate filters for the types of operations you are most likely to use, including CW, RTTY, and phone</a:t>
            </a:r>
          </a:p>
          <a:p>
            <a:pPr lvl="1">
              <a:lnSpc>
                <a:spcPct val="90000"/>
              </a:lnSpc>
            </a:pPr>
            <a:endParaRPr lang="en-US" smtClean="0"/>
          </a:p>
          <a:p>
            <a:pPr>
              <a:lnSpc>
                <a:spcPct val="90000"/>
              </a:lnSpc>
            </a:pPr>
            <a:r>
              <a:rPr lang="en-US" smtClean="0"/>
              <a:t>Digital Signal Processing (DSP) </a:t>
            </a:r>
          </a:p>
          <a:p>
            <a:pPr lvl="1">
              <a:lnSpc>
                <a:spcPct val="90000"/>
              </a:lnSpc>
            </a:pPr>
            <a:r>
              <a:rPr lang="en-US" smtClean="0"/>
              <a:t>Can allow clear reception of signals that might not otherwise be possible in situations with heavy interference </a:t>
            </a:r>
          </a:p>
        </p:txBody>
      </p:sp>
    </p:spTree>
    <p:extLst>
      <p:ext uri="{BB962C8B-B14F-4D97-AF65-F5344CB8AC3E}">
        <p14:creationId xmlns:p14="http://schemas.microsoft.com/office/powerpoint/2010/main" val="2968752345"/>
      </p:ext>
    </p:extLst>
  </p:cSld>
  <p:clrMapOvr>
    <a:masterClrMapping/>
  </p:clrMapOvr>
  <p:transition spd="slow">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4"/>
          <p:cNvSpPr>
            <a:spLocks noGrp="1" noChangeArrowheads="1"/>
          </p:cNvSpPr>
          <p:nvPr>
            <p:ph type="title"/>
          </p:nvPr>
        </p:nvSpPr>
        <p:spPr/>
        <p:txBody>
          <a:bodyPr>
            <a:normAutofit/>
          </a:bodyPr>
          <a:lstStyle/>
          <a:p>
            <a:r>
              <a:rPr lang="en-US" b="1" dirty="0" smtClean="0">
                <a:solidFill>
                  <a:srgbClr val="0070C0"/>
                </a:solidFill>
              </a:rPr>
              <a:t>Radio Receiver Performance </a:t>
            </a:r>
            <a:r>
              <a:rPr lang="en-US" sz="1300" b="1" dirty="0" smtClean="0">
                <a:solidFill>
                  <a:srgbClr val="0070C0"/>
                </a:solidFill>
              </a:rPr>
              <a:t>(</a:t>
            </a:r>
            <a:r>
              <a:rPr lang="en-US" sz="1300" b="1" dirty="0" err="1" smtClean="0">
                <a:solidFill>
                  <a:srgbClr val="0070C0"/>
                </a:solidFill>
              </a:rPr>
              <a:t>cont</a:t>
            </a:r>
            <a:r>
              <a:rPr lang="en-US" sz="1300" b="1" dirty="0" smtClean="0">
                <a:solidFill>
                  <a:srgbClr val="0070C0"/>
                </a:solidFill>
              </a:rPr>
              <a:t>)</a:t>
            </a:r>
          </a:p>
        </p:txBody>
      </p:sp>
      <p:sp>
        <p:nvSpPr>
          <p:cNvPr id="55299" name="Rectangle 5"/>
          <p:cNvSpPr>
            <a:spLocks noGrp="1" noChangeArrowheads="1"/>
          </p:cNvSpPr>
          <p:nvPr>
            <p:ph type="body" idx="1"/>
          </p:nvPr>
        </p:nvSpPr>
        <p:spPr/>
        <p:txBody>
          <a:bodyPr/>
          <a:lstStyle/>
          <a:p>
            <a:r>
              <a:rPr lang="en-US" smtClean="0"/>
              <a:t>"Noise blankers"  </a:t>
            </a:r>
          </a:p>
          <a:p>
            <a:pPr lvl="1"/>
            <a:r>
              <a:rPr lang="en-US" smtClean="0"/>
              <a:t>Reduce impulse noise from arcing power lines, vehicle and generator ignition systems, and various other sources</a:t>
            </a:r>
          </a:p>
          <a:p>
            <a:endParaRPr lang="en-US" smtClean="0"/>
          </a:p>
        </p:txBody>
      </p:sp>
    </p:spTree>
    <p:extLst>
      <p:ext uri="{BB962C8B-B14F-4D97-AF65-F5344CB8AC3E}">
        <p14:creationId xmlns:p14="http://schemas.microsoft.com/office/powerpoint/2010/main" val="1320695753"/>
      </p:ext>
    </p:extLst>
  </p:cSld>
  <p:clrMapOvr>
    <a:masterClrMapping/>
  </p:clrMapOvr>
  <p:transition spd="slow">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4"/>
          <p:cNvSpPr>
            <a:spLocks noGrp="1" noChangeArrowheads="1"/>
          </p:cNvSpPr>
          <p:nvPr>
            <p:ph type="title"/>
          </p:nvPr>
        </p:nvSpPr>
        <p:spPr/>
        <p:txBody>
          <a:bodyPr/>
          <a:lstStyle/>
          <a:p>
            <a:r>
              <a:rPr lang="en-US" b="1" dirty="0" smtClean="0">
                <a:solidFill>
                  <a:srgbClr val="0070C0"/>
                </a:solidFill>
              </a:rPr>
              <a:t>VHF/UHF Antennas</a:t>
            </a:r>
          </a:p>
        </p:txBody>
      </p:sp>
      <p:sp>
        <p:nvSpPr>
          <p:cNvPr id="56323" name="Rectangle 5"/>
          <p:cNvSpPr>
            <a:spLocks noGrp="1" noChangeArrowheads="1"/>
          </p:cNvSpPr>
          <p:nvPr>
            <p:ph type="body" idx="1"/>
          </p:nvPr>
        </p:nvSpPr>
        <p:spPr/>
        <p:txBody>
          <a:bodyPr/>
          <a:lstStyle/>
          <a:p>
            <a:r>
              <a:rPr lang="en-US" sz="2200" smtClean="0"/>
              <a:t>Good antenna, mounted as high as possible, is more important than high transmitter power </a:t>
            </a:r>
          </a:p>
          <a:p>
            <a:pPr lvl="1"/>
            <a:r>
              <a:rPr lang="en-US" sz="2200" smtClean="0"/>
              <a:t>Provides gain to both the transmitter and receiver</a:t>
            </a:r>
          </a:p>
          <a:p>
            <a:pPr lvl="1"/>
            <a:r>
              <a:rPr lang="en-US" sz="2200" smtClean="0"/>
              <a:t>Higher gain antenna may also allow output power to be reduced </a:t>
            </a:r>
          </a:p>
          <a:p>
            <a:pPr lvl="2"/>
            <a:r>
              <a:rPr lang="en-US" sz="2200" smtClean="0"/>
              <a:t>Prolonging battery life </a:t>
            </a:r>
          </a:p>
          <a:p>
            <a:pPr lvl="2"/>
            <a:endParaRPr lang="en-US" sz="2200" smtClean="0"/>
          </a:p>
          <a:p>
            <a:r>
              <a:rPr lang="en-US" sz="2200" smtClean="0"/>
              <a:t>Flat terrain (Phoenix, not Seattle) </a:t>
            </a:r>
          </a:p>
          <a:p>
            <a:pPr lvl="1"/>
            <a:r>
              <a:rPr lang="en-US" sz="2200" smtClean="0"/>
              <a:t>Use a mast-mounted single or dual-band antenna with at least 3dBd gain </a:t>
            </a:r>
          </a:p>
        </p:txBody>
      </p:sp>
    </p:spTree>
    <p:extLst>
      <p:ext uri="{BB962C8B-B14F-4D97-AF65-F5344CB8AC3E}">
        <p14:creationId xmlns:p14="http://schemas.microsoft.com/office/powerpoint/2010/main" val="1320395910"/>
      </p:ext>
    </p:extLst>
  </p:cSld>
  <p:clrMapOvr>
    <a:masterClrMapping/>
  </p:clrMapOvr>
  <p:transition spd="slow">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4"/>
          <p:cNvSpPr>
            <a:spLocks noGrp="1" noChangeArrowheads="1"/>
          </p:cNvSpPr>
          <p:nvPr>
            <p:ph type="title"/>
          </p:nvPr>
        </p:nvSpPr>
        <p:spPr/>
        <p:txBody>
          <a:bodyPr/>
          <a:lstStyle/>
          <a:p>
            <a:r>
              <a:rPr lang="en-US" b="1" dirty="0" smtClean="0">
                <a:solidFill>
                  <a:srgbClr val="0070C0"/>
                </a:solidFill>
              </a:rPr>
              <a:t>VHF/UHF Antennas </a:t>
            </a:r>
            <a:r>
              <a:rPr lang="en-US" sz="1200" b="1" dirty="0" smtClean="0">
                <a:solidFill>
                  <a:srgbClr val="0070C0"/>
                </a:solidFill>
              </a:rPr>
              <a:t>(</a:t>
            </a:r>
            <a:r>
              <a:rPr lang="en-US" sz="1200" b="1" dirty="0" err="1" smtClean="0">
                <a:solidFill>
                  <a:srgbClr val="0070C0"/>
                </a:solidFill>
              </a:rPr>
              <a:t>cont</a:t>
            </a:r>
            <a:r>
              <a:rPr lang="en-US" sz="1200" b="1" dirty="0" smtClean="0">
                <a:solidFill>
                  <a:srgbClr val="0070C0"/>
                </a:solidFill>
              </a:rPr>
              <a:t>)</a:t>
            </a:r>
          </a:p>
        </p:txBody>
      </p:sp>
      <p:sp>
        <p:nvSpPr>
          <p:cNvPr id="57347" name="Rectangle 5"/>
          <p:cNvSpPr>
            <a:spLocks noGrp="1" noChangeArrowheads="1"/>
          </p:cNvSpPr>
          <p:nvPr>
            <p:ph type="body" idx="1"/>
          </p:nvPr>
        </p:nvSpPr>
        <p:spPr/>
        <p:txBody>
          <a:bodyPr/>
          <a:lstStyle/>
          <a:p>
            <a:pPr>
              <a:lnSpc>
                <a:spcPct val="90000"/>
              </a:lnSpc>
            </a:pPr>
            <a:r>
              <a:rPr lang="en-US" sz="2200" smtClean="0"/>
              <a:t>Operating in a valley </a:t>
            </a:r>
          </a:p>
          <a:p>
            <a:pPr lvl="1">
              <a:lnSpc>
                <a:spcPct val="90000"/>
              </a:lnSpc>
            </a:pPr>
            <a:r>
              <a:rPr lang="en-US" sz="2200" smtClean="0"/>
              <a:t>Use a low or "unity" gain antennas that have "fatter" radiation lobes</a:t>
            </a:r>
          </a:p>
          <a:p>
            <a:pPr lvl="2">
              <a:lnSpc>
                <a:spcPct val="90000"/>
              </a:lnSpc>
            </a:pPr>
            <a:r>
              <a:rPr lang="en-US" sz="2200" smtClean="0"/>
              <a:t>Unity gain J-poles </a:t>
            </a:r>
          </a:p>
          <a:p>
            <a:pPr lvl="1">
              <a:lnSpc>
                <a:spcPct val="90000"/>
              </a:lnSpc>
            </a:pPr>
            <a:r>
              <a:rPr lang="en-US" sz="2200" smtClean="0"/>
              <a:t>Gain antenna = low angle of radiation </a:t>
            </a:r>
          </a:p>
          <a:p>
            <a:pPr lvl="1">
              <a:lnSpc>
                <a:spcPct val="90000"/>
              </a:lnSpc>
            </a:pPr>
            <a:endParaRPr lang="en-US" sz="2200" smtClean="0"/>
          </a:p>
          <a:p>
            <a:pPr>
              <a:lnSpc>
                <a:spcPct val="90000"/>
              </a:lnSpc>
            </a:pPr>
            <a:r>
              <a:rPr lang="en-US" sz="2200" smtClean="0"/>
              <a:t>Directional 2m coverage </a:t>
            </a:r>
          </a:p>
          <a:p>
            <a:pPr lvl="1">
              <a:lnSpc>
                <a:spcPct val="90000"/>
              </a:lnSpc>
            </a:pPr>
            <a:r>
              <a:rPr lang="en-US" sz="2200" smtClean="0"/>
              <a:t>Three or four element Yagi-Uda array (7dB gain)</a:t>
            </a:r>
          </a:p>
          <a:p>
            <a:pPr lvl="1">
              <a:lnSpc>
                <a:spcPct val="90000"/>
              </a:lnSpc>
            </a:pPr>
            <a:r>
              <a:rPr lang="en-US" sz="2200" smtClean="0"/>
              <a:t>2-way colinear antenna, </a:t>
            </a:r>
          </a:p>
          <a:p>
            <a:pPr lvl="2">
              <a:lnSpc>
                <a:spcPct val="90000"/>
              </a:lnSpc>
            </a:pPr>
            <a:r>
              <a:rPr lang="en-US" sz="2200" smtClean="0"/>
              <a:t>"Stationmaster" series </a:t>
            </a:r>
          </a:p>
          <a:p>
            <a:pPr lvl="1">
              <a:lnSpc>
                <a:spcPct val="90000"/>
              </a:lnSpc>
            </a:pPr>
            <a:r>
              <a:rPr lang="en-US" sz="2200" smtClean="0"/>
              <a:t>Commercial open dipole array antennas </a:t>
            </a:r>
          </a:p>
        </p:txBody>
      </p:sp>
    </p:spTree>
    <p:extLst>
      <p:ext uri="{BB962C8B-B14F-4D97-AF65-F5344CB8AC3E}">
        <p14:creationId xmlns:p14="http://schemas.microsoft.com/office/powerpoint/2010/main" val="4252674017"/>
      </p:ext>
    </p:extLst>
  </p:cSld>
  <p:clrMapOvr>
    <a:masterClrMapping/>
  </p:clrMapOvr>
  <p:transition spd="slow">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8"/>
          <p:cNvSpPr>
            <a:spLocks noGrp="1" noChangeArrowheads="1"/>
          </p:cNvSpPr>
          <p:nvPr>
            <p:ph type="title"/>
          </p:nvPr>
        </p:nvSpPr>
        <p:spPr/>
        <p:txBody>
          <a:bodyPr/>
          <a:lstStyle/>
          <a:p>
            <a:r>
              <a:rPr lang="en-US" b="1" dirty="0" smtClean="0">
                <a:solidFill>
                  <a:srgbClr val="0070C0"/>
                </a:solidFill>
              </a:rPr>
              <a:t>VHF/UHF Antennas </a:t>
            </a:r>
            <a:r>
              <a:rPr lang="en-US" sz="1200" b="1" dirty="0" smtClean="0">
                <a:solidFill>
                  <a:srgbClr val="0070C0"/>
                </a:solidFill>
              </a:rPr>
              <a:t>(</a:t>
            </a:r>
            <a:r>
              <a:rPr lang="en-US" sz="1200" b="1" dirty="0" err="1" smtClean="0">
                <a:solidFill>
                  <a:srgbClr val="0070C0"/>
                </a:solidFill>
              </a:rPr>
              <a:t>cont</a:t>
            </a:r>
            <a:r>
              <a:rPr lang="en-US" sz="1200" b="1" dirty="0" smtClean="0">
                <a:solidFill>
                  <a:srgbClr val="0070C0"/>
                </a:solidFill>
              </a:rPr>
              <a:t>)</a:t>
            </a:r>
          </a:p>
        </p:txBody>
      </p:sp>
      <p:sp>
        <p:nvSpPr>
          <p:cNvPr id="58371" name="Rectangle 9"/>
          <p:cNvSpPr>
            <a:spLocks noGrp="1" noChangeArrowheads="1"/>
          </p:cNvSpPr>
          <p:nvPr>
            <p:ph type="body" idx="1"/>
          </p:nvPr>
        </p:nvSpPr>
        <p:spPr/>
        <p:txBody>
          <a:bodyPr/>
          <a:lstStyle/>
          <a:p>
            <a:r>
              <a:rPr lang="en-US" sz="2200" smtClean="0"/>
              <a:t>Magnetic mount mobile antenna </a:t>
            </a:r>
          </a:p>
          <a:p>
            <a:pPr lvl="1"/>
            <a:r>
              <a:rPr lang="en-US" sz="2200" smtClean="0"/>
              <a:t>Operating in someone else's vehicle</a:t>
            </a:r>
          </a:p>
          <a:p>
            <a:pPr lvl="1"/>
            <a:r>
              <a:rPr lang="en-US" sz="2200" smtClean="0"/>
              <a:t>Can also be used indoors </a:t>
            </a:r>
          </a:p>
          <a:p>
            <a:pPr lvl="2"/>
            <a:r>
              <a:rPr lang="en-US" sz="2200" smtClean="0"/>
              <a:t>Sticking them to any steel surface, such as filing cabinets, beams, or ductwork, even up-side down</a:t>
            </a:r>
          </a:p>
          <a:p>
            <a:pPr lvl="2"/>
            <a:endParaRPr lang="en-US" sz="2200" smtClean="0"/>
          </a:p>
          <a:p>
            <a:r>
              <a:rPr lang="en-US" sz="2200" smtClean="0"/>
              <a:t>Rubber duckies </a:t>
            </a:r>
          </a:p>
          <a:p>
            <a:pPr lvl="1"/>
            <a:r>
              <a:rPr lang="en-US" sz="2200" b="1" i="1" smtClean="0">
                <a:solidFill>
                  <a:srgbClr val="FF3300"/>
                </a:solidFill>
              </a:rPr>
              <a:t>Negative</a:t>
            </a:r>
            <a:r>
              <a:rPr lang="en-US" sz="2200" smtClean="0"/>
              <a:t> gain </a:t>
            </a:r>
          </a:p>
          <a:p>
            <a:pPr lvl="1"/>
            <a:r>
              <a:rPr lang="en-US" sz="2200" smtClean="0"/>
              <a:t>Use at least a ¼ wave flexible antenna </a:t>
            </a:r>
          </a:p>
          <a:p>
            <a:pPr lvl="1"/>
            <a:r>
              <a:rPr lang="en-US" sz="2200" smtClean="0"/>
              <a:t>Telescoping 5/8 wave antenna for long-range use </a:t>
            </a:r>
          </a:p>
        </p:txBody>
      </p:sp>
      <p:pic>
        <p:nvPicPr>
          <p:cNvPr id="923653" name="Picture 5" descr="COM-1440-443-87UH">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1447800"/>
            <a:ext cx="17526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655" name="Picture 7" descr="2mtrrdmd">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8600" y="4114800"/>
            <a:ext cx="93821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8174981"/>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withEffect">
                                  <p:stCondLst>
                                    <p:cond delay="0"/>
                                  </p:stCondLst>
                                  <p:childTnLst>
                                    <p:set>
                                      <p:cBhvr>
                                        <p:cTn id="6" dur="1" fill="hold">
                                          <p:stCondLst>
                                            <p:cond delay="0"/>
                                          </p:stCondLst>
                                        </p:cTn>
                                        <p:tgtEl>
                                          <p:spTgt spid="923653"/>
                                        </p:tgtEl>
                                        <p:attrNameLst>
                                          <p:attrName>style.visibility</p:attrName>
                                        </p:attrNameLst>
                                      </p:cBhvr>
                                      <p:to>
                                        <p:strVal val="visible"/>
                                      </p:to>
                                    </p:set>
                                    <p:animEffect transition="in" filter="wipe(up)">
                                      <p:cBhvr>
                                        <p:cTn id="7" dur="500"/>
                                        <p:tgtEl>
                                          <p:spTgt spid="923653"/>
                                        </p:tgtEl>
                                      </p:cBhvr>
                                    </p:animEffect>
                                  </p:childTnLst>
                                </p:cTn>
                              </p:par>
                              <p:par>
                                <p:cTn id="8" presetID="22" presetClass="entr" presetSubtype="4" fill="hold" nodeType="withEffect">
                                  <p:stCondLst>
                                    <p:cond delay="0"/>
                                  </p:stCondLst>
                                  <p:childTnLst>
                                    <p:set>
                                      <p:cBhvr>
                                        <p:cTn id="9" dur="1" fill="hold">
                                          <p:stCondLst>
                                            <p:cond delay="0"/>
                                          </p:stCondLst>
                                        </p:cTn>
                                        <p:tgtEl>
                                          <p:spTgt spid="923655"/>
                                        </p:tgtEl>
                                        <p:attrNameLst>
                                          <p:attrName>style.visibility</p:attrName>
                                        </p:attrNameLst>
                                      </p:cBhvr>
                                      <p:to>
                                        <p:strVal val="visible"/>
                                      </p:to>
                                    </p:set>
                                    <p:animEffect transition="in" filter="wipe(down)">
                                      <p:cBhvr>
                                        <p:cTn id="10" dur="500"/>
                                        <p:tgtEl>
                                          <p:spTgt spid="9236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6"/>
          <p:cNvSpPr>
            <a:spLocks noGrp="1" noChangeArrowheads="1"/>
          </p:cNvSpPr>
          <p:nvPr>
            <p:ph type="title"/>
          </p:nvPr>
        </p:nvSpPr>
        <p:spPr/>
        <p:txBody>
          <a:bodyPr/>
          <a:lstStyle/>
          <a:p>
            <a:r>
              <a:rPr lang="en-US" b="1" dirty="0" smtClean="0">
                <a:solidFill>
                  <a:srgbClr val="0070C0"/>
                </a:solidFill>
              </a:rPr>
              <a:t>VHF/UHF Antennas </a:t>
            </a:r>
            <a:r>
              <a:rPr lang="en-US" sz="1200" b="1" dirty="0" smtClean="0">
                <a:solidFill>
                  <a:srgbClr val="0070C0"/>
                </a:solidFill>
              </a:rPr>
              <a:t>(</a:t>
            </a:r>
            <a:r>
              <a:rPr lang="en-US" sz="1200" b="1" dirty="0" err="1" smtClean="0">
                <a:solidFill>
                  <a:srgbClr val="0070C0"/>
                </a:solidFill>
              </a:rPr>
              <a:t>cont</a:t>
            </a:r>
            <a:r>
              <a:rPr lang="en-US" sz="1200" b="1" dirty="0" smtClean="0">
                <a:solidFill>
                  <a:srgbClr val="0070C0"/>
                </a:solidFill>
              </a:rPr>
              <a:t>)</a:t>
            </a:r>
          </a:p>
        </p:txBody>
      </p:sp>
      <p:sp>
        <p:nvSpPr>
          <p:cNvPr id="59395" name="Rectangle 7"/>
          <p:cNvSpPr>
            <a:spLocks noGrp="1" noChangeArrowheads="1"/>
          </p:cNvSpPr>
          <p:nvPr>
            <p:ph type="body" idx="1"/>
          </p:nvPr>
        </p:nvSpPr>
        <p:spPr>
          <a:xfrm>
            <a:off x="685800" y="1600200"/>
            <a:ext cx="4800600" cy="4114800"/>
          </a:xfrm>
        </p:spPr>
        <p:txBody>
          <a:bodyPr/>
          <a:lstStyle/>
          <a:p>
            <a:r>
              <a:rPr lang="en-US" dirty="0" smtClean="0"/>
              <a:t>“Roll-up J-pole" antennas </a:t>
            </a:r>
          </a:p>
          <a:p>
            <a:pPr lvl="1"/>
            <a:r>
              <a:rPr lang="en-US" dirty="0" smtClean="0"/>
              <a:t>Made from 300 ohm television twin-lead wire </a:t>
            </a:r>
          </a:p>
          <a:p>
            <a:pPr lvl="1"/>
            <a:r>
              <a:rPr lang="en-US" dirty="0" smtClean="0"/>
              <a:t>Can be tacked up on a wall or hoisted into a tree with heavy-duty string </a:t>
            </a:r>
          </a:p>
          <a:p>
            <a:endParaRPr lang="en-US" dirty="0" smtClean="0"/>
          </a:p>
        </p:txBody>
      </p:sp>
      <p:pic>
        <p:nvPicPr>
          <p:cNvPr id="924677" name="Picture 5" descr="A%20Flexible%20J%20Pole"/>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643562" y="1828800"/>
            <a:ext cx="3424238" cy="279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348775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32" fill="hold" nodeType="withEffect">
                                  <p:stCondLst>
                                    <p:cond delay="0"/>
                                  </p:stCondLst>
                                  <p:childTnLst>
                                    <p:set>
                                      <p:cBhvr>
                                        <p:cTn id="6" dur="1" fill="hold">
                                          <p:stCondLst>
                                            <p:cond delay="0"/>
                                          </p:stCondLst>
                                        </p:cTn>
                                        <p:tgtEl>
                                          <p:spTgt spid="924677"/>
                                        </p:tgtEl>
                                        <p:attrNameLst>
                                          <p:attrName>style.visibility</p:attrName>
                                        </p:attrNameLst>
                                      </p:cBhvr>
                                      <p:to>
                                        <p:strVal val="visible"/>
                                      </p:to>
                                    </p:set>
                                    <p:animEffect transition="in" filter="circle(out)">
                                      <p:cBhvr>
                                        <p:cTn id="7" dur="1000"/>
                                        <p:tgtEl>
                                          <p:spTgt spid="9246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4"/>
          <p:cNvSpPr>
            <a:spLocks noGrp="1" noChangeArrowheads="1"/>
          </p:cNvSpPr>
          <p:nvPr>
            <p:ph type="title"/>
          </p:nvPr>
        </p:nvSpPr>
        <p:spPr/>
        <p:txBody>
          <a:bodyPr/>
          <a:lstStyle/>
          <a:p>
            <a:r>
              <a:rPr lang="en-US" b="1" dirty="0" smtClean="0">
                <a:solidFill>
                  <a:srgbClr val="0070C0"/>
                </a:solidFill>
              </a:rPr>
              <a:t>HF Antennas</a:t>
            </a:r>
          </a:p>
        </p:txBody>
      </p:sp>
      <p:sp>
        <p:nvSpPr>
          <p:cNvPr id="60419" name="Rectangle 5"/>
          <p:cNvSpPr>
            <a:spLocks noGrp="1" noChangeArrowheads="1"/>
          </p:cNvSpPr>
          <p:nvPr>
            <p:ph type="body" idx="1"/>
          </p:nvPr>
        </p:nvSpPr>
        <p:spPr/>
        <p:txBody>
          <a:bodyPr/>
          <a:lstStyle/>
          <a:p>
            <a:pPr>
              <a:lnSpc>
                <a:spcPct val="80000"/>
              </a:lnSpc>
            </a:pPr>
            <a:r>
              <a:rPr lang="en-US" sz="2000" smtClean="0"/>
              <a:t>No single perfect antenna for HF operation </a:t>
            </a:r>
          </a:p>
          <a:p>
            <a:pPr lvl="1">
              <a:lnSpc>
                <a:spcPct val="80000"/>
              </a:lnSpc>
            </a:pPr>
            <a:r>
              <a:rPr lang="en-US" sz="2000" smtClean="0"/>
              <a:t>Depends on:</a:t>
            </a:r>
          </a:p>
          <a:p>
            <a:pPr lvl="2">
              <a:lnSpc>
                <a:spcPct val="80000"/>
              </a:lnSpc>
            </a:pPr>
            <a:r>
              <a:rPr lang="en-US" sz="2000" smtClean="0"/>
              <a:t>Size and terrain of the area you need to cover</a:t>
            </a:r>
          </a:p>
          <a:p>
            <a:pPr lvl="2">
              <a:lnSpc>
                <a:spcPct val="80000"/>
              </a:lnSpc>
            </a:pPr>
            <a:r>
              <a:rPr lang="en-US" sz="2000" smtClean="0"/>
              <a:t>Conditions under which you must install/use it</a:t>
            </a:r>
          </a:p>
          <a:p>
            <a:pPr lvl="2">
              <a:lnSpc>
                <a:spcPct val="80000"/>
              </a:lnSpc>
            </a:pPr>
            <a:endParaRPr lang="en-US" sz="2000" smtClean="0"/>
          </a:p>
          <a:p>
            <a:pPr>
              <a:lnSpc>
                <a:spcPct val="80000"/>
              </a:lnSpc>
            </a:pPr>
            <a:r>
              <a:rPr lang="en-US" sz="2000" smtClean="0"/>
              <a:t>“Near Vertical Incidence Skywave" (NVIS) </a:t>
            </a:r>
          </a:p>
          <a:p>
            <a:pPr lvl="1">
              <a:lnSpc>
                <a:spcPct val="80000"/>
              </a:lnSpc>
            </a:pPr>
            <a:r>
              <a:rPr lang="en-US" sz="2000" smtClean="0"/>
              <a:t>For local operations up to a few hundred miles</a:t>
            </a:r>
          </a:p>
          <a:p>
            <a:pPr lvl="1">
              <a:lnSpc>
                <a:spcPct val="80000"/>
              </a:lnSpc>
            </a:pPr>
            <a:r>
              <a:rPr lang="en-US" sz="2000" smtClean="0"/>
              <a:t>Random wire or dipole hung at a less than ¼ wavelength above the ground </a:t>
            </a:r>
          </a:p>
          <a:p>
            <a:pPr lvl="1">
              <a:lnSpc>
                <a:spcPct val="80000"/>
              </a:lnSpc>
            </a:pPr>
            <a:r>
              <a:rPr lang="en-US" sz="2000" smtClean="0"/>
              <a:t>Signal is reflected almost straight up, bounces off the ionosphere directly back downward </a:t>
            </a:r>
          </a:p>
          <a:p>
            <a:pPr lvl="1">
              <a:lnSpc>
                <a:spcPct val="80000"/>
              </a:lnSpc>
            </a:pPr>
            <a:r>
              <a:rPr lang="en-US" sz="2000" smtClean="0"/>
              <a:t>Best on 40 meters during the day, switching to 80 meters around sunset </a:t>
            </a:r>
          </a:p>
        </p:txBody>
      </p:sp>
    </p:spTree>
    <p:extLst>
      <p:ext uri="{BB962C8B-B14F-4D97-AF65-F5344CB8AC3E}">
        <p14:creationId xmlns:p14="http://schemas.microsoft.com/office/powerpoint/2010/main" val="567410798"/>
      </p:ext>
    </p:extLst>
  </p:cSld>
  <p:clrMapOvr>
    <a:masterClrMapping/>
  </p:clrMapOvr>
  <p:transition spd="slow">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b="1" dirty="0" smtClean="0">
                <a:solidFill>
                  <a:srgbClr val="0070C0"/>
                </a:solidFill>
              </a:rPr>
              <a:t>Reminder</a:t>
            </a:r>
            <a:endParaRPr lang="en-US" b="1" dirty="0">
              <a:solidFill>
                <a:srgbClr val="0070C0"/>
              </a:solidFill>
            </a:endParaRPr>
          </a:p>
        </p:txBody>
      </p:sp>
      <p:sp>
        <p:nvSpPr>
          <p:cNvPr id="5" name="Content Placeholder 4"/>
          <p:cNvSpPr>
            <a:spLocks noGrp="1"/>
          </p:cNvSpPr>
          <p:nvPr>
            <p:ph idx="1"/>
            <p:custDataLst>
              <p:tags r:id="rId3"/>
            </p:custDataLst>
          </p:nvPr>
        </p:nvSpPr>
        <p:spPr/>
        <p:txBody>
          <a:bodyPr>
            <a:normAutofit/>
          </a:bodyPr>
          <a:lstStyle/>
          <a:p>
            <a:r>
              <a:rPr lang="en-US" dirty="0" smtClean="0"/>
              <a:t>Complete two DHS/FEMA Courses</a:t>
            </a:r>
          </a:p>
          <a:p>
            <a:pPr lvl="2"/>
            <a:r>
              <a:rPr lang="en-US" b="1" dirty="0" smtClean="0"/>
              <a:t>IS-100.b Introduction to ICS</a:t>
            </a:r>
          </a:p>
          <a:p>
            <a:pPr lvl="2"/>
            <a:r>
              <a:rPr lang="en-US" b="1" dirty="0" smtClean="0"/>
              <a:t>IS-700 National Incident Management System</a:t>
            </a:r>
          </a:p>
          <a:p>
            <a:pPr marL="1371600" lvl="3" indent="0">
              <a:buNone/>
            </a:pPr>
            <a:r>
              <a:rPr lang="en-US" dirty="0" smtClean="0">
                <a:hlinkClick r:id="rId6"/>
              </a:rPr>
              <a:t>Http</a:t>
            </a:r>
            <a:r>
              <a:rPr lang="en-US" dirty="0">
                <a:hlinkClick r:id="rId6"/>
              </a:rPr>
              <a:t>://training.fema.gov/IS/NIMS.asp</a:t>
            </a:r>
            <a:endParaRPr lang="en-US" dirty="0"/>
          </a:p>
          <a:p>
            <a:pPr lvl="2"/>
            <a:endParaRPr lang="en-US" dirty="0"/>
          </a:p>
        </p:txBody>
      </p:sp>
    </p:spTree>
    <p:custDataLst>
      <p:tags r:id="rId1"/>
    </p:custDataLst>
  </p:cSld>
  <p:clrMapOvr>
    <a:masterClrMapping/>
  </p:clrMapOvr>
  <p:transition spd="slow">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4"/>
          <p:cNvSpPr>
            <a:spLocks noGrp="1" noChangeArrowheads="1"/>
          </p:cNvSpPr>
          <p:nvPr>
            <p:ph type="title"/>
          </p:nvPr>
        </p:nvSpPr>
        <p:spPr/>
        <p:txBody>
          <a:bodyPr/>
          <a:lstStyle/>
          <a:p>
            <a:r>
              <a:rPr lang="en-US" b="1" dirty="0" smtClean="0">
                <a:solidFill>
                  <a:srgbClr val="0070C0"/>
                </a:solidFill>
              </a:rPr>
              <a:t>NVIS</a:t>
            </a:r>
          </a:p>
        </p:txBody>
      </p:sp>
      <p:pic>
        <p:nvPicPr>
          <p:cNvPr id="1007622" name="Picture 6" descr="nvistac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371600"/>
            <a:ext cx="5943600" cy="471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7637366"/>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withEffect">
                                  <p:stCondLst>
                                    <p:cond delay="0"/>
                                  </p:stCondLst>
                                  <p:childTnLst>
                                    <p:set>
                                      <p:cBhvr>
                                        <p:cTn id="6" dur="1" fill="hold">
                                          <p:stCondLst>
                                            <p:cond delay="0"/>
                                          </p:stCondLst>
                                        </p:cTn>
                                        <p:tgtEl>
                                          <p:spTgt spid="1007622"/>
                                        </p:tgtEl>
                                        <p:attrNameLst>
                                          <p:attrName>style.visibility</p:attrName>
                                        </p:attrNameLst>
                                      </p:cBhvr>
                                      <p:to>
                                        <p:strVal val="visible"/>
                                      </p:to>
                                    </p:set>
                                    <p:animEffect transition="in" filter="wedge">
                                      <p:cBhvr>
                                        <p:cTn id="7" dur="1000"/>
                                        <p:tgtEl>
                                          <p:spTgt spid="10076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4"/>
          <p:cNvSpPr>
            <a:spLocks noGrp="1" noChangeArrowheads="1"/>
          </p:cNvSpPr>
          <p:nvPr>
            <p:ph type="title"/>
          </p:nvPr>
        </p:nvSpPr>
        <p:spPr/>
        <p:txBody>
          <a:bodyPr/>
          <a:lstStyle/>
          <a:p>
            <a:r>
              <a:rPr lang="en-US" b="1" dirty="0" smtClean="0">
                <a:solidFill>
                  <a:srgbClr val="0070C0"/>
                </a:solidFill>
              </a:rPr>
              <a:t>NVIS </a:t>
            </a:r>
            <a:r>
              <a:rPr lang="en-US" sz="1200" b="1" dirty="0" smtClean="0">
                <a:solidFill>
                  <a:srgbClr val="0070C0"/>
                </a:solidFill>
              </a:rPr>
              <a:t>(</a:t>
            </a:r>
            <a:r>
              <a:rPr lang="en-US" sz="1200" b="1" dirty="0" err="1" smtClean="0">
                <a:solidFill>
                  <a:srgbClr val="0070C0"/>
                </a:solidFill>
              </a:rPr>
              <a:t>cont</a:t>
            </a:r>
            <a:r>
              <a:rPr lang="en-US" sz="1200" b="1" dirty="0" smtClean="0">
                <a:solidFill>
                  <a:srgbClr val="0070C0"/>
                </a:solidFill>
              </a:rPr>
              <a:t>)</a:t>
            </a:r>
          </a:p>
        </p:txBody>
      </p:sp>
      <p:pic>
        <p:nvPicPr>
          <p:cNvPr id="1009670" name="Picture 6" descr="nvis10"/>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85800" y="1447800"/>
            <a:ext cx="3810000" cy="226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9672" name="Picture 8" descr="ss0131a002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876800" y="1447800"/>
            <a:ext cx="3752850" cy="227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9674" name="Picture 10" descr="img01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800600" y="3838575"/>
            <a:ext cx="3657600" cy="225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9676" name="Picture 12" descr="N-VeeDia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676400" y="3962400"/>
            <a:ext cx="2743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2160194"/>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nodeType="withEffect">
                                  <p:stCondLst>
                                    <p:cond delay="0"/>
                                  </p:stCondLst>
                                  <p:childTnLst>
                                    <p:set>
                                      <p:cBhvr>
                                        <p:cTn id="6" dur="1" fill="hold">
                                          <p:stCondLst>
                                            <p:cond delay="0"/>
                                          </p:stCondLst>
                                        </p:cTn>
                                        <p:tgtEl>
                                          <p:spTgt spid="1009670"/>
                                        </p:tgtEl>
                                        <p:attrNameLst>
                                          <p:attrName>style.visibility</p:attrName>
                                        </p:attrNameLst>
                                      </p:cBhvr>
                                      <p:to>
                                        <p:strVal val="visible"/>
                                      </p:to>
                                    </p:set>
                                    <p:anim calcmode="lin" valueType="num">
                                      <p:cBhvr additive="base">
                                        <p:cTn id="7" dur="500" fill="hold"/>
                                        <p:tgtEl>
                                          <p:spTgt spid="1009670"/>
                                        </p:tgtEl>
                                        <p:attrNameLst>
                                          <p:attrName>ppt_x</p:attrName>
                                        </p:attrNameLst>
                                      </p:cBhvr>
                                      <p:tavLst>
                                        <p:tav tm="0">
                                          <p:val>
                                            <p:strVal val="0-#ppt_w/2"/>
                                          </p:val>
                                        </p:tav>
                                        <p:tav tm="100000">
                                          <p:val>
                                            <p:strVal val="#ppt_x"/>
                                          </p:val>
                                        </p:tav>
                                      </p:tavLst>
                                    </p:anim>
                                    <p:anim calcmode="lin" valueType="num">
                                      <p:cBhvr additive="base">
                                        <p:cTn id="8" dur="500" fill="hold"/>
                                        <p:tgtEl>
                                          <p:spTgt spid="1009670"/>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1009672"/>
                                        </p:tgtEl>
                                        <p:attrNameLst>
                                          <p:attrName>style.visibility</p:attrName>
                                        </p:attrNameLst>
                                      </p:cBhvr>
                                      <p:to>
                                        <p:strVal val="visible"/>
                                      </p:to>
                                    </p:set>
                                    <p:anim calcmode="lin" valueType="num">
                                      <p:cBhvr additive="base">
                                        <p:cTn id="11" dur="500" fill="hold"/>
                                        <p:tgtEl>
                                          <p:spTgt spid="1009672"/>
                                        </p:tgtEl>
                                        <p:attrNameLst>
                                          <p:attrName>ppt_x</p:attrName>
                                        </p:attrNameLst>
                                      </p:cBhvr>
                                      <p:tavLst>
                                        <p:tav tm="0">
                                          <p:val>
                                            <p:strVal val="1+#ppt_w/2"/>
                                          </p:val>
                                        </p:tav>
                                        <p:tav tm="100000">
                                          <p:val>
                                            <p:strVal val="#ppt_x"/>
                                          </p:val>
                                        </p:tav>
                                      </p:tavLst>
                                    </p:anim>
                                    <p:anim calcmode="lin" valueType="num">
                                      <p:cBhvr additive="base">
                                        <p:cTn id="12" dur="500" fill="hold"/>
                                        <p:tgtEl>
                                          <p:spTgt spid="100967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009674"/>
                                        </p:tgtEl>
                                        <p:attrNameLst>
                                          <p:attrName>style.visibility</p:attrName>
                                        </p:attrNameLst>
                                      </p:cBhvr>
                                      <p:to>
                                        <p:strVal val="visible"/>
                                      </p:to>
                                    </p:set>
                                    <p:anim calcmode="lin" valueType="num">
                                      <p:cBhvr additive="base">
                                        <p:cTn id="15" dur="500" fill="hold"/>
                                        <p:tgtEl>
                                          <p:spTgt spid="1009674"/>
                                        </p:tgtEl>
                                        <p:attrNameLst>
                                          <p:attrName>ppt_x</p:attrName>
                                        </p:attrNameLst>
                                      </p:cBhvr>
                                      <p:tavLst>
                                        <p:tav tm="0">
                                          <p:val>
                                            <p:strVal val="1+#ppt_w/2"/>
                                          </p:val>
                                        </p:tav>
                                        <p:tav tm="100000">
                                          <p:val>
                                            <p:strVal val="#ppt_x"/>
                                          </p:val>
                                        </p:tav>
                                      </p:tavLst>
                                    </p:anim>
                                    <p:anim calcmode="lin" valueType="num">
                                      <p:cBhvr additive="base">
                                        <p:cTn id="16" dur="500" fill="hold"/>
                                        <p:tgtEl>
                                          <p:spTgt spid="1009674"/>
                                        </p:tgtEl>
                                        <p:attrNameLst>
                                          <p:attrName>ppt_y</p:attrName>
                                        </p:attrNameLst>
                                      </p:cBhvr>
                                      <p:tavLst>
                                        <p:tav tm="0">
                                          <p:val>
                                            <p:strVal val="1+#ppt_h/2"/>
                                          </p:val>
                                        </p:tav>
                                        <p:tav tm="100000">
                                          <p:val>
                                            <p:strVal val="#ppt_y"/>
                                          </p:val>
                                        </p:tav>
                                      </p:tavLst>
                                    </p:anim>
                                  </p:childTnLst>
                                </p:cTn>
                              </p:par>
                              <p:par>
                                <p:cTn id="17" presetID="2" presetClass="entr" presetSubtype="12" fill="hold" nodeType="withEffect">
                                  <p:stCondLst>
                                    <p:cond delay="0"/>
                                  </p:stCondLst>
                                  <p:childTnLst>
                                    <p:set>
                                      <p:cBhvr>
                                        <p:cTn id="18" dur="1" fill="hold">
                                          <p:stCondLst>
                                            <p:cond delay="0"/>
                                          </p:stCondLst>
                                        </p:cTn>
                                        <p:tgtEl>
                                          <p:spTgt spid="1009676"/>
                                        </p:tgtEl>
                                        <p:attrNameLst>
                                          <p:attrName>style.visibility</p:attrName>
                                        </p:attrNameLst>
                                      </p:cBhvr>
                                      <p:to>
                                        <p:strVal val="visible"/>
                                      </p:to>
                                    </p:set>
                                    <p:anim calcmode="lin" valueType="num">
                                      <p:cBhvr additive="base">
                                        <p:cTn id="19" dur="500" fill="hold"/>
                                        <p:tgtEl>
                                          <p:spTgt spid="1009676"/>
                                        </p:tgtEl>
                                        <p:attrNameLst>
                                          <p:attrName>ppt_x</p:attrName>
                                        </p:attrNameLst>
                                      </p:cBhvr>
                                      <p:tavLst>
                                        <p:tav tm="0">
                                          <p:val>
                                            <p:strVal val="0-#ppt_w/2"/>
                                          </p:val>
                                        </p:tav>
                                        <p:tav tm="100000">
                                          <p:val>
                                            <p:strVal val="#ppt_x"/>
                                          </p:val>
                                        </p:tav>
                                      </p:tavLst>
                                    </p:anim>
                                    <p:anim calcmode="lin" valueType="num">
                                      <p:cBhvr additive="base">
                                        <p:cTn id="20" dur="500" fill="hold"/>
                                        <p:tgtEl>
                                          <p:spTgt spid="10096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6"/>
          <p:cNvSpPr>
            <a:spLocks noGrp="1" noChangeArrowheads="1"/>
          </p:cNvSpPr>
          <p:nvPr>
            <p:ph type="title"/>
          </p:nvPr>
        </p:nvSpPr>
        <p:spPr/>
        <p:txBody>
          <a:bodyPr/>
          <a:lstStyle/>
          <a:p>
            <a:r>
              <a:rPr lang="en-US" b="1" dirty="0" smtClean="0">
                <a:solidFill>
                  <a:srgbClr val="0070C0"/>
                </a:solidFill>
              </a:rPr>
              <a:t>HF Antennas</a:t>
            </a:r>
          </a:p>
        </p:txBody>
      </p:sp>
      <p:sp>
        <p:nvSpPr>
          <p:cNvPr id="63491" name="Rectangle 7"/>
          <p:cNvSpPr>
            <a:spLocks noGrp="1" noChangeArrowheads="1"/>
          </p:cNvSpPr>
          <p:nvPr>
            <p:ph type="body" idx="1"/>
          </p:nvPr>
        </p:nvSpPr>
        <p:spPr/>
        <p:txBody>
          <a:bodyPr/>
          <a:lstStyle/>
          <a:p>
            <a:r>
              <a:rPr lang="en-US" sz="2200" smtClean="0"/>
              <a:t>Antenna tuner is necessary for most portable wire antennas </a:t>
            </a:r>
          </a:p>
          <a:p>
            <a:pPr lvl="1"/>
            <a:r>
              <a:rPr lang="en-US" sz="2200" smtClean="0"/>
              <a:t>Especially for NVIS antennas </a:t>
            </a:r>
          </a:p>
          <a:p>
            <a:pPr lvl="1"/>
            <a:r>
              <a:rPr lang="en-US" sz="2200" smtClean="0"/>
              <a:t>Antenna's impedance varies with height above ground and proximity to nearby objects </a:t>
            </a:r>
          </a:p>
          <a:p>
            <a:pPr lvl="2"/>
            <a:r>
              <a:rPr lang="en-US" sz="2200" smtClean="0"/>
              <a:t>Can be a real problem with expedient installations </a:t>
            </a:r>
          </a:p>
          <a:p>
            <a:pPr lvl="2"/>
            <a:endParaRPr lang="en-US" sz="2200" smtClean="0"/>
          </a:p>
          <a:p>
            <a:r>
              <a:rPr lang="en-US" sz="2200" smtClean="0"/>
              <a:t>Include a ground rod, clamps and cable in your kit since almost all radios and tuners require a proper ground in order to work efficiently </a:t>
            </a:r>
          </a:p>
        </p:txBody>
      </p:sp>
      <p:pic>
        <p:nvPicPr>
          <p:cNvPr id="926725" name="Picture 5" descr="1332met">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6075" y="4953000"/>
            <a:ext cx="1828800" cy="1481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5220340"/>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nodeType="withEffect">
                                  <p:stCondLst>
                                    <p:cond delay="0"/>
                                  </p:stCondLst>
                                  <p:childTnLst>
                                    <p:set>
                                      <p:cBhvr>
                                        <p:cTn id="6" dur="1" fill="hold">
                                          <p:stCondLst>
                                            <p:cond delay="0"/>
                                          </p:stCondLst>
                                        </p:cTn>
                                        <p:tgtEl>
                                          <p:spTgt spid="926725"/>
                                        </p:tgtEl>
                                        <p:attrNameLst>
                                          <p:attrName>style.visibility</p:attrName>
                                        </p:attrNameLst>
                                      </p:cBhvr>
                                      <p:to>
                                        <p:strVal val="visible"/>
                                      </p:to>
                                    </p:set>
                                    <p:anim calcmode="lin" valueType="num">
                                      <p:cBhvr additive="base">
                                        <p:cTn id="7" dur="500" fill="hold"/>
                                        <p:tgtEl>
                                          <p:spTgt spid="926725"/>
                                        </p:tgtEl>
                                        <p:attrNameLst>
                                          <p:attrName>ppt_x</p:attrName>
                                        </p:attrNameLst>
                                      </p:cBhvr>
                                      <p:tavLst>
                                        <p:tav tm="0">
                                          <p:val>
                                            <p:strVal val="#ppt_x"/>
                                          </p:val>
                                        </p:tav>
                                        <p:tav tm="100000">
                                          <p:val>
                                            <p:strVal val="#ppt_x"/>
                                          </p:val>
                                        </p:tav>
                                      </p:tavLst>
                                    </p:anim>
                                    <p:anim calcmode="lin" valueType="num">
                                      <p:cBhvr additive="base">
                                        <p:cTn id="8" dur="500" fill="hold"/>
                                        <p:tgtEl>
                                          <p:spTgt spid="92672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10"/>
          <p:cNvSpPr>
            <a:spLocks noGrp="1" noChangeArrowheads="1"/>
          </p:cNvSpPr>
          <p:nvPr>
            <p:ph type="title"/>
          </p:nvPr>
        </p:nvSpPr>
        <p:spPr/>
        <p:txBody>
          <a:bodyPr/>
          <a:lstStyle/>
          <a:p>
            <a:r>
              <a:rPr lang="en-US" b="1" dirty="0" smtClean="0">
                <a:solidFill>
                  <a:srgbClr val="0070C0"/>
                </a:solidFill>
              </a:rPr>
              <a:t>HF Antennas </a:t>
            </a:r>
            <a:r>
              <a:rPr lang="en-US" sz="1200" b="1" dirty="0" smtClean="0">
                <a:solidFill>
                  <a:srgbClr val="0070C0"/>
                </a:solidFill>
              </a:rPr>
              <a:t>(</a:t>
            </a:r>
            <a:r>
              <a:rPr lang="en-US" sz="1200" b="1" dirty="0" err="1" smtClean="0">
                <a:solidFill>
                  <a:srgbClr val="0070C0"/>
                </a:solidFill>
              </a:rPr>
              <a:t>cont</a:t>
            </a:r>
            <a:r>
              <a:rPr lang="en-US" sz="1200" b="1" dirty="0" smtClean="0">
                <a:solidFill>
                  <a:srgbClr val="0070C0"/>
                </a:solidFill>
              </a:rPr>
              <a:t>)</a:t>
            </a:r>
          </a:p>
        </p:txBody>
      </p:sp>
      <p:sp>
        <p:nvSpPr>
          <p:cNvPr id="64515" name="Rectangle 11"/>
          <p:cNvSpPr>
            <a:spLocks noGrp="1" noChangeArrowheads="1"/>
          </p:cNvSpPr>
          <p:nvPr>
            <p:ph type="body" idx="1"/>
          </p:nvPr>
        </p:nvSpPr>
        <p:spPr>
          <a:xfrm>
            <a:off x="609600" y="1600200"/>
            <a:ext cx="6934200" cy="4495800"/>
          </a:xfrm>
        </p:spPr>
        <p:txBody>
          <a:bodyPr/>
          <a:lstStyle/>
          <a:p>
            <a:pPr>
              <a:lnSpc>
                <a:spcPct val="80000"/>
              </a:lnSpc>
            </a:pPr>
            <a:r>
              <a:rPr lang="en-US" sz="2000" dirty="0" smtClean="0"/>
              <a:t>Communication beyond 200 miles </a:t>
            </a:r>
          </a:p>
          <a:p>
            <a:pPr lvl="1">
              <a:lnSpc>
                <a:spcPct val="80000"/>
              </a:lnSpc>
            </a:pPr>
            <a:r>
              <a:rPr lang="en-US" sz="2000" dirty="0" smtClean="0"/>
              <a:t>Commercial trapped vertical may work </a:t>
            </a:r>
          </a:p>
          <a:p>
            <a:pPr lvl="2">
              <a:lnSpc>
                <a:spcPct val="80000"/>
              </a:lnSpc>
            </a:pPr>
            <a:r>
              <a:rPr lang="en-US" sz="2000" dirty="0" smtClean="0"/>
              <a:t>No ability to reject interfering signals from other directions </a:t>
            </a:r>
          </a:p>
          <a:p>
            <a:pPr lvl="2">
              <a:lnSpc>
                <a:spcPct val="80000"/>
              </a:lnSpc>
            </a:pPr>
            <a:endParaRPr lang="en-US" sz="2000" dirty="0" smtClean="0"/>
          </a:p>
          <a:p>
            <a:pPr lvl="2">
              <a:lnSpc>
                <a:spcPct val="80000"/>
              </a:lnSpc>
            </a:pPr>
            <a:endParaRPr lang="en-US" sz="2000" dirty="0"/>
          </a:p>
          <a:p>
            <a:pPr lvl="2">
              <a:lnSpc>
                <a:spcPct val="80000"/>
              </a:lnSpc>
            </a:pPr>
            <a:endParaRPr lang="en-US" sz="2000" dirty="0" smtClean="0"/>
          </a:p>
          <a:p>
            <a:pPr lvl="2">
              <a:lnSpc>
                <a:spcPct val="80000"/>
              </a:lnSpc>
            </a:pPr>
            <a:endParaRPr lang="en-US" sz="2000" dirty="0" smtClean="0"/>
          </a:p>
          <a:p>
            <a:pPr lvl="1">
              <a:lnSpc>
                <a:spcPct val="80000"/>
              </a:lnSpc>
            </a:pPr>
            <a:r>
              <a:rPr lang="en-US" sz="2000" dirty="0" smtClean="0"/>
              <a:t>Directional (beam) antennas</a:t>
            </a:r>
          </a:p>
          <a:p>
            <a:pPr lvl="2">
              <a:lnSpc>
                <a:spcPct val="80000"/>
              </a:lnSpc>
            </a:pPr>
            <a:r>
              <a:rPr lang="en-US" sz="2000" dirty="0" smtClean="0"/>
              <a:t>Best performance for very wide area nets on 10 to 20 meters</a:t>
            </a:r>
          </a:p>
          <a:p>
            <a:pPr lvl="3">
              <a:lnSpc>
                <a:spcPct val="80000"/>
              </a:lnSpc>
            </a:pPr>
            <a:r>
              <a:rPr lang="en-US" sz="2000" dirty="0" smtClean="0"/>
              <a:t>Maximize desired signals and reduce interference from stations in other directions </a:t>
            </a:r>
          </a:p>
          <a:p>
            <a:pPr lvl="2">
              <a:lnSpc>
                <a:spcPct val="80000"/>
              </a:lnSpc>
            </a:pPr>
            <a:r>
              <a:rPr lang="en-US" sz="2000" dirty="0" smtClean="0"/>
              <a:t> Expensive, large, and difficult to store and transport </a:t>
            </a:r>
          </a:p>
        </p:txBody>
      </p:sp>
      <p:pic>
        <p:nvPicPr>
          <p:cNvPr id="927751" name="Picture 7" descr="hf2v">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1447800"/>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7753" name="Picture 9" descr="EXP-14">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2819400"/>
            <a:ext cx="1600200" cy="139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0643626"/>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927751"/>
                                        </p:tgtEl>
                                        <p:attrNameLst>
                                          <p:attrName>style.visibility</p:attrName>
                                        </p:attrNameLst>
                                      </p:cBhvr>
                                      <p:to>
                                        <p:strVal val="visible"/>
                                      </p:to>
                                    </p:set>
                                    <p:animEffect transition="in" filter="dissolve">
                                      <p:cBhvr>
                                        <p:cTn id="7" dur="500"/>
                                        <p:tgtEl>
                                          <p:spTgt spid="927751"/>
                                        </p:tgtEl>
                                      </p:cBhvr>
                                    </p:animEffect>
                                  </p:childTnLst>
                                </p:cTn>
                              </p:par>
                              <p:par>
                                <p:cTn id="8" presetID="9" presetClass="entr" presetSubtype="0" fill="hold" nodeType="withEffect">
                                  <p:stCondLst>
                                    <p:cond delay="0"/>
                                  </p:stCondLst>
                                  <p:childTnLst>
                                    <p:set>
                                      <p:cBhvr>
                                        <p:cTn id="9" dur="1" fill="hold">
                                          <p:stCondLst>
                                            <p:cond delay="0"/>
                                          </p:stCondLst>
                                        </p:cTn>
                                        <p:tgtEl>
                                          <p:spTgt spid="927753"/>
                                        </p:tgtEl>
                                        <p:attrNameLst>
                                          <p:attrName>style.visibility</p:attrName>
                                        </p:attrNameLst>
                                      </p:cBhvr>
                                      <p:to>
                                        <p:strVal val="visible"/>
                                      </p:to>
                                    </p:set>
                                    <p:animEffect transition="in" filter="dissolve">
                                      <p:cBhvr>
                                        <p:cTn id="10" dur="500"/>
                                        <p:tgtEl>
                                          <p:spTgt spid="9277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4"/>
          <p:cNvSpPr>
            <a:spLocks noGrp="1" noChangeArrowheads="1"/>
          </p:cNvSpPr>
          <p:nvPr>
            <p:ph type="title"/>
          </p:nvPr>
        </p:nvSpPr>
        <p:spPr/>
        <p:txBody>
          <a:bodyPr/>
          <a:lstStyle/>
          <a:p>
            <a:r>
              <a:rPr lang="en-US" b="1" dirty="0" smtClean="0">
                <a:solidFill>
                  <a:srgbClr val="0070C0"/>
                </a:solidFill>
              </a:rPr>
              <a:t>HF Beam Antenna</a:t>
            </a:r>
          </a:p>
        </p:txBody>
      </p:sp>
      <p:pic>
        <p:nvPicPr>
          <p:cNvPr id="1013766" name="Picture 6" descr="beamaeri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362200"/>
            <a:ext cx="4114800" cy="236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88" name="Picture 7" descr="log_yagi_web2"/>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5638800" y="1981200"/>
            <a:ext cx="32766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3155638"/>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1013766"/>
                                        </p:tgtEl>
                                        <p:attrNameLst>
                                          <p:attrName>style.visibility</p:attrName>
                                        </p:attrNameLst>
                                      </p:cBhvr>
                                      <p:to>
                                        <p:strVal val="visible"/>
                                      </p:to>
                                    </p:set>
                                    <p:animEffect transition="in" filter="checkerboard(across)">
                                      <p:cBhvr>
                                        <p:cTn id="7" dur="500"/>
                                        <p:tgtEl>
                                          <p:spTgt spid="10137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931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0"/>
          <p:cNvSpPr>
            <a:spLocks noGrp="1" noChangeArrowheads="1"/>
          </p:cNvSpPr>
          <p:nvPr>
            <p:ph type="title"/>
          </p:nvPr>
        </p:nvSpPr>
        <p:spPr/>
        <p:txBody>
          <a:bodyPr/>
          <a:lstStyle/>
          <a:p>
            <a:r>
              <a:rPr lang="en-US" b="1" dirty="0" err="1" smtClean="0">
                <a:solidFill>
                  <a:srgbClr val="0070C0"/>
                </a:solidFill>
              </a:rPr>
              <a:t>Feedline</a:t>
            </a:r>
            <a:endParaRPr lang="en-US" b="1" dirty="0" smtClean="0">
              <a:solidFill>
                <a:srgbClr val="0070C0"/>
              </a:solidFill>
            </a:endParaRPr>
          </a:p>
        </p:txBody>
      </p:sp>
      <p:sp>
        <p:nvSpPr>
          <p:cNvPr id="66563" name="Rectangle 11"/>
          <p:cNvSpPr>
            <a:spLocks noGrp="1" noChangeArrowheads="1"/>
          </p:cNvSpPr>
          <p:nvPr>
            <p:ph type="body" idx="1"/>
          </p:nvPr>
        </p:nvSpPr>
        <p:spPr>
          <a:xfrm>
            <a:off x="609600" y="1600200"/>
            <a:ext cx="5638800" cy="4114800"/>
          </a:xfrm>
        </p:spPr>
        <p:txBody>
          <a:bodyPr/>
          <a:lstStyle/>
          <a:p>
            <a:pPr>
              <a:lnSpc>
                <a:spcPct val="90000"/>
              </a:lnSpc>
            </a:pPr>
            <a:r>
              <a:rPr lang="en-US" smtClean="0"/>
              <a:t>VHF and UHF </a:t>
            </a:r>
          </a:p>
          <a:p>
            <a:pPr lvl="1">
              <a:lnSpc>
                <a:spcPct val="90000"/>
              </a:lnSpc>
            </a:pPr>
            <a:r>
              <a:rPr lang="en-US" smtClean="0"/>
              <a:t>Low-loss foam dielectric coaxial cable </a:t>
            </a:r>
          </a:p>
          <a:p>
            <a:pPr lvl="2">
              <a:lnSpc>
                <a:spcPct val="90000"/>
              </a:lnSpc>
            </a:pPr>
            <a:r>
              <a:rPr lang="en-US" smtClean="0"/>
              <a:t>RG-8X or RG-213</a:t>
            </a:r>
          </a:p>
          <a:p>
            <a:pPr lvl="2">
              <a:lnSpc>
                <a:spcPct val="90000"/>
              </a:lnSpc>
            </a:pPr>
            <a:endParaRPr lang="en-US" smtClean="0"/>
          </a:p>
          <a:p>
            <a:pPr>
              <a:lnSpc>
                <a:spcPct val="90000"/>
              </a:lnSpc>
            </a:pPr>
            <a:r>
              <a:rPr lang="en-US" smtClean="0"/>
              <a:t>HF </a:t>
            </a:r>
          </a:p>
          <a:p>
            <a:pPr lvl="1">
              <a:lnSpc>
                <a:spcPct val="90000"/>
              </a:lnSpc>
            </a:pPr>
            <a:r>
              <a:rPr lang="en-US" smtClean="0"/>
              <a:t>Coaxial cable </a:t>
            </a:r>
          </a:p>
          <a:p>
            <a:pPr lvl="1">
              <a:lnSpc>
                <a:spcPct val="90000"/>
              </a:lnSpc>
            </a:pPr>
            <a:r>
              <a:rPr lang="en-US" smtClean="0"/>
              <a:t>Commercial insulated "ladder" line </a:t>
            </a:r>
          </a:p>
          <a:p>
            <a:pPr>
              <a:lnSpc>
                <a:spcPct val="90000"/>
              </a:lnSpc>
            </a:pPr>
            <a:endParaRPr lang="en-US" smtClean="0"/>
          </a:p>
        </p:txBody>
      </p:sp>
      <p:pic>
        <p:nvPicPr>
          <p:cNvPr id="928773" name="Picture 5" descr="rg8x">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1524000"/>
            <a:ext cx="2438400"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8775" name="Picture 7" descr="coax-rg213-58-174">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2200" y="2743200"/>
            <a:ext cx="2209800"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8777" name="Picture 9" descr="450LADR">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05600" y="4724400"/>
            <a:ext cx="1447800"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29266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nodeType="withEffect">
                                  <p:stCondLst>
                                    <p:cond delay="0"/>
                                  </p:stCondLst>
                                  <p:childTnLst>
                                    <p:set>
                                      <p:cBhvr>
                                        <p:cTn id="6" dur="1" fill="hold">
                                          <p:stCondLst>
                                            <p:cond delay="0"/>
                                          </p:stCondLst>
                                        </p:cTn>
                                        <p:tgtEl>
                                          <p:spTgt spid="928773"/>
                                        </p:tgtEl>
                                        <p:attrNameLst>
                                          <p:attrName>style.visibility</p:attrName>
                                        </p:attrNameLst>
                                      </p:cBhvr>
                                      <p:to>
                                        <p:strVal val="visible"/>
                                      </p:to>
                                    </p:set>
                                    <p:animEffect transition="in" filter="strips(downLeft)">
                                      <p:cBhvr>
                                        <p:cTn id="7" dur="500"/>
                                        <p:tgtEl>
                                          <p:spTgt spid="928773"/>
                                        </p:tgtEl>
                                      </p:cBhvr>
                                    </p:animEffect>
                                  </p:childTnLst>
                                </p:cTn>
                              </p:par>
                              <p:par>
                                <p:cTn id="8" presetID="18" presetClass="entr" presetSubtype="12" fill="hold" nodeType="withEffect">
                                  <p:stCondLst>
                                    <p:cond delay="0"/>
                                  </p:stCondLst>
                                  <p:childTnLst>
                                    <p:set>
                                      <p:cBhvr>
                                        <p:cTn id="9" dur="1" fill="hold">
                                          <p:stCondLst>
                                            <p:cond delay="0"/>
                                          </p:stCondLst>
                                        </p:cTn>
                                        <p:tgtEl>
                                          <p:spTgt spid="928775"/>
                                        </p:tgtEl>
                                        <p:attrNameLst>
                                          <p:attrName>style.visibility</p:attrName>
                                        </p:attrNameLst>
                                      </p:cBhvr>
                                      <p:to>
                                        <p:strVal val="visible"/>
                                      </p:to>
                                    </p:set>
                                    <p:animEffect transition="in" filter="strips(downLeft)">
                                      <p:cBhvr>
                                        <p:cTn id="10" dur="500"/>
                                        <p:tgtEl>
                                          <p:spTgt spid="928775"/>
                                        </p:tgtEl>
                                      </p:cBhvr>
                                    </p:animEffect>
                                  </p:childTnLst>
                                </p:cTn>
                              </p:par>
                              <p:par>
                                <p:cTn id="11" presetID="18" presetClass="entr" presetSubtype="9" fill="hold" nodeType="withEffect">
                                  <p:stCondLst>
                                    <p:cond delay="0"/>
                                  </p:stCondLst>
                                  <p:childTnLst>
                                    <p:set>
                                      <p:cBhvr>
                                        <p:cTn id="12" dur="1" fill="hold">
                                          <p:stCondLst>
                                            <p:cond delay="0"/>
                                          </p:stCondLst>
                                        </p:cTn>
                                        <p:tgtEl>
                                          <p:spTgt spid="928777"/>
                                        </p:tgtEl>
                                        <p:attrNameLst>
                                          <p:attrName>style.visibility</p:attrName>
                                        </p:attrNameLst>
                                      </p:cBhvr>
                                      <p:to>
                                        <p:strVal val="visible"/>
                                      </p:to>
                                    </p:set>
                                    <p:animEffect transition="in" filter="strips(upLeft)">
                                      <p:cBhvr>
                                        <p:cTn id="13" dur="500"/>
                                        <p:tgtEl>
                                          <p:spTgt spid="9287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6"/>
          <p:cNvSpPr>
            <a:spLocks noGrp="1" noChangeArrowheads="1"/>
          </p:cNvSpPr>
          <p:nvPr>
            <p:ph type="title"/>
          </p:nvPr>
        </p:nvSpPr>
        <p:spPr/>
        <p:txBody>
          <a:bodyPr/>
          <a:lstStyle/>
          <a:p>
            <a:r>
              <a:rPr lang="en-US" b="1" dirty="0" smtClean="0">
                <a:solidFill>
                  <a:srgbClr val="0070C0"/>
                </a:solidFill>
              </a:rPr>
              <a:t>Operating Accessories</a:t>
            </a:r>
          </a:p>
        </p:txBody>
      </p:sp>
      <p:sp>
        <p:nvSpPr>
          <p:cNvPr id="67587" name="Rectangle 7"/>
          <p:cNvSpPr>
            <a:spLocks noGrp="1" noChangeArrowheads="1"/>
          </p:cNvSpPr>
          <p:nvPr>
            <p:ph type="body" idx="1"/>
          </p:nvPr>
        </p:nvSpPr>
        <p:spPr>
          <a:xfrm>
            <a:off x="609600" y="1295400"/>
            <a:ext cx="7848600" cy="4114800"/>
          </a:xfrm>
        </p:spPr>
        <p:txBody>
          <a:bodyPr/>
          <a:lstStyle/>
          <a:p>
            <a:r>
              <a:rPr lang="en-US" sz="2200" smtClean="0"/>
              <a:t>Headphones</a:t>
            </a:r>
          </a:p>
          <a:p>
            <a:pPr lvl="1"/>
            <a:r>
              <a:rPr lang="en-US" sz="2200" smtClean="0"/>
              <a:t>EOC where multiple radios are in use must use headsets </a:t>
            </a:r>
          </a:p>
          <a:p>
            <a:pPr lvl="1"/>
            <a:endParaRPr lang="en-US" sz="2200" smtClean="0"/>
          </a:p>
          <a:p>
            <a:r>
              <a:rPr lang="en-US" sz="2200" smtClean="0"/>
              <a:t>VOX (voice operated transmit) capability </a:t>
            </a:r>
          </a:p>
          <a:p>
            <a:pPr lvl="1"/>
            <a:r>
              <a:rPr lang="en-US" sz="2200" smtClean="0"/>
              <a:t>Should always be turned off and manual "push-to-talk" buttons used</a:t>
            </a:r>
          </a:p>
          <a:p>
            <a:pPr lvl="1"/>
            <a:endParaRPr lang="en-US" sz="2200" smtClean="0"/>
          </a:p>
          <a:p>
            <a:r>
              <a:rPr lang="en-US" sz="2200" smtClean="0"/>
              <a:t>Desk or boom microphone and foot switch to key the transmitter </a:t>
            </a:r>
          </a:p>
        </p:txBody>
      </p:sp>
      <p:pic>
        <p:nvPicPr>
          <p:cNvPr id="930821" name="Picture 5" descr="4595">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5029200"/>
            <a:ext cx="1676400" cy="120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2432333"/>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nodeType="withEffect">
                                  <p:stCondLst>
                                    <p:cond delay="0"/>
                                  </p:stCondLst>
                                  <p:childTnLst>
                                    <p:set>
                                      <p:cBhvr>
                                        <p:cTn id="6" dur="1" fill="hold">
                                          <p:stCondLst>
                                            <p:cond delay="0"/>
                                          </p:stCondLst>
                                        </p:cTn>
                                        <p:tgtEl>
                                          <p:spTgt spid="930821"/>
                                        </p:tgtEl>
                                        <p:attrNameLst>
                                          <p:attrName>style.visibility</p:attrName>
                                        </p:attrNameLst>
                                      </p:cBhvr>
                                      <p:to>
                                        <p:strVal val="visible"/>
                                      </p:to>
                                    </p:set>
                                    <p:animEffect transition="in" filter="strips(downLeft)">
                                      <p:cBhvr>
                                        <p:cTn id="7" dur="500"/>
                                        <p:tgtEl>
                                          <p:spTgt spid="9308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5"/>
          <p:cNvSpPr>
            <a:spLocks noGrp="1" noChangeArrowheads="1"/>
          </p:cNvSpPr>
          <p:nvPr>
            <p:ph type="title"/>
          </p:nvPr>
        </p:nvSpPr>
        <p:spPr/>
        <p:txBody>
          <a:bodyPr/>
          <a:lstStyle/>
          <a:p>
            <a:r>
              <a:rPr lang="en-US" b="1" dirty="0" smtClean="0">
                <a:solidFill>
                  <a:srgbClr val="0070C0"/>
                </a:solidFill>
              </a:rPr>
              <a:t>Batteries</a:t>
            </a:r>
          </a:p>
        </p:txBody>
      </p:sp>
      <p:sp>
        <p:nvSpPr>
          <p:cNvPr id="69635" name="Rectangle 6"/>
          <p:cNvSpPr>
            <a:spLocks noGrp="1" noChangeArrowheads="1"/>
          </p:cNvSpPr>
          <p:nvPr>
            <p:ph type="body" idx="1"/>
          </p:nvPr>
        </p:nvSpPr>
        <p:spPr>
          <a:xfrm>
            <a:off x="685800" y="1219200"/>
            <a:ext cx="7848600" cy="4114800"/>
          </a:xfrm>
        </p:spPr>
        <p:txBody>
          <a:bodyPr/>
          <a:lstStyle/>
          <a:p>
            <a:pPr>
              <a:lnSpc>
                <a:spcPct val="90000"/>
              </a:lnSpc>
            </a:pPr>
            <a:r>
              <a:rPr lang="en-US" sz="2000" smtClean="0"/>
              <a:t>Battery power is critical </a:t>
            </a:r>
          </a:p>
          <a:p>
            <a:pPr>
              <a:lnSpc>
                <a:spcPct val="90000"/>
              </a:lnSpc>
            </a:pPr>
            <a:endParaRPr lang="en-US" sz="2000" smtClean="0"/>
          </a:p>
          <a:p>
            <a:pPr>
              <a:lnSpc>
                <a:spcPct val="90000"/>
              </a:lnSpc>
            </a:pPr>
            <a:r>
              <a:rPr lang="en-US" sz="2000" smtClean="0"/>
              <a:t>Match the maximum load of the equipment, and the length of time that operation must continue before they can be recharged </a:t>
            </a:r>
          </a:p>
          <a:p>
            <a:pPr>
              <a:lnSpc>
                <a:spcPct val="90000"/>
              </a:lnSpc>
            </a:pPr>
            <a:endParaRPr lang="en-US" sz="2000" smtClean="0"/>
          </a:p>
          <a:p>
            <a:pPr>
              <a:lnSpc>
                <a:spcPct val="90000"/>
              </a:lnSpc>
            </a:pPr>
            <a:r>
              <a:rPr lang="en-US" sz="2000" smtClean="0"/>
              <a:t>Handheld transceivers</a:t>
            </a:r>
          </a:p>
          <a:p>
            <a:pPr lvl="1">
              <a:lnSpc>
                <a:spcPct val="90000"/>
              </a:lnSpc>
            </a:pPr>
            <a:r>
              <a:rPr lang="en-US" sz="2000" smtClean="0"/>
              <a:t>NiMH batteries </a:t>
            </a:r>
          </a:p>
          <a:p>
            <a:pPr lvl="2">
              <a:lnSpc>
                <a:spcPct val="90000"/>
              </a:lnSpc>
            </a:pPr>
            <a:r>
              <a:rPr lang="en-US" sz="2000" smtClean="0"/>
              <a:t>Store somewhat more energy than NiCd batteries for their size </a:t>
            </a:r>
          </a:p>
          <a:p>
            <a:pPr lvl="1">
              <a:lnSpc>
                <a:spcPct val="90000"/>
              </a:lnSpc>
            </a:pPr>
            <a:r>
              <a:rPr lang="en-US" sz="2000" smtClean="0"/>
              <a:t>Lithium Ion (LIon) batteries</a:t>
            </a:r>
          </a:p>
          <a:p>
            <a:pPr lvl="2">
              <a:lnSpc>
                <a:spcPct val="90000"/>
              </a:lnSpc>
            </a:pPr>
            <a:r>
              <a:rPr lang="en-US" sz="2000" smtClean="0"/>
              <a:t>Much higher power densities, without the so-called "memory effect" of NiCds </a:t>
            </a:r>
          </a:p>
        </p:txBody>
      </p:sp>
      <p:pic>
        <p:nvPicPr>
          <p:cNvPr id="932868" name="Picture 4" descr="MCj02327430000[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867400" y="5181600"/>
            <a:ext cx="9588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1039427"/>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932868"/>
                                        </p:tgtEl>
                                        <p:attrNameLst>
                                          <p:attrName>style.visibility</p:attrName>
                                        </p:attrNameLst>
                                      </p:cBhvr>
                                      <p:to>
                                        <p:strVal val="visible"/>
                                      </p:to>
                                    </p:set>
                                    <p:anim calcmode="lin" valueType="num">
                                      <p:cBhvr additive="base">
                                        <p:cTn id="7" dur="500" fill="hold"/>
                                        <p:tgtEl>
                                          <p:spTgt spid="932868"/>
                                        </p:tgtEl>
                                        <p:attrNameLst>
                                          <p:attrName>ppt_x</p:attrName>
                                        </p:attrNameLst>
                                      </p:cBhvr>
                                      <p:tavLst>
                                        <p:tav tm="0">
                                          <p:val>
                                            <p:strVal val="#ppt_x"/>
                                          </p:val>
                                        </p:tav>
                                        <p:tav tm="100000">
                                          <p:val>
                                            <p:strVal val="#ppt_x"/>
                                          </p:val>
                                        </p:tav>
                                      </p:tavLst>
                                    </p:anim>
                                    <p:anim calcmode="lin" valueType="num">
                                      <p:cBhvr additive="base">
                                        <p:cTn id="8" dur="500" fill="hold"/>
                                        <p:tgtEl>
                                          <p:spTgt spid="9328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6"/>
          <p:cNvSpPr>
            <a:spLocks noGrp="1" noChangeArrowheads="1"/>
          </p:cNvSpPr>
          <p:nvPr>
            <p:ph type="title"/>
          </p:nvPr>
        </p:nvSpPr>
        <p:spPr/>
        <p:txBody>
          <a:bodyPr/>
          <a:lstStyle/>
          <a:p>
            <a:r>
              <a:rPr lang="en-US" b="1" dirty="0" smtClean="0">
                <a:solidFill>
                  <a:srgbClr val="0070C0"/>
                </a:solidFill>
              </a:rPr>
              <a:t>Batteries </a:t>
            </a:r>
            <a:r>
              <a:rPr lang="en-US" sz="1200" b="1" dirty="0" smtClean="0">
                <a:solidFill>
                  <a:srgbClr val="0070C0"/>
                </a:solidFill>
              </a:rPr>
              <a:t>(</a:t>
            </a:r>
            <a:r>
              <a:rPr lang="en-US" sz="1200" b="1" dirty="0" err="1" smtClean="0">
                <a:solidFill>
                  <a:srgbClr val="0070C0"/>
                </a:solidFill>
              </a:rPr>
              <a:t>cont</a:t>
            </a:r>
            <a:r>
              <a:rPr lang="en-US" sz="1200" b="1" dirty="0" smtClean="0">
                <a:solidFill>
                  <a:srgbClr val="0070C0"/>
                </a:solidFill>
              </a:rPr>
              <a:t>)</a:t>
            </a:r>
          </a:p>
        </p:txBody>
      </p:sp>
      <p:sp>
        <p:nvSpPr>
          <p:cNvPr id="70659" name="Rectangle 7"/>
          <p:cNvSpPr>
            <a:spLocks noGrp="1" noChangeArrowheads="1"/>
          </p:cNvSpPr>
          <p:nvPr>
            <p:ph type="body" idx="1"/>
          </p:nvPr>
        </p:nvSpPr>
        <p:spPr/>
        <p:txBody>
          <a:bodyPr/>
          <a:lstStyle/>
          <a:p>
            <a:r>
              <a:rPr lang="en-US" sz="2200" dirty="0" smtClean="0"/>
              <a:t>Optional AA alkaline battery cases </a:t>
            </a:r>
          </a:p>
          <a:p>
            <a:pPr lvl="1"/>
            <a:r>
              <a:rPr lang="en-US" sz="2200" dirty="0" smtClean="0"/>
              <a:t>Recommended emcomm accessory </a:t>
            </a:r>
          </a:p>
          <a:p>
            <a:pPr lvl="1"/>
            <a:r>
              <a:rPr lang="en-US" sz="2200" dirty="0" smtClean="0"/>
              <a:t>Common alkaline batteries</a:t>
            </a:r>
          </a:p>
          <a:p>
            <a:pPr lvl="2"/>
            <a:r>
              <a:rPr lang="en-US" sz="2200" dirty="0" smtClean="0"/>
              <a:t>Somewhat higher power density than </a:t>
            </a:r>
            <a:r>
              <a:rPr lang="en-US" sz="2200" dirty="0" err="1" smtClean="0"/>
              <a:t>NiCd</a:t>
            </a:r>
            <a:r>
              <a:rPr lang="en-US" sz="2200" dirty="0" smtClean="0"/>
              <a:t> batteries</a:t>
            </a:r>
          </a:p>
          <a:p>
            <a:pPr lvl="2"/>
            <a:r>
              <a:rPr lang="en-US" sz="2200" dirty="0" smtClean="0"/>
              <a:t>Readily available in most store </a:t>
            </a:r>
          </a:p>
          <a:p>
            <a:pPr lvl="2"/>
            <a:r>
              <a:rPr lang="en-US" sz="2200" dirty="0" smtClean="0"/>
              <a:t>May be all you have if you cannot recharge your other batteries.</a:t>
            </a:r>
          </a:p>
          <a:p>
            <a:pPr lvl="2"/>
            <a:endParaRPr lang="en-US" sz="2200" dirty="0" smtClean="0"/>
          </a:p>
          <a:p>
            <a:r>
              <a:rPr lang="en-US" sz="2200" dirty="0" smtClean="0"/>
              <a:t>External 13.8VDC power connection</a:t>
            </a:r>
          </a:p>
          <a:p>
            <a:pPr lvl="1"/>
            <a:r>
              <a:rPr lang="en-US" sz="2200" dirty="0" smtClean="0"/>
              <a:t>Cigarette lighter or external battery use</a:t>
            </a:r>
          </a:p>
        </p:txBody>
      </p:sp>
      <p:pic>
        <p:nvPicPr>
          <p:cNvPr id="934917" name="Picture 5" descr="kx99aa%2520case%2520bi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1219200"/>
            <a:ext cx="1905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6884478"/>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withEffect">
                                  <p:stCondLst>
                                    <p:cond delay="0"/>
                                  </p:stCondLst>
                                  <p:childTnLst>
                                    <p:set>
                                      <p:cBhvr>
                                        <p:cTn id="6" dur="1" fill="hold">
                                          <p:stCondLst>
                                            <p:cond delay="0"/>
                                          </p:stCondLst>
                                        </p:cTn>
                                        <p:tgtEl>
                                          <p:spTgt spid="934917"/>
                                        </p:tgtEl>
                                        <p:attrNameLst>
                                          <p:attrName>style.visibility</p:attrName>
                                        </p:attrNameLst>
                                      </p:cBhvr>
                                      <p:to>
                                        <p:strVal val="visible"/>
                                      </p:to>
                                    </p:set>
                                    <p:animEffect transition="in" filter="wedge">
                                      <p:cBhvr>
                                        <p:cTn id="7" dur="1000"/>
                                        <p:tgtEl>
                                          <p:spTgt spid="9349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8"/>
          <p:cNvSpPr>
            <a:spLocks noGrp="1" noChangeArrowheads="1"/>
          </p:cNvSpPr>
          <p:nvPr>
            <p:ph type="title"/>
          </p:nvPr>
        </p:nvSpPr>
        <p:spPr/>
        <p:txBody>
          <a:bodyPr/>
          <a:lstStyle/>
          <a:p>
            <a:r>
              <a:rPr lang="en-US" b="1" dirty="0">
                <a:solidFill>
                  <a:srgbClr val="0070C0"/>
                </a:solidFill>
              </a:rPr>
              <a:t>Batteries </a:t>
            </a:r>
            <a:r>
              <a:rPr lang="en-US" sz="1200" b="1" dirty="0">
                <a:solidFill>
                  <a:srgbClr val="0070C0"/>
                </a:solidFill>
              </a:rPr>
              <a:t>(</a:t>
            </a:r>
            <a:r>
              <a:rPr lang="en-US" sz="1200" b="1" dirty="0" err="1">
                <a:solidFill>
                  <a:srgbClr val="0070C0"/>
                </a:solidFill>
              </a:rPr>
              <a:t>cont</a:t>
            </a:r>
            <a:r>
              <a:rPr lang="en-US" sz="1200" b="1" dirty="0">
                <a:solidFill>
                  <a:srgbClr val="0070C0"/>
                </a:solidFill>
              </a:rPr>
              <a:t>)</a:t>
            </a:r>
            <a:endParaRPr lang="en-US" dirty="0" smtClean="0"/>
          </a:p>
        </p:txBody>
      </p:sp>
      <p:sp>
        <p:nvSpPr>
          <p:cNvPr id="71683" name="Rectangle 9"/>
          <p:cNvSpPr>
            <a:spLocks noGrp="1" noChangeArrowheads="1"/>
          </p:cNvSpPr>
          <p:nvPr>
            <p:ph type="body" idx="1"/>
          </p:nvPr>
        </p:nvSpPr>
        <p:spPr>
          <a:xfrm>
            <a:off x="609600" y="1371600"/>
            <a:ext cx="7848600" cy="4114800"/>
          </a:xfrm>
        </p:spPr>
        <p:txBody>
          <a:bodyPr>
            <a:normAutofit fontScale="92500" lnSpcReduction="10000"/>
          </a:bodyPr>
          <a:lstStyle/>
          <a:p>
            <a:r>
              <a:rPr lang="en-US" smtClean="0"/>
              <a:t>External batteries </a:t>
            </a:r>
          </a:p>
          <a:p>
            <a:pPr lvl="1"/>
            <a:r>
              <a:rPr lang="en-US" smtClean="0"/>
              <a:t>Any type can be used with a handheld </a:t>
            </a:r>
          </a:p>
          <a:p>
            <a:pPr lvl="1"/>
            <a:r>
              <a:rPr lang="en-US" smtClean="0"/>
              <a:t>12-15 volt gel cells</a:t>
            </a:r>
          </a:p>
          <a:p>
            <a:pPr lvl="1"/>
            <a:r>
              <a:rPr lang="en-US" smtClean="0"/>
              <a:t>Some battery packs intended for power tools and camcorders </a:t>
            </a:r>
          </a:p>
          <a:p>
            <a:pPr lvl="1"/>
            <a:endParaRPr lang="en-US" smtClean="0"/>
          </a:p>
          <a:p>
            <a:r>
              <a:rPr lang="en-US" smtClean="0"/>
              <a:t>Build a DC power cable for each of your radios, with suitable adapters for each battery type you might use </a:t>
            </a:r>
          </a:p>
        </p:txBody>
      </p:sp>
      <p:pic>
        <p:nvPicPr>
          <p:cNvPr id="935941" name="Picture 5" descr="M503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1371600"/>
            <a:ext cx="1447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4835038"/>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5" fill="hold" nodeType="withEffect">
                                  <p:stCondLst>
                                    <p:cond delay="0"/>
                                  </p:stCondLst>
                                  <p:childTnLst>
                                    <p:set>
                                      <p:cBhvr>
                                        <p:cTn id="6" dur="1" fill="hold">
                                          <p:stCondLst>
                                            <p:cond delay="0"/>
                                          </p:stCondLst>
                                        </p:cTn>
                                        <p:tgtEl>
                                          <p:spTgt spid="935941"/>
                                        </p:tgtEl>
                                        <p:attrNameLst>
                                          <p:attrName>style.visibility</p:attrName>
                                        </p:attrNameLst>
                                      </p:cBhvr>
                                      <p:to>
                                        <p:strVal val="visible"/>
                                      </p:to>
                                    </p:set>
                                    <p:animEffect transition="in" filter="blinds(vertical)">
                                      <p:cBhvr>
                                        <p:cTn id="7" dur="500"/>
                                        <p:tgtEl>
                                          <p:spTgt spid="9359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b="1" dirty="0" smtClean="0">
                <a:solidFill>
                  <a:srgbClr val="0070C0"/>
                </a:solidFill>
              </a:rPr>
              <a:t>Session Four Topic</a:t>
            </a:r>
            <a:endParaRPr lang="en-US" sz="2000" dirty="0"/>
          </a:p>
        </p:txBody>
      </p:sp>
      <p:sp>
        <p:nvSpPr>
          <p:cNvPr id="5" name="Content Placeholder 4"/>
          <p:cNvSpPr>
            <a:spLocks noGrp="1"/>
          </p:cNvSpPr>
          <p:nvPr>
            <p:ph idx="1"/>
            <p:custDataLst>
              <p:tags r:id="rId3"/>
            </p:custDataLst>
          </p:nvPr>
        </p:nvSpPr>
        <p:spPr/>
        <p:txBody>
          <a:bodyPr>
            <a:normAutofit/>
          </a:bodyPr>
          <a:lstStyle/>
          <a:p>
            <a:pPr marL="0" indent="0">
              <a:buNone/>
            </a:pPr>
            <a:r>
              <a:rPr lang="en-US" dirty="0" smtClean="0">
                <a:solidFill>
                  <a:schemeClr val="bg1">
                    <a:lumMod val="85000"/>
                  </a:schemeClr>
                </a:solidFill>
              </a:rPr>
              <a:t>Session 1 – Topics 1,</a:t>
            </a:r>
            <a:r>
              <a:rPr lang="en-US" dirty="0" smtClean="0"/>
              <a:t> </a:t>
            </a:r>
            <a:r>
              <a:rPr lang="en-US" dirty="0" smtClean="0">
                <a:solidFill>
                  <a:schemeClr val="bg1">
                    <a:lumMod val="85000"/>
                  </a:schemeClr>
                </a:solidFill>
              </a:rPr>
              <a:t>2,</a:t>
            </a:r>
            <a:r>
              <a:rPr lang="en-US" dirty="0" smtClean="0"/>
              <a:t> </a:t>
            </a:r>
            <a:r>
              <a:rPr lang="en-US" dirty="0" smtClean="0">
                <a:solidFill>
                  <a:schemeClr val="bg1">
                    <a:lumMod val="85000"/>
                  </a:schemeClr>
                </a:solidFill>
              </a:rPr>
              <a:t>3,</a:t>
            </a:r>
            <a:r>
              <a:rPr lang="en-US" dirty="0" smtClean="0"/>
              <a:t> </a:t>
            </a:r>
            <a:r>
              <a:rPr lang="en-US" dirty="0" smtClean="0">
                <a:solidFill>
                  <a:schemeClr val="bg1">
                    <a:lumMod val="85000"/>
                  </a:schemeClr>
                </a:solidFill>
              </a:rPr>
              <a:t>4,</a:t>
            </a:r>
            <a:r>
              <a:rPr lang="en-US" dirty="0" smtClean="0"/>
              <a:t> </a:t>
            </a:r>
            <a:r>
              <a:rPr lang="en-US" dirty="0" smtClean="0">
                <a:solidFill>
                  <a:schemeClr val="bg1">
                    <a:lumMod val="85000"/>
                  </a:schemeClr>
                </a:solidFill>
              </a:rPr>
              <a:t>5a,</a:t>
            </a:r>
            <a:r>
              <a:rPr lang="en-US" dirty="0" smtClean="0">
                <a:solidFill>
                  <a:srgbClr val="FF0000"/>
                </a:solidFill>
              </a:rPr>
              <a:t> </a:t>
            </a:r>
            <a:r>
              <a:rPr lang="en-US" dirty="0" smtClean="0">
                <a:solidFill>
                  <a:schemeClr val="bg1">
                    <a:lumMod val="85000"/>
                  </a:schemeClr>
                </a:solidFill>
              </a:rPr>
              <a:t>5b</a:t>
            </a:r>
          </a:p>
          <a:p>
            <a:pPr marL="0" indent="0">
              <a:buNone/>
            </a:pPr>
            <a:r>
              <a:rPr lang="en-US" dirty="0" smtClean="0">
                <a:solidFill>
                  <a:schemeClr val="bg1">
                    <a:lumMod val="85000"/>
                  </a:schemeClr>
                </a:solidFill>
              </a:rPr>
              <a:t>Session 2 – Topics 6, 7a, 7b, 7c, 7d, 8, 9, 10</a:t>
            </a:r>
          </a:p>
          <a:p>
            <a:pPr marL="0" indent="0">
              <a:buNone/>
            </a:pPr>
            <a:r>
              <a:rPr lang="en-US" dirty="0" smtClean="0">
                <a:solidFill>
                  <a:schemeClr val="bg1">
                    <a:lumMod val="85000"/>
                  </a:schemeClr>
                </a:solidFill>
              </a:rPr>
              <a:t>Session 3 – Topics 11,</a:t>
            </a:r>
            <a:r>
              <a:rPr lang="en-US" dirty="0" smtClean="0"/>
              <a:t> </a:t>
            </a:r>
            <a:r>
              <a:rPr lang="en-US" dirty="0" smtClean="0">
                <a:solidFill>
                  <a:schemeClr val="bg1">
                    <a:lumMod val="85000"/>
                  </a:schemeClr>
                </a:solidFill>
              </a:rPr>
              <a:t>12, 13,</a:t>
            </a:r>
            <a:r>
              <a:rPr lang="en-US" dirty="0" smtClean="0"/>
              <a:t> </a:t>
            </a:r>
            <a:r>
              <a:rPr lang="en-US" dirty="0" smtClean="0">
                <a:solidFill>
                  <a:schemeClr val="bg1">
                    <a:lumMod val="85000"/>
                  </a:schemeClr>
                </a:solidFill>
              </a:rPr>
              <a:t>14, 15</a:t>
            </a:r>
          </a:p>
          <a:p>
            <a:pPr marL="0" indent="0">
              <a:buNone/>
            </a:pPr>
            <a:r>
              <a:rPr lang="en-US" dirty="0" smtClean="0"/>
              <a:t>Session 4 – Topics </a:t>
            </a:r>
            <a:r>
              <a:rPr lang="en-US" dirty="0" smtClean="0">
                <a:solidFill>
                  <a:schemeClr val="bg1">
                    <a:lumMod val="85000"/>
                  </a:schemeClr>
                </a:solidFill>
              </a:rPr>
              <a:t>16,</a:t>
            </a:r>
            <a:r>
              <a:rPr lang="en-US" dirty="0" smtClean="0"/>
              <a:t> </a:t>
            </a:r>
            <a:r>
              <a:rPr lang="en-US" dirty="0" smtClean="0">
                <a:solidFill>
                  <a:schemeClr val="bg1">
                    <a:lumMod val="85000"/>
                  </a:schemeClr>
                </a:solidFill>
              </a:rPr>
              <a:t>17,</a:t>
            </a:r>
            <a:r>
              <a:rPr lang="en-US" dirty="0" smtClean="0"/>
              <a:t> </a:t>
            </a:r>
            <a:r>
              <a:rPr lang="en-US" dirty="0" smtClean="0">
                <a:solidFill>
                  <a:srgbClr val="FF0000"/>
                </a:solidFill>
              </a:rPr>
              <a:t>18</a:t>
            </a:r>
            <a:r>
              <a:rPr lang="en-US" dirty="0" smtClean="0"/>
              <a:t>, 19, 20</a:t>
            </a:r>
          </a:p>
          <a:p>
            <a:pPr marL="0" indent="0">
              <a:buNone/>
            </a:pPr>
            <a:r>
              <a:rPr lang="en-US" dirty="0" smtClean="0">
                <a:solidFill>
                  <a:schemeClr val="bg1">
                    <a:lumMod val="75000"/>
                  </a:schemeClr>
                </a:solidFill>
              </a:rPr>
              <a:t>Session 5 – Topics 21, 22, 23, 24, 25, 26, 27</a:t>
            </a:r>
          </a:p>
          <a:p>
            <a:pPr marL="0" indent="0">
              <a:buNone/>
            </a:pPr>
            <a:r>
              <a:rPr lang="en-US" dirty="0" smtClean="0">
                <a:solidFill>
                  <a:schemeClr val="bg1">
                    <a:lumMod val="75000"/>
                  </a:schemeClr>
                </a:solidFill>
              </a:rPr>
              <a:t>Session 6 – Topics 28, 29, Summary, Final Exam</a:t>
            </a:r>
          </a:p>
        </p:txBody>
      </p:sp>
    </p:spTree>
    <p:custDataLst>
      <p:tags r:id="rId1"/>
    </p:custDataLst>
    <p:extLst>
      <p:ext uri="{BB962C8B-B14F-4D97-AF65-F5344CB8AC3E}">
        <p14:creationId xmlns:p14="http://schemas.microsoft.com/office/powerpoint/2010/main" val="2572558755"/>
      </p:ext>
    </p:extLst>
  </p:cSld>
  <p:clrMapOvr>
    <a:masterClrMapping/>
  </p:clrMapOvr>
  <p:transition spd="slow">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6"/>
          <p:cNvSpPr>
            <a:spLocks noGrp="1" noChangeArrowheads="1"/>
          </p:cNvSpPr>
          <p:nvPr>
            <p:ph type="title"/>
          </p:nvPr>
        </p:nvSpPr>
        <p:spPr/>
        <p:txBody>
          <a:bodyPr/>
          <a:lstStyle/>
          <a:p>
            <a:r>
              <a:rPr lang="en-US" i="1" dirty="0" smtClean="0">
                <a:solidFill>
                  <a:srgbClr val="0070C0"/>
                </a:solidFill>
              </a:rPr>
              <a:t>Lead Acid</a:t>
            </a:r>
            <a:r>
              <a:rPr lang="en-US" dirty="0" smtClean="0">
                <a:solidFill>
                  <a:srgbClr val="0070C0"/>
                </a:solidFill>
              </a:rPr>
              <a:t> Batteries</a:t>
            </a:r>
          </a:p>
        </p:txBody>
      </p:sp>
      <p:sp>
        <p:nvSpPr>
          <p:cNvPr id="71683" name="Rectangle 7"/>
          <p:cNvSpPr>
            <a:spLocks noGrp="1" noChangeArrowheads="1"/>
          </p:cNvSpPr>
          <p:nvPr>
            <p:ph type="body" idx="1"/>
          </p:nvPr>
        </p:nvSpPr>
        <p:spPr/>
        <p:txBody>
          <a:bodyPr/>
          <a:lstStyle/>
          <a:p>
            <a:pPr>
              <a:defRPr/>
            </a:pPr>
            <a:r>
              <a:rPr lang="en-US" sz="2200" dirty="0" smtClean="0"/>
              <a:t>Flooded (wet)</a:t>
            </a:r>
          </a:p>
          <a:p>
            <a:pPr lvl="1">
              <a:defRPr/>
            </a:pPr>
            <a:r>
              <a:rPr lang="en-US" sz="2200" dirty="0" smtClean="0"/>
              <a:t>Can spill if tipped </a:t>
            </a:r>
          </a:p>
          <a:p>
            <a:pPr lvl="1">
              <a:defRPr/>
            </a:pPr>
            <a:endParaRPr lang="en-US" sz="2200" dirty="0" smtClean="0"/>
          </a:p>
          <a:p>
            <a:pPr lvl="1">
              <a:defRPr/>
            </a:pPr>
            <a:endParaRPr lang="en-US" sz="2200" dirty="0" smtClean="0"/>
          </a:p>
          <a:p>
            <a:pPr>
              <a:defRPr/>
            </a:pPr>
            <a:r>
              <a:rPr lang="en-US" sz="2200" dirty="0" smtClean="0"/>
              <a:t>SLA (Sealed Lead-Acid)</a:t>
            </a:r>
          </a:p>
          <a:p>
            <a:pPr lvl="1">
              <a:defRPr/>
            </a:pPr>
            <a:r>
              <a:rPr lang="en-US" sz="2200" dirty="0" smtClean="0"/>
              <a:t>Can be operated in any position -- even up-side down</a:t>
            </a:r>
          </a:p>
          <a:p>
            <a:pPr lvl="1">
              <a:defRPr/>
            </a:pPr>
            <a:endParaRPr lang="en-US" sz="2200" dirty="0"/>
          </a:p>
          <a:p>
            <a:pPr marL="342900" lvl="1" indent="-342900">
              <a:buSzPct val="120000"/>
              <a:buFont typeface="Wingdings" pitchFamily="2" charset="2"/>
              <a:buChar char="w"/>
              <a:defRPr/>
            </a:pPr>
            <a:r>
              <a:rPr lang="en-US" sz="2200" dirty="0" smtClean="0"/>
              <a:t>The optimum charging voltage for 12-volt lead acid batteries should be about two volts more than the battery's rated voltage. </a:t>
            </a:r>
          </a:p>
        </p:txBody>
      </p:sp>
      <p:pic>
        <p:nvPicPr>
          <p:cNvPr id="936965" name="Picture 5" descr="4V_360Ah_Sealed_Lead_Acid_Battery">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16002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1150480"/>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2" fill="hold" nodeType="withEffect">
                                  <p:stCondLst>
                                    <p:cond delay="0"/>
                                  </p:stCondLst>
                                  <p:childTnLst>
                                    <p:set>
                                      <p:cBhvr>
                                        <p:cTn id="6" dur="1" fill="hold">
                                          <p:stCondLst>
                                            <p:cond delay="0"/>
                                          </p:stCondLst>
                                        </p:cTn>
                                        <p:tgtEl>
                                          <p:spTgt spid="936965"/>
                                        </p:tgtEl>
                                        <p:attrNameLst>
                                          <p:attrName>style.visibility</p:attrName>
                                        </p:attrNameLst>
                                      </p:cBhvr>
                                      <p:to>
                                        <p:strVal val="visible"/>
                                      </p:to>
                                    </p:set>
                                    <p:anim calcmode="lin" valueType="num">
                                      <p:cBhvr additive="base">
                                        <p:cTn id="7" dur="1000" fill="hold"/>
                                        <p:tgtEl>
                                          <p:spTgt spid="936965"/>
                                        </p:tgtEl>
                                        <p:attrNameLst>
                                          <p:attrName>ppt_x</p:attrName>
                                        </p:attrNameLst>
                                      </p:cBhvr>
                                      <p:tavLst>
                                        <p:tav tm="0">
                                          <p:val>
                                            <p:strVal val="0-#ppt_w/2"/>
                                          </p:val>
                                        </p:tav>
                                        <p:tav tm="100000">
                                          <p:val>
                                            <p:strVal val="#ppt_x"/>
                                          </p:val>
                                        </p:tav>
                                      </p:tavLst>
                                    </p:anim>
                                    <p:anim calcmode="lin" valueType="num">
                                      <p:cBhvr additive="base">
                                        <p:cTn id="8" dur="1000" fill="hold"/>
                                        <p:tgtEl>
                                          <p:spTgt spid="9369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4"/>
          <p:cNvSpPr>
            <a:spLocks noGrp="1" noChangeArrowheads="1"/>
          </p:cNvSpPr>
          <p:nvPr>
            <p:ph type="title"/>
          </p:nvPr>
        </p:nvSpPr>
        <p:spPr/>
        <p:txBody>
          <a:bodyPr/>
          <a:lstStyle/>
          <a:p>
            <a:r>
              <a:rPr lang="en-US" b="1" dirty="0" smtClean="0">
                <a:solidFill>
                  <a:srgbClr val="0070C0"/>
                </a:solidFill>
              </a:rPr>
              <a:t>"Deep-cycle" Batteries</a:t>
            </a:r>
          </a:p>
        </p:txBody>
      </p:sp>
      <p:sp>
        <p:nvSpPr>
          <p:cNvPr id="73731" name="Rectangle 5"/>
          <p:cNvSpPr>
            <a:spLocks noGrp="1" noChangeArrowheads="1"/>
          </p:cNvSpPr>
          <p:nvPr>
            <p:ph type="body" idx="1"/>
          </p:nvPr>
        </p:nvSpPr>
        <p:spPr/>
        <p:txBody>
          <a:bodyPr/>
          <a:lstStyle/>
          <a:p>
            <a:pPr>
              <a:lnSpc>
                <a:spcPct val="90000"/>
              </a:lnSpc>
            </a:pPr>
            <a:r>
              <a:rPr lang="en-US" smtClean="0"/>
              <a:t>Better choice than common automotive (cranking) batteries</a:t>
            </a:r>
          </a:p>
          <a:p>
            <a:pPr lvl="1">
              <a:lnSpc>
                <a:spcPct val="90000"/>
              </a:lnSpc>
            </a:pPr>
            <a:r>
              <a:rPr lang="en-US" smtClean="0"/>
              <a:t>Not designed to provide consistent power for prolonged periods </a:t>
            </a:r>
          </a:p>
          <a:p>
            <a:pPr>
              <a:lnSpc>
                <a:spcPct val="90000"/>
              </a:lnSpc>
            </a:pPr>
            <a:endParaRPr lang="en-US" smtClean="0"/>
          </a:p>
          <a:p>
            <a:pPr>
              <a:lnSpc>
                <a:spcPct val="90000"/>
              </a:lnSpc>
            </a:pPr>
            <a:r>
              <a:rPr lang="en-US" smtClean="0"/>
              <a:t>Best choice</a:t>
            </a:r>
          </a:p>
          <a:p>
            <a:pPr lvl="1">
              <a:lnSpc>
                <a:spcPct val="90000"/>
              </a:lnSpc>
            </a:pPr>
            <a:r>
              <a:rPr lang="en-US" smtClean="0"/>
              <a:t>Specified for UPS (uninterruptible power source) or recreational vehicle (RV) use </a:t>
            </a:r>
          </a:p>
        </p:txBody>
      </p:sp>
    </p:spTree>
    <p:extLst>
      <p:ext uri="{BB962C8B-B14F-4D97-AF65-F5344CB8AC3E}">
        <p14:creationId xmlns:p14="http://schemas.microsoft.com/office/powerpoint/2010/main" val="2628441308"/>
      </p:ext>
    </p:extLst>
  </p:cSld>
  <p:clrMapOvr>
    <a:masterClrMapping/>
  </p:clrMapOvr>
  <p:transition spd="slow">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4"/>
          <p:cNvSpPr>
            <a:spLocks noGrp="1" noChangeArrowheads="1"/>
          </p:cNvSpPr>
          <p:nvPr>
            <p:ph type="title"/>
          </p:nvPr>
        </p:nvSpPr>
        <p:spPr/>
        <p:txBody>
          <a:bodyPr/>
          <a:lstStyle/>
          <a:p>
            <a:r>
              <a:rPr lang="en-US" b="1" dirty="0" smtClean="0">
                <a:solidFill>
                  <a:srgbClr val="0070C0"/>
                </a:solidFill>
              </a:rPr>
              <a:t>Sealed Lead Acid (SLA)</a:t>
            </a:r>
          </a:p>
        </p:txBody>
      </p:sp>
      <p:sp>
        <p:nvSpPr>
          <p:cNvPr id="74755" name="Rectangle 5"/>
          <p:cNvSpPr>
            <a:spLocks noGrp="1" noChangeArrowheads="1"/>
          </p:cNvSpPr>
          <p:nvPr>
            <p:ph type="body" idx="1"/>
          </p:nvPr>
        </p:nvSpPr>
        <p:spPr>
          <a:xfrm>
            <a:off x="609600" y="1219200"/>
            <a:ext cx="7848600" cy="4800600"/>
          </a:xfrm>
        </p:spPr>
        <p:txBody>
          <a:bodyPr/>
          <a:lstStyle/>
          <a:p>
            <a:pPr>
              <a:lnSpc>
                <a:spcPct val="80000"/>
              </a:lnSpc>
            </a:pPr>
            <a:r>
              <a:rPr lang="en-US" sz="2200" smtClean="0"/>
              <a:t>Available in smaller sizes that are somewhat lighter </a:t>
            </a:r>
          </a:p>
          <a:p>
            <a:pPr>
              <a:lnSpc>
                <a:spcPct val="80000"/>
              </a:lnSpc>
            </a:pPr>
            <a:endParaRPr lang="en-US" sz="2200" smtClean="0"/>
          </a:p>
          <a:p>
            <a:pPr>
              <a:lnSpc>
                <a:spcPct val="80000"/>
              </a:lnSpc>
            </a:pPr>
            <a:r>
              <a:rPr lang="en-US" sz="2200" smtClean="0"/>
              <a:t>Typical small sizes are 2, 4, and 7Ah, but many sizes of up to more than 100Ah are available </a:t>
            </a:r>
          </a:p>
          <a:p>
            <a:pPr>
              <a:lnSpc>
                <a:spcPct val="80000"/>
              </a:lnSpc>
            </a:pPr>
            <a:endParaRPr lang="en-US" sz="2200" smtClean="0"/>
          </a:p>
          <a:p>
            <a:pPr>
              <a:lnSpc>
                <a:spcPct val="80000"/>
              </a:lnSpc>
            </a:pPr>
            <a:r>
              <a:rPr lang="en-US" sz="2200" smtClean="0"/>
              <a:t>Should never be deeply discharged </a:t>
            </a:r>
          </a:p>
          <a:p>
            <a:pPr lvl="1">
              <a:lnSpc>
                <a:spcPct val="80000"/>
              </a:lnSpc>
            </a:pPr>
            <a:r>
              <a:rPr lang="en-US" sz="2200" smtClean="0"/>
              <a:t>A 12 volt SLA battery will be damaged if allowed to drop below 10.5 volts </a:t>
            </a:r>
          </a:p>
          <a:p>
            <a:pPr lvl="1">
              <a:lnSpc>
                <a:spcPct val="80000"/>
              </a:lnSpc>
            </a:pPr>
            <a:endParaRPr lang="en-US" sz="2200" smtClean="0"/>
          </a:p>
          <a:p>
            <a:pPr>
              <a:lnSpc>
                <a:spcPct val="80000"/>
              </a:lnSpc>
            </a:pPr>
            <a:r>
              <a:rPr lang="en-US" sz="2200" smtClean="0"/>
              <a:t>Excessive heat or cold can damage SLA batteries </a:t>
            </a:r>
          </a:p>
          <a:p>
            <a:pPr lvl="1">
              <a:lnSpc>
                <a:spcPct val="80000"/>
              </a:lnSpc>
            </a:pPr>
            <a:r>
              <a:rPr lang="en-US" sz="2200" smtClean="0"/>
              <a:t>Storage temperatures between 40 and 60 degrees will provide maximum battery life </a:t>
            </a:r>
          </a:p>
        </p:txBody>
      </p:sp>
    </p:spTree>
    <p:extLst>
      <p:ext uri="{BB962C8B-B14F-4D97-AF65-F5344CB8AC3E}">
        <p14:creationId xmlns:p14="http://schemas.microsoft.com/office/powerpoint/2010/main" val="1600273125"/>
      </p:ext>
    </p:extLst>
  </p:cSld>
  <p:clrMapOvr>
    <a:masterClrMapping/>
  </p:clrMapOvr>
  <p:transition spd="slow">
    <p:wipe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4"/>
          <p:cNvSpPr>
            <a:spLocks noGrp="1" noChangeArrowheads="1"/>
          </p:cNvSpPr>
          <p:nvPr>
            <p:ph type="title"/>
          </p:nvPr>
        </p:nvSpPr>
        <p:spPr/>
        <p:txBody>
          <a:bodyPr/>
          <a:lstStyle/>
          <a:p>
            <a:r>
              <a:rPr lang="en-US" b="1" dirty="0" smtClean="0">
                <a:solidFill>
                  <a:srgbClr val="0070C0"/>
                </a:solidFill>
              </a:rPr>
              <a:t>Battery "Power Budgeting”</a:t>
            </a:r>
          </a:p>
        </p:txBody>
      </p:sp>
      <p:sp>
        <p:nvSpPr>
          <p:cNvPr id="75779" name="Rectangle 5"/>
          <p:cNvSpPr>
            <a:spLocks noGrp="1" noChangeArrowheads="1"/>
          </p:cNvSpPr>
          <p:nvPr>
            <p:ph type="body" idx="1"/>
          </p:nvPr>
        </p:nvSpPr>
        <p:spPr/>
        <p:txBody>
          <a:bodyPr/>
          <a:lstStyle/>
          <a:p>
            <a:pPr>
              <a:lnSpc>
                <a:spcPct val="80000"/>
              </a:lnSpc>
            </a:pPr>
            <a:r>
              <a:rPr lang="en-US" sz="2200" smtClean="0"/>
              <a:t>Busy net control station = transmit current will be the determining factor because of the high duty cycle </a:t>
            </a:r>
          </a:p>
          <a:p>
            <a:pPr>
              <a:lnSpc>
                <a:spcPct val="80000"/>
              </a:lnSpc>
            </a:pPr>
            <a:endParaRPr lang="en-US" sz="2200" smtClean="0"/>
          </a:p>
          <a:p>
            <a:pPr>
              <a:lnSpc>
                <a:spcPct val="80000"/>
              </a:lnSpc>
            </a:pPr>
            <a:r>
              <a:rPr lang="en-US" sz="2200" smtClean="0"/>
              <a:t>Low activity stations = receiver current will dominate </a:t>
            </a:r>
          </a:p>
        </p:txBody>
      </p:sp>
    </p:spTree>
    <p:extLst>
      <p:ext uri="{BB962C8B-B14F-4D97-AF65-F5344CB8AC3E}">
        <p14:creationId xmlns:p14="http://schemas.microsoft.com/office/powerpoint/2010/main" val="4175696859"/>
      </p:ext>
    </p:extLst>
  </p:cSld>
  <p:clrMapOvr>
    <a:masterClrMapping/>
  </p:clrMapOvr>
  <p:transition spd="slow">
    <p:wipe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4"/>
          <p:cNvSpPr>
            <a:spLocks noGrp="1" noChangeArrowheads="1"/>
          </p:cNvSpPr>
          <p:nvPr>
            <p:ph type="title"/>
          </p:nvPr>
        </p:nvSpPr>
        <p:spPr/>
        <p:txBody>
          <a:bodyPr>
            <a:noAutofit/>
          </a:bodyPr>
          <a:lstStyle/>
          <a:p>
            <a:r>
              <a:rPr lang="en-US" sz="3600" b="1" dirty="0" smtClean="0">
                <a:solidFill>
                  <a:srgbClr val="0070C0"/>
                </a:solidFill>
              </a:rPr>
              <a:t>Chargers, Generators and Solar Power</a:t>
            </a:r>
          </a:p>
        </p:txBody>
      </p:sp>
      <p:sp>
        <p:nvSpPr>
          <p:cNvPr id="76803" name="Rectangle 5"/>
          <p:cNvSpPr>
            <a:spLocks noGrp="1" noChangeArrowheads="1"/>
          </p:cNvSpPr>
          <p:nvPr>
            <p:ph type="body" idx="1"/>
          </p:nvPr>
        </p:nvSpPr>
        <p:spPr>
          <a:xfrm>
            <a:off x="609600" y="1828800"/>
            <a:ext cx="7848600" cy="4495800"/>
          </a:xfrm>
        </p:spPr>
        <p:txBody>
          <a:bodyPr/>
          <a:lstStyle/>
          <a:p>
            <a:pPr>
              <a:lnSpc>
                <a:spcPct val="80000"/>
              </a:lnSpc>
            </a:pPr>
            <a:r>
              <a:rPr lang="en-US" sz="2000" dirty="0" err="1" smtClean="0"/>
              <a:t>NiCd</a:t>
            </a:r>
            <a:r>
              <a:rPr lang="en-US" sz="2000" dirty="0" smtClean="0"/>
              <a:t> and NiMH batteries</a:t>
            </a:r>
          </a:p>
          <a:p>
            <a:pPr lvl="1">
              <a:lnSpc>
                <a:spcPct val="80000"/>
              </a:lnSpc>
            </a:pPr>
            <a:r>
              <a:rPr lang="en-US" sz="2000" dirty="0" smtClean="0"/>
              <a:t>Type of charger required depends on the battery </a:t>
            </a:r>
          </a:p>
          <a:p>
            <a:pPr lvl="1">
              <a:lnSpc>
                <a:spcPct val="80000"/>
              </a:lnSpc>
            </a:pPr>
            <a:r>
              <a:rPr lang="en-US" sz="2000" dirty="0" smtClean="0"/>
              <a:t>“Universal" chargers </a:t>
            </a:r>
          </a:p>
          <a:p>
            <a:pPr lvl="1">
              <a:lnSpc>
                <a:spcPct val="80000"/>
              </a:lnSpc>
            </a:pPr>
            <a:r>
              <a:rPr lang="en-US" sz="2000" dirty="0" smtClean="0"/>
              <a:t>Rapid-rate charger</a:t>
            </a:r>
          </a:p>
          <a:p>
            <a:pPr lvl="2">
              <a:lnSpc>
                <a:spcPct val="80000"/>
              </a:lnSpc>
            </a:pPr>
            <a:r>
              <a:rPr lang="en-US" sz="2000" dirty="0" smtClean="0"/>
              <a:t>Rapid charging can shorten a battery's overall lifespan</a:t>
            </a:r>
          </a:p>
          <a:p>
            <a:pPr lvl="2">
              <a:lnSpc>
                <a:spcPct val="80000"/>
              </a:lnSpc>
            </a:pPr>
            <a:endParaRPr lang="en-US" sz="2000" dirty="0" smtClean="0"/>
          </a:p>
          <a:p>
            <a:pPr>
              <a:lnSpc>
                <a:spcPct val="80000"/>
              </a:lnSpc>
            </a:pPr>
            <a:r>
              <a:rPr lang="en-US" sz="2000" dirty="0" smtClean="0"/>
              <a:t>Lead-acid batteries</a:t>
            </a:r>
          </a:p>
          <a:p>
            <a:pPr lvl="1">
              <a:lnSpc>
                <a:spcPct val="80000"/>
              </a:lnSpc>
            </a:pPr>
            <a:r>
              <a:rPr lang="en-US" sz="2000" dirty="0" smtClean="0"/>
              <a:t>Always consult the battery's manufacturer for precise charging and maintenance instructions</a:t>
            </a:r>
          </a:p>
          <a:p>
            <a:pPr lvl="1">
              <a:lnSpc>
                <a:spcPct val="80000"/>
              </a:lnSpc>
            </a:pPr>
            <a:r>
              <a:rPr lang="en-US" sz="2000" dirty="0" smtClean="0"/>
              <a:t>Best to slow-charge all batteries </a:t>
            </a:r>
          </a:p>
          <a:p>
            <a:pPr lvl="1">
              <a:lnSpc>
                <a:spcPct val="80000"/>
              </a:lnSpc>
            </a:pPr>
            <a:r>
              <a:rPr lang="en-US" sz="2000" dirty="0" smtClean="0"/>
              <a:t>Automotive and deep cycle batteries can be charged with an automobile and jumper cables, an automotive battery charger, or any constant-voltage source </a:t>
            </a:r>
          </a:p>
        </p:txBody>
      </p:sp>
    </p:spTree>
    <p:extLst>
      <p:ext uri="{BB962C8B-B14F-4D97-AF65-F5344CB8AC3E}">
        <p14:creationId xmlns:p14="http://schemas.microsoft.com/office/powerpoint/2010/main" val="2523796286"/>
      </p:ext>
    </p:extLst>
  </p:cSld>
  <p:clrMapOvr>
    <a:masterClrMapping/>
  </p:clrMapOvr>
  <p:transition spd="slow">
    <p:wipe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4"/>
          <p:cNvSpPr>
            <a:spLocks noGrp="1" noChangeArrowheads="1"/>
          </p:cNvSpPr>
          <p:nvPr>
            <p:ph type="title"/>
          </p:nvPr>
        </p:nvSpPr>
        <p:spPr/>
        <p:txBody>
          <a:bodyPr>
            <a:normAutofit/>
          </a:bodyPr>
          <a:lstStyle/>
          <a:p>
            <a:r>
              <a:rPr lang="en-US" sz="3600" b="1" dirty="0" smtClean="0">
                <a:solidFill>
                  <a:srgbClr val="0070C0"/>
                </a:solidFill>
              </a:rPr>
              <a:t>Chargers, Generators and Solar Power</a:t>
            </a:r>
          </a:p>
        </p:txBody>
      </p:sp>
      <p:sp>
        <p:nvSpPr>
          <p:cNvPr id="77827" name="Rectangle 5"/>
          <p:cNvSpPr>
            <a:spLocks noGrp="1" noChangeArrowheads="1"/>
          </p:cNvSpPr>
          <p:nvPr>
            <p:ph type="body" idx="1"/>
          </p:nvPr>
        </p:nvSpPr>
        <p:spPr/>
        <p:txBody>
          <a:bodyPr>
            <a:normAutofit lnSpcReduction="10000"/>
          </a:bodyPr>
          <a:lstStyle/>
          <a:p>
            <a:pPr>
              <a:lnSpc>
                <a:spcPct val="90000"/>
              </a:lnSpc>
            </a:pPr>
            <a:r>
              <a:rPr lang="en-US" smtClean="0"/>
              <a:t>SLA or "gel- cell" </a:t>
            </a:r>
          </a:p>
          <a:p>
            <a:pPr lvl="1">
              <a:lnSpc>
                <a:spcPct val="90000"/>
              </a:lnSpc>
            </a:pPr>
            <a:r>
              <a:rPr lang="en-US" smtClean="0"/>
              <a:t>Must be charged slowly and carefully to avoid damage </a:t>
            </a:r>
          </a:p>
          <a:p>
            <a:pPr lvl="1">
              <a:lnSpc>
                <a:spcPct val="90000"/>
              </a:lnSpc>
            </a:pPr>
            <a:r>
              <a:rPr lang="en-US" smtClean="0"/>
              <a:t>Charging  voltage must be kept between 13.8 and 14.5 volts </a:t>
            </a:r>
          </a:p>
          <a:p>
            <a:pPr lvl="1">
              <a:lnSpc>
                <a:spcPct val="90000"/>
              </a:lnSpc>
            </a:pPr>
            <a:r>
              <a:rPr lang="en-US" smtClean="0"/>
              <a:t>Keep the charging current level to no more than 1/3 its rated capacity </a:t>
            </a:r>
          </a:p>
          <a:p>
            <a:pPr lvl="1">
              <a:lnSpc>
                <a:spcPct val="90000"/>
              </a:lnSpc>
            </a:pPr>
            <a:r>
              <a:rPr lang="en-US" smtClean="0"/>
              <a:t>Time it takes for a SLA battery to recharge completely will depend on the amount of charge remaining in the battery</a:t>
            </a:r>
          </a:p>
        </p:txBody>
      </p:sp>
    </p:spTree>
    <p:extLst>
      <p:ext uri="{BB962C8B-B14F-4D97-AF65-F5344CB8AC3E}">
        <p14:creationId xmlns:p14="http://schemas.microsoft.com/office/powerpoint/2010/main" val="2554280748"/>
      </p:ext>
    </p:extLst>
  </p:cSld>
  <p:clrMapOvr>
    <a:masterClrMapping/>
  </p:clrMapOvr>
  <p:transition spd="slow">
    <p:wipe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5"/>
          <p:cNvSpPr>
            <a:spLocks noGrp="1" noChangeArrowheads="1"/>
          </p:cNvSpPr>
          <p:nvPr>
            <p:ph type="title"/>
          </p:nvPr>
        </p:nvSpPr>
        <p:spPr/>
        <p:txBody>
          <a:bodyPr/>
          <a:lstStyle/>
          <a:p>
            <a:r>
              <a:rPr lang="en-US" b="1" dirty="0" smtClean="0">
                <a:solidFill>
                  <a:srgbClr val="0070C0"/>
                </a:solidFill>
              </a:rPr>
              <a:t>Generators</a:t>
            </a:r>
          </a:p>
        </p:txBody>
      </p:sp>
      <p:sp>
        <p:nvSpPr>
          <p:cNvPr id="79875" name="Rectangle 6"/>
          <p:cNvSpPr>
            <a:spLocks noGrp="1" noChangeArrowheads="1"/>
          </p:cNvSpPr>
          <p:nvPr>
            <p:ph type="body" idx="1"/>
          </p:nvPr>
        </p:nvSpPr>
        <p:spPr/>
        <p:txBody>
          <a:bodyPr/>
          <a:lstStyle/>
          <a:p>
            <a:pPr>
              <a:lnSpc>
                <a:spcPct val="90000"/>
              </a:lnSpc>
            </a:pPr>
            <a:r>
              <a:rPr lang="en-US" sz="2200" smtClean="0"/>
              <a:t>Required at command posts and shelters </a:t>
            </a:r>
          </a:p>
          <a:p>
            <a:pPr lvl="1">
              <a:lnSpc>
                <a:spcPct val="90000"/>
              </a:lnSpc>
            </a:pPr>
            <a:r>
              <a:rPr lang="en-US" sz="2200" smtClean="0"/>
              <a:t>Lighting, food preparation, and other equipment </a:t>
            </a:r>
          </a:p>
          <a:p>
            <a:pPr lvl="1">
              <a:lnSpc>
                <a:spcPct val="90000"/>
              </a:lnSpc>
            </a:pPr>
            <a:endParaRPr lang="en-US" sz="2200" smtClean="0"/>
          </a:p>
          <a:p>
            <a:pPr>
              <a:lnSpc>
                <a:spcPct val="90000"/>
              </a:lnSpc>
            </a:pPr>
            <a:r>
              <a:rPr lang="en-US" sz="2200" smtClean="0"/>
              <a:t>Radio equipment can be operated from the same or a separate generator, </a:t>
            </a:r>
          </a:p>
          <a:p>
            <a:pPr lvl="1">
              <a:lnSpc>
                <a:spcPct val="90000"/>
              </a:lnSpc>
            </a:pPr>
            <a:r>
              <a:rPr lang="en-US" sz="2200" smtClean="0"/>
              <a:t>But be sure that co-located multiple generators are bonded with a common ground system for safety </a:t>
            </a:r>
          </a:p>
          <a:p>
            <a:pPr lvl="1">
              <a:lnSpc>
                <a:spcPct val="90000"/>
              </a:lnSpc>
            </a:pPr>
            <a:endParaRPr lang="en-US" sz="2200" smtClean="0"/>
          </a:p>
          <a:p>
            <a:pPr>
              <a:lnSpc>
                <a:spcPct val="90000"/>
              </a:lnSpc>
            </a:pPr>
            <a:r>
              <a:rPr lang="en-US" sz="2200" smtClean="0"/>
              <a:t>Not all generators have adequate voltage regulation </a:t>
            </a:r>
          </a:p>
        </p:txBody>
      </p:sp>
      <p:sp>
        <p:nvSpPr>
          <p:cNvPr id="946180" name="Text Box 4"/>
          <p:cNvSpPr txBox="1">
            <a:spLocks noChangeArrowheads="1"/>
          </p:cNvSpPr>
          <p:nvPr/>
        </p:nvSpPr>
        <p:spPr bwMode="auto">
          <a:xfrm>
            <a:off x="2222500" y="5611813"/>
            <a:ext cx="57467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a:r>
              <a:rPr lang="en-US" sz="2000">
                <a:solidFill>
                  <a:srgbClr val="FF3300"/>
                </a:solidFill>
              </a:rPr>
              <a:t>A voltmeter should be part of your equipment</a:t>
            </a:r>
            <a:r>
              <a:rPr lang="en-US" sz="2000">
                <a:latin typeface="Times New Roman" pitchFamily="18" charset="0"/>
              </a:rPr>
              <a:t> </a:t>
            </a:r>
            <a:endParaRPr lang="en-US" sz="2000"/>
          </a:p>
        </p:txBody>
      </p:sp>
    </p:spTree>
    <p:extLst>
      <p:ext uri="{BB962C8B-B14F-4D97-AF65-F5344CB8AC3E}">
        <p14:creationId xmlns:p14="http://schemas.microsoft.com/office/powerpoint/2010/main" val="156611896"/>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46180"/>
                                        </p:tgtEl>
                                        <p:attrNameLst>
                                          <p:attrName>style.visibility</p:attrName>
                                        </p:attrNameLst>
                                      </p:cBhvr>
                                      <p:to>
                                        <p:strVal val="visible"/>
                                      </p:to>
                                    </p:set>
                                    <p:anim calcmode="lin" valueType="num">
                                      <p:cBhvr additive="base">
                                        <p:cTn id="7" dur="500" fill="hold"/>
                                        <p:tgtEl>
                                          <p:spTgt spid="946180"/>
                                        </p:tgtEl>
                                        <p:attrNameLst>
                                          <p:attrName>ppt_x</p:attrName>
                                        </p:attrNameLst>
                                      </p:cBhvr>
                                      <p:tavLst>
                                        <p:tav tm="0">
                                          <p:val>
                                            <p:strVal val="#ppt_x"/>
                                          </p:val>
                                        </p:tav>
                                        <p:tav tm="100000">
                                          <p:val>
                                            <p:strVal val="#ppt_x"/>
                                          </p:val>
                                        </p:tav>
                                      </p:tavLst>
                                    </p:anim>
                                    <p:anim calcmode="lin" valueType="num">
                                      <p:cBhvr additive="base">
                                        <p:cTn id="8" dur="500" fill="hold"/>
                                        <p:tgtEl>
                                          <p:spTgt spid="9461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618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4"/>
          <p:cNvSpPr>
            <a:spLocks noGrp="1" noChangeArrowheads="1"/>
          </p:cNvSpPr>
          <p:nvPr>
            <p:ph type="title"/>
          </p:nvPr>
        </p:nvSpPr>
        <p:spPr/>
        <p:txBody>
          <a:bodyPr/>
          <a:lstStyle/>
          <a:p>
            <a:r>
              <a:rPr lang="en-US" b="1" dirty="0" smtClean="0">
                <a:solidFill>
                  <a:srgbClr val="0070C0"/>
                </a:solidFill>
              </a:rPr>
              <a:t>Generators </a:t>
            </a:r>
            <a:r>
              <a:rPr lang="en-US" sz="1200" b="1" dirty="0" smtClean="0">
                <a:solidFill>
                  <a:srgbClr val="0070C0"/>
                </a:solidFill>
              </a:rPr>
              <a:t>(</a:t>
            </a:r>
            <a:r>
              <a:rPr lang="en-US" sz="1200" b="1" dirty="0" err="1" smtClean="0">
                <a:solidFill>
                  <a:srgbClr val="0070C0"/>
                </a:solidFill>
              </a:rPr>
              <a:t>cont</a:t>
            </a:r>
            <a:r>
              <a:rPr lang="en-US" sz="1200" b="1" dirty="0" smtClean="0">
                <a:solidFill>
                  <a:srgbClr val="0070C0"/>
                </a:solidFill>
              </a:rPr>
              <a:t>)</a:t>
            </a:r>
          </a:p>
        </p:txBody>
      </p:sp>
      <p:pic>
        <p:nvPicPr>
          <p:cNvPr id="1017862" name="Picture 6" descr="10000watt">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828800"/>
            <a:ext cx="1676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7864" name="Picture 8" descr="s10000">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1981200"/>
            <a:ext cx="2181225"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7866" name="Picture 10" descr="Honda_EU20i">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33800" y="4038600"/>
            <a:ext cx="1600200"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711106"/>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withEffect">
                                  <p:stCondLst>
                                    <p:cond delay="0"/>
                                  </p:stCondLst>
                                  <p:childTnLst>
                                    <p:set>
                                      <p:cBhvr>
                                        <p:cTn id="6" dur="1" fill="hold">
                                          <p:stCondLst>
                                            <p:cond delay="0"/>
                                          </p:stCondLst>
                                        </p:cTn>
                                        <p:tgtEl>
                                          <p:spTgt spid="1017862"/>
                                        </p:tgtEl>
                                        <p:attrNameLst>
                                          <p:attrName>style.visibility</p:attrName>
                                        </p:attrNameLst>
                                      </p:cBhvr>
                                      <p:to>
                                        <p:strVal val="visible"/>
                                      </p:to>
                                    </p:set>
                                    <p:animEffect transition="in" filter="wedge">
                                      <p:cBhvr>
                                        <p:cTn id="7" dur="1000"/>
                                        <p:tgtEl>
                                          <p:spTgt spid="1017862"/>
                                        </p:tgtEl>
                                      </p:cBhvr>
                                    </p:animEffect>
                                  </p:childTnLst>
                                </p:cTn>
                              </p:par>
                              <p:par>
                                <p:cTn id="8" presetID="20" presetClass="entr" presetSubtype="0" fill="hold" nodeType="withEffect">
                                  <p:stCondLst>
                                    <p:cond delay="0"/>
                                  </p:stCondLst>
                                  <p:childTnLst>
                                    <p:set>
                                      <p:cBhvr>
                                        <p:cTn id="9" dur="1" fill="hold">
                                          <p:stCondLst>
                                            <p:cond delay="0"/>
                                          </p:stCondLst>
                                        </p:cTn>
                                        <p:tgtEl>
                                          <p:spTgt spid="1017864"/>
                                        </p:tgtEl>
                                        <p:attrNameLst>
                                          <p:attrName>style.visibility</p:attrName>
                                        </p:attrNameLst>
                                      </p:cBhvr>
                                      <p:to>
                                        <p:strVal val="visible"/>
                                      </p:to>
                                    </p:set>
                                    <p:animEffect transition="in" filter="wedge">
                                      <p:cBhvr>
                                        <p:cTn id="10" dur="1000"/>
                                        <p:tgtEl>
                                          <p:spTgt spid="1017864"/>
                                        </p:tgtEl>
                                      </p:cBhvr>
                                    </p:animEffect>
                                  </p:childTnLst>
                                </p:cTn>
                              </p:par>
                              <p:par>
                                <p:cTn id="11" presetID="20" presetClass="entr" presetSubtype="0" fill="hold" nodeType="withEffect">
                                  <p:stCondLst>
                                    <p:cond delay="0"/>
                                  </p:stCondLst>
                                  <p:childTnLst>
                                    <p:set>
                                      <p:cBhvr>
                                        <p:cTn id="12" dur="1" fill="hold">
                                          <p:stCondLst>
                                            <p:cond delay="0"/>
                                          </p:stCondLst>
                                        </p:cTn>
                                        <p:tgtEl>
                                          <p:spTgt spid="1017866"/>
                                        </p:tgtEl>
                                        <p:attrNameLst>
                                          <p:attrName>style.visibility</p:attrName>
                                        </p:attrNameLst>
                                      </p:cBhvr>
                                      <p:to>
                                        <p:strVal val="visible"/>
                                      </p:to>
                                    </p:set>
                                    <p:animEffect transition="in" filter="wedge">
                                      <p:cBhvr>
                                        <p:cTn id="13" dur="1000"/>
                                        <p:tgtEl>
                                          <p:spTgt spid="10178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4"/>
          <p:cNvSpPr>
            <a:spLocks noGrp="1" noChangeArrowheads="1"/>
          </p:cNvSpPr>
          <p:nvPr>
            <p:ph type="title"/>
          </p:nvPr>
        </p:nvSpPr>
        <p:spPr/>
        <p:txBody>
          <a:bodyPr/>
          <a:lstStyle/>
          <a:p>
            <a:r>
              <a:rPr lang="en-US" b="1" dirty="0">
                <a:solidFill>
                  <a:srgbClr val="0070C0"/>
                </a:solidFill>
              </a:rPr>
              <a:t>Generators </a:t>
            </a:r>
            <a:r>
              <a:rPr lang="en-US" sz="1200" b="1" dirty="0">
                <a:solidFill>
                  <a:srgbClr val="0070C0"/>
                </a:solidFill>
              </a:rPr>
              <a:t>(</a:t>
            </a:r>
            <a:r>
              <a:rPr lang="en-US" sz="1200" b="1" dirty="0" err="1">
                <a:solidFill>
                  <a:srgbClr val="0070C0"/>
                </a:solidFill>
              </a:rPr>
              <a:t>cont</a:t>
            </a:r>
            <a:r>
              <a:rPr lang="en-US" sz="1200" b="1" dirty="0">
                <a:solidFill>
                  <a:srgbClr val="0070C0"/>
                </a:solidFill>
              </a:rPr>
              <a:t>)</a:t>
            </a:r>
            <a:endParaRPr lang="en-US" dirty="0" smtClean="0"/>
          </a:p>
        </p:txBody>
      </p:sp>
      <p:sp>
        <p:nvSpPr>
          <p:cNvPr id="81923" name="Rectangle 5"/>
          <p:cNvSpPr>
            <a:spLocks noGrp="1" noChangeArrowheads="1"/>
          </p:cNvSpPr>
          <p:nvPr>
            <p:ph type="body" idx="1"/>
          </p:nvPr>
        </p:nvSpPr>
        <p:spPr>
          <a:xfrm>
            <a:off x="685800" y="1371600"/>
            <a:ext cx="7848600" cy="4114800"/>
          </a:xfrm>
        </p:spPr>
        <p:txBody>
          <a:bodyPr/>
          <a:lstStyle/>
          <a:p>
            <a:pPr>
              <a:lnSpc>
                <a:spcPct val="90000"/>
              </a:lnSpc>
            </a:pPr>
            <a:r>
              <a:rPr lang="en-US" sz="2200" smtClean="0"/>
              <a:t>Noise levels can be a concern </a:t>
            </a:r>
          </a:p>
          <a:p>
            <a:pPr lvl="1">
              <a:lnSpc>
                <a:spcPct val="90000"/>
              </a:lnSpc>
            </a:pPr>
            <a:r>
              <a:rPr lang="en-US" sz="2200" smtClean="0"/>
              <a:t>Placing the generator at a greater distance and using heavier power cables to compensate. </a:t>
            </a:r>
          </a:p>
          <a:p>
            <a:pPr lvl="1">
              <a:lnSpc>
                <a:spcPct val="90000"/>
              </a:lnSpc>
            </a:pPr>
            <a:r>
              <a:rPr lang="en-US" sz="2200" smtClean="0"/>
              <a:t>Can also prevent fumes from entering the building and causing carbon monoxide poisoning</a:t>
            </a:r>
          </a:p>
          <a:p>
            <a:pPr lvl="1">
              <a:lnSpc>
                <a:spcPct val="90000"/>
              </a:lnSpc>
            </a:pPr>
            <a:endParaRPr lang="en-US" sz="2200" smtClean="0"/>
          </a:p>
          <a:p>
            <a:pPr>
              <a:lnSpc>
                <a:spcPct val="90000"/>
              </a:lnSpc>
            </a:pPr>
            <a:r>
              <a:rPr lang="en-US" sz="2200" smtClean="0"/>
              <a:t>High quality surge suppressors, line voltage regulators, and power conditioners may help protect your equipment from defective generators </a:t>
            </a:r>
          </a:p>
          <a:p>
            <a:pPr>
              <a:lnSpc>
                <a:spcPct val="90000"/>
              </a:lnSpc>
            </a:pPr>
            <a:endParaRPr lang="en-US" sz="2200" smtClean="0"/>
          </a:p>
          <a:p>
            <a:pPr>
              <a:lnSpc>
                <a:spcPct val="90000"/>
              </a:lnSpc>
            </a:pPr>
            <a:r>
              <a:rPr lang="en-US" sz="2200" smtClean="0"/>
              <a:t>Variable voltage transformers ("Variacs" ™) can be useful to compensate for varying power conditions </a:t>
            </a:r>
          </a:p>
        </p:txBody>
      </p:sp>
    </p:spTree>
    <p:extLst>
      <p:ext uri="{BB962C8B-B14F-4D97-AF65-F5344CB8AC3E}">
        <p14:creationId xmlns:p14="http://schemas.microsoft.com/office/powerpoint/2010/main" val="4204901498"/>
      </p:ext>
    </p:extLst>
  </p:cSld>
  <p:clrMapOvr>
    <a:masterClrMapping/>
  </p:clrMapOvr>
  <p:transition spd="slow">
    <p:wipe di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r>
              <a:rPr lang="en-US" b="1" dirty="0" smtClean="0">
                <a:solidFill>
                  <a:srgbClr val="0070C0"/>
                </a:solidFill>
              </a:rPr>
              <a:t>Generator Safety</a:t>
            </a:r>
          </a:p>
        </p:txBody>
      </p:sp>
      <p:pic>
        <p:nvPicPr>
          <p:cNvPr id="82947"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752600" y="1371600"/>
            <a:ext cx="5876925" cy="454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9771028"/>
      </p:ext>
    </p:extLst>
  </p:cSld>
  <p:clrMapOvr>
    <a:masterClrMapping/>
  </p:clrMapOvr>
  <p:transition spd="slow">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ctrTitle"/>
          </p:nvPr>
        </p:nvSpPr>
        <p:spPr>
          <a:xfrm>
            <a:off x="685800" y="2286000"/>
            <a:ext cx="7772400" cy="1143000"/>
          </a:xfrm>
        </p:spPr>
        <p:txBody>
          <a:bodyPr>
            <a:normAutofit fontScale="90000"/>
          </a:bodyPr>
          <a:lstStyle/>
          <a:p>
            <a:pPr algn="ctr"/>
            <a:r>
              <a:rPr lang="en-US" sz="4000" b="1" dirty="0" smtClean="0">
                <a:solidFill>
                  <a:srgbClr val="0070C0"/>
                </a:solidFill>
              </a:rPr>
              <a:t>Topic 18 – </a:t>
            </a:r>
            <a:r>
              <a:rPr lang="en-US" sz="4000" b="1" dirty="0">
                <a:solidFill>
                  <a:srgbClr val="0070C0"/>
                </a:solidFill>
              </a:rPr>
              <a:t>Equipment Choices for Emergency Communication </a:t>
            </a:r>
            <a:endParaRPr lang="en-US" dirty="0" smtClean="0"/>
          </a:p>
        </p:txBody>
      </p:sp>
    </p:spTree>
    <p:extLst>
      <p:ext uri="{BB962C8B-B14F-4D97-AF65-F5344CB8AC3E}">
        <p14:creationId xmlns:p14="http://schemas.microsoft.com/office/powerpoint/2010/main" val="163913910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4"/>
          <p:cNvSpPr>
            <a:spLocks noGrp="1" noChangeArrowheads="1"/>
          </p:cNvSpPr>
          <p:nvPr>
            <p:ph type="title"/>
          </p:nvPr>
        </p:nvSpPr>
        <p:spPr/>
        <p:txBody>
          <a:bodyPr/>
          <a:lstStyle/>
          <a:p>
            <a:r>
              <a:rPr lang="en-US" b="1" dirty="0" smtClean="0">
                <a:solidFill>
                  <a:srgbClr val="0070C0"/>
                </a:solidFill>
              </a:rPr>
              <a:t>Power Connectors and Cables</a:t>
            </a:r>
          </a:p>
        </p:txBody>
      </p:sp>
      <p:sp>
        <p:nvSpPr>
          <p:cNvPr id="83971" name="Rectangle 5"/>
          <p:cNvSpPr>
            <a:spLocks noGrp="1" noChangeArrowheads="1"/>
          </p:cNvSpPr>
          <p:nvPr>
            <p:ph type="body" idx="1"/>
          </p:nvPr>
        </p:nvSpPr>
        <p:spPr/>
        <p:txBody>
          <a:bodyPr/>
          <a:lstStyle/>
          <a:p>
            <a:pPr>
              <a:lnSpc>
                <a:spcPct val="80000"/>
              </a:lnSpc>
            </a:pPr>
            <a:r>
              <a:rPr lang="en-US" sz="2200" smtClean="0"/>
              <a:t>12 amp Molex 1545 series connector</a:t>
            </a:r>
          </a:p>
          <a:p>
            <a:pPr lvl="1">
              <a:lnSpc>
                <a:spcPct val="80000"/>
              </a:lnSpc>
            </a:pPr>
            <a:r>
              <a:rPr lang="en-US" sz="2200" smtClean="0"/>
              <a:t>In the past ARRL publications recommended</a:t>
            </a:r>
          </a:p>
          <a:p>
            <a:pPr lvl="1">
              <a:lnSpc>
                <a:spcPct val="80000"/>
              </a:lnSpc>
            </a:pPr>
            <a:r>
              <a:rPr lang="en-US" sz="2200" smtClean="0"/>
              <a:t>Adequate for low power mobile radios, hand-helds, and accessories </a:t>
            </a:r>
          </a:p>
          <a:p>
            <a:pPr lvl="1">
              <a:lnSpc>
                <a:spcPct val="80000"/>
              </a:lnSpc>
            </a:pPr>
            <a:r>
              <a:rPr lang="en-US" sz="2200" smtClean="0"/>
              <a:t>Can overheat and fail when used with high power equipment and heavy duty cycles </a:t>
            </a:r>
          </a:p>
          <a:p>
            <a:pPr lvl="1">
              <a:lnSpc>
                <a:spcPct val="80000"/>
              </a:lnSpc>
            </a:pPr>
            <a:endParaRPr lang="en-US" sz="2200" smtClean="0"/>
          </a:p>
          <a:p>
            <a:pPr>
              <a:lnSpc>
                <a:spcPct val="80000"/>
              </a:lnSpc>
            </a:pPr>
            <a:r>
              <a:rPr lang="en-US" sz="2200" smtClean="0"/>
              <a:t>30 amp Anderson Powerpole connector </a:t>
            </a:r>
          </a:p>
          <a:p>
            <a:pPr lvl="1">
              <a:lnSpc>
                <a:spcPct val="80000"/>
              </a:lnSpc>
            </a:pPr>
            <a:r>
              <a:rPr lang="en-US" sz="2200" smtClean="0"/>
              <a:t>Most groups now use</a:t>
            </a:r>
          </a:p>
          <a:p>
            <a:pPr lvl="1">
              <a:lnSpc>
                <a:spcPct val="80000"/>
              </a:lnSpc>
            </a:pPr>
            <a:r>
              <a:rPr lang="en-US" sz="2200" smtClean="0"/>
              <a:t>Handle much greater current </a:t>
            </a:r>
          </a:p>
          <a:p>
            <a:pPr lvl="1">
              <a:lnSpc>
                <a:spcPct val="80000"/>
              </a:lnSpc>
            </a:pPr>
            <a:r>
              <a:rPr lang="en-US" sz="2200" smtClean="0"/>
              <a:t>Capable of being plugged and unplugged many hundreds of times (operations) without deterioration </a:t>
            </a:r>
          </a:p>
          <a:p>
            <a:pPr lvl="1">
              <a:lnSpc>
                <a:spcPct val="80000"/>
              </a:lnSpc>
            </a:pPr>
            <a:endParaRPr lang="en-US" sz="2200" smtClean="0"/>
          </a:p>
        </p:txBody>
      </p:sp>
    </p:spTree>
    <p:extLst>
      <p:ext uri="{BB962C8B-B14F-4D97-AF65-F5344CB8AC3E}">
        <p14:creationId xmlns:p14="http://schemas.microsoft.com/office/powerpoint/2010/main" val="2674699015"/>
      </p:ext>
    </p:extLst>
  </p:cSld>
  <p:clrMapOvr>
    <a:masterClrMapping/>
  </p:clrMapOvr>
  <p:transition spd="slow">
    <p:wipe di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en-US" b="1" dirty="0" smtClean="0">
                <a:solidFill>
                  <a:srgbClr val="0070C0"/>
                </a:solidFill>
              </a:rPr>
              <a:t>Power Connectors and Cables</a:t>
            </a:r>
          </a:p>
        </p:txBody>
      </p:sp>
      <p:pic>
        <p:nvPicPr>
          <p:cNvPr id="949253" name="Picture 5" descr="lu13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0" y="1944688"/>
            <a:ext cx="3606800" cy="213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9254" name="Picture 6" descr="lu13imag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905000"/>
            <a:ext cx="3063875" cy="214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7359142"/>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2" fill="hold" nodeType="withEffect">
                                  <p:stCondLst>
                                    <p:cond delay="0"/>
                                  </p:stCondLst>
                                  <p:childTnLst>
                                    <p:set>
                                      <p:cBhvr>
                                        <p:cTn id="6" dur="1" fill="hold">
                                          <p:stCondLst>
                                            <p:cond delay="0"/>
                                          </p:stCondLst>
                                        </p:cTn>
                                        <p:tgtEl>
                                          <p:spTgt spid="949253"/>
                                        </p:tgtEl>
                                        <p:attrNameLst>
                                          <p:attrName>style.visibility</p:attrName>
                                        </p:attrNameLst>
                                      </p:cBhvr>
                                      <p:to>
                                        <p:strVal val="visible"/>
                                      </p:to>
                                    </p:set>
                                    <p:anim calcmode="lin" valueType="num">
                                      <p:cBhvr additive="base">
                                        <p:cTn id="7" dur="500" fill="hold"/>
                                        <p:tgtEl>
                                          <p:spTgt spid="949253"/>
                                        </p:tgtEl>
                                        <p:attrNameLst>
                                          <p:attrName>ppt_x</p:attrName>
                                        </p:attrNameLst>
                                      </p:cBhvr>
                                      <p:tavLst>
                                        <p:tav tm="0">
                                          <p:val>
                                            <p:strVal val="0-#ppt_w/2"/>
                                          </p:val>
                                        </p:tav>
                                        <p:tav tm="100000">
                                          <p:val>
                                            <p:strVal val="#ppt_x"/>
                                          </p:val>
                                        </p:tav>
                                      </p:tavLst>
                                    </p:anim>
                                    <p:anim calcmode="lin" valueType="num">
                                      <p:cBhvr additive="base">
                                        <p:cTn id="8" dur="500" fill="hold"/>
                                        <p:tgtEl>
                                          <p:spTgt spid="949253"/>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949254"/>
                                        </p:tgtEl>
                                        <p:attrNameLst>
                                          <p:attrName>style.visibility</p:attrName>
                                        </p:attrNameLst>
                                      </p:cBhvr>
                                      <p:to>
                                        <p:strVal val="visible"/>
                                      </p:to>
                                    </p:set>
                                    <p:anim calcmode="lin" valueType="num">
                                      <p:cBhvr additive="base">
                                        <p:cTn id="11" dur="500" fill="hold"/>
                                        <p:tgtEl>
                                          <p:spTgt spid="949254"/>
                                        </p:tgtEl>
                                        <p:attrNameLst>
                                          <p:attrName>ppt_x</p:attrName>
                                        </p:attrNameLst>
                                      </p:cBhvr>
                                      <p:tavLst>
                                        <p:tav tm="0">
                                          <p:val>
                                            <p:strVal val="1+#ppt_w/2"/>
                                          </p:val>
                                        </p:tav>
                                        <p:tav tm="100000">
                                          <p:val>
                                            <p:strVal val="#ppt_x"/>
                                          </p:val>
                                        </p:tav>
                                      </p:tavLst>
                                    </p:anim>
                                    <p:anim calcmode="lin" valueType="num">
                                      <p:cBhvr additive="base">
                                        <p:cTn id="12" dur="500" fill="hold"/>
                                        <p:tgtEl>
                                          <p:spTgt spid="9492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4"/>
          <p:cNvSpPr>
            <a:spLocks noGrp="1" noChangeArrowheads="1"/>
          </p:cNvSpPr>
          <p:nvPr>
            <p:ph type="title"/>
          </p:nvPr>
        </p:nvSpPr>
        <p:spPr/>
        <p:txBody>
          <a:bodyPr>
            <a:normAutofit/>
          </a:bodyPr>
          <a:lstStyle/>
          <a:p>
            <a:r>
              <a:rPr lang="en-US" b="1" dirty="0" smtClean="0">
                <a:solidFill>
                  <a:srgbClr val="0070C0"/>
                </a:solidFill>
              </a:rPr>
              <a:t>Power Connectors and Cables </a:t>
            </a:r>
            <a:r>
              <a:rPr lang="en-US" sz="1300" b="1" dirty="0" smtClean="0">
                <a:solidFill>
                  <a:srgbClr val="0070C0"/>
                </a:solidFill>
              </a:rPr>
              <a:t>(</a:t>
            </a:r>
            <a:r>
              <a:rPr lang="en-US" sz="1300" b="1" dirty="0" err="1" smtClean="0">
                <a:solidFill>
                  <a:srgbClr val="0070C0"/>
                </a:solidFill>
              </a:rPr>
              <a:t>cont</a:t>
            </a:r>
            <a:r>
              <a:rPr lang="en-US" sz="1300" b="1" dirty="0" smtClean="0">
                <a:solidFill>
                  <a:srgbClr val="0070C0"/>
                </a:solidFill>
              </a:rPr>
              <a:t>)</a:t>
            </a:r>
          </a:p>
        </p:txBody>
      </p:sp>
      <p:sp>
        <p:nvSpPr>
          <p:cNvPr id="86019" name="Rectangle 5"/>
          <p:cNvSpPr>
            <a:spLocks noGrp="1" noChangeArrowheads="1"/>
          </p:cNvSpPr>
          <p:nvPr>
            <p:ph type="body" idx="1"/>
          </p:nvPr>
        </p:nvSpPr>
        <p:spPr/>
        <p:txBody>
          <a:bodyPr/>
          <a:lstStyle/>
          <a:p>
            <a:pPr>
              <a:lnSpc>
                <a:spcPct val="80000"/>
              </a:lnSpc>
            </a:pPr>
            <a:r>
              <a:rPr lang="en-US" sz="2200" smtClean="0"/>
              <a:t>All power cables should be properly fused in both the positive and negative leads </a:t>
            </a:r>
          </a:p>
          <a:p>
            <a:pPr lvl="1">
              <a:lnSpc>
                <a:spcPct val="80000"/>
              </a:lnSpc>
            </a:pPr>
            <a:r>
              <a:rPr lang="en-US" sz="2200" smtClean="0"/>
              <a:t>Fusing the negative leads helps to protect equipment from ground-fault currents</a:t>
            </a:r>
          </a:p>
          <a:p>
            <a:pPr lvl="1">
              <a:lnSpc>
                <a:spcPct val="80000"/>
              </a:lnSpc>
            </a:pPr>
            <a:endParaRPr lang="en-US" sz="2200" smtClean="0"/>
          </a:p>
          <a:p>
            <a:pPr>
              <a:lnSpc>
                <a:spcPct val="80000"/>
              </a:lnSpc>
            </a:pPr>
            <a:r>
              <a:rPr lang="en-US" sz="2200" smtClean="0"/>
              <a:t>Vehicle "cigarette lighter plug" or "power point" </a:t>
            </a:r>
          </a:p>
          <a:p>
            <a:pPr lvl="1">
              <a:lnSpc>
                <a:spcPct val="80000"/>
              </a:lnSpc>
            </a:pPr>
            <a:r>
              <a:rPr lang="en-US" sz="2200" smtClean="0"/>
              <a:t>May not able to deliver adequate current for mobile FM or HF radios operating at high power</a:t>
            </a:r>
          </a:p>
          <a:p>
            <a:pPr lvl="1">
              <a:lnSpc>
                <a:spcPct val="80000"/>
              </a:lnSpc>
            </a:pPr>
            <a:r>
              <a:rPr lang="en-US" sz="2200" smtClean="0"/>
              <a:t>Direct connection to the vehicle battery  </a:t>
            </a:r>
          </a:p>
          <a:p>
            <a:pPr lvl="1">
              <a:lnSpc>
                <a:spcPct val="80000"/>
              </a:lnSpc>
            </a:pPr>
            <a:endParaRPr lang="en-US" sz="2200" smtClean="0"/>
          </a:p>
          <a:p>
            <a:pPr>
              <a:lnSpc>
                <a:spcPct val="80000"/>
              </a:lnSpc>
            </a:pPr>
            <a:r>
              <a:rPr lang="en-US" sz="2200" smtClean="0"/>
              <a:t>Know how much current your radio draws at different output power settings </a:t>
            </a:r>
          </a:p>
        </p:txBody>
      </p:sp>
    </p:spTree>
    <p:extLst>
      <p:ext uri="{BB962C8B-B14F-4D97-AF65-F5344CB8AC3E}">
        <p14:creationId xmlns:p14="http://schemas.microsoft.com/office/powerpoint/2010/main" val="149477168"/>
      </p:ext>
    </p:extLst>
  </p:cSld>
  <p:clrMapOvr>
    <a:masterClrMapping/>
  </p:clrMapOvr>
  <p:transition spd="slow">
    <p:wipe di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6"/>
          <p:cNvSpPr>
            <a:spLocks noGrp="1" noChangeArrowheads="1"/>
          </p:cNvSpPr>
          <p:nvPr>
            <p:ph type="title"/>
          </p:nvPr>
        </p:nvSpPr>
        <p:spPr/>
        <p:txBody>
          <a:bodyPr/>
          <a:lstStyle/>
          <a:p>
            <a:r>
              <a:rPr lang="en-US" b="1" dirty="0" smtClean="0">
                <a:solidFill>
                  <a:srgbClr val="0070C0"/>
                </a:solidFill>
              </a:rPr>
              <a:t>DC to AC Inverters</a:t>
            </a:r>
          </a:p>
        </p:txBody>
      </p:sp>
      <p:sp>
        <p:nvSpPr>
          <p:cNvPr id="78851" name="Rectangle 7"/>
          <p:cNvSpPr>
            <a:spLocks noGrp="1" noChangeArrowheads="1"/>
          </p:cNvSpPr>
          <p:nvPr>
            <p:ph type="body" idx="1"/>
          </p:nvPr>
        </p:nvSpPr>
        <p:spPr/>
        <p:txBody>
          <a:bodyPr/>
          <a:lstStyle/>
          <a:p>
            <a:pPr>
              <a:lnSpc>
                <a:spcPct val="80000"/>
              </a:lnSpc>
            </a:pPr>
            <a:r>
              <a:rPr lang="en-US" sz="2000" smtClean="0"/>
              <a:t>Not all inverters are suitable for use with radios, computers, or certain types of battery chargers</a:t>
            </a:r>
          </a:p>
          <a:p>
            <a:pPr lvl="1">
              <a:lnSpc>
                <a:spcPct val="80000"/>
              </a:lnSpc>
            </a:pPr>
            <a:r>
              <a:rPr lang="en-US" sz="2000" smtClean="0"/>
              <a:t>Best inverters are those with a "true sine-wave" </a:t>
            </a:r>
          </a:p>
          <a:p>
            <a:pPr lvl="1">
              <a:lnSpc>
                <a:spcPct val="80000"/>
              </a:lnSpc>
            </a:pPr>
            <a:r>
              <a:rPr lang="en-US" sz="2000" smtClean="0"/>
              <a:t>"modified sine-wave" output may not operate certain small battery chargers, and other waveform-sensitive equipment </a:t>
            </a:r>
          </a:p>
          <a:p>
            <a:pPr lvl="1">
              <a:lnSpc>
                <a:spcPct val="80000"/>
              </a:lnSpc>
            </a:pPr>
            <a:r>
              <a:rPr lang="en-US" sz="2000" smtClean="0"/>
              <a:t>"high-frequency conversion" inverters generate significant RF noise if they are not filtered </a:t>
            </a:r>
          </a:p>
          <a:p>
            <a:pPr lvl="1">
              <a:lnSpc>
                <a:spcPct val="80000"/>
              </a:lnSpc>
            </a:pPr>
            <a:endParaRPr lang="en-US" sz="2000" smtClean="0"/>
          </a:p>
          <a:p>
            <a:pPr>
              <a:lnSpc>
                <a:spcPct val="80000"/>
              </a:lnSpc>
            </a:pPr>
            <a:r>
              <a:rPr lang="en-US" sz="2000" smtClean="0"/>
              <a:t>Alternative to an inverter</a:t>
            </a:r>
          </a:p>
          <a:p>
            <a:pPr lvl="1">
              <a:lnSpc>
                <a:spcPct val="80000"/>
              </a:lnSpc>
            </a:pPr>
            <a:r>
              <a:rPr lang="en-US" sz="2000" smtClean="0"/>
              <a:t>Mid-sized 12V computer UPS (uniterruptible power source) </a:t>
            </a:r>
          </a:p>
          <a:p>
            <a:pPr lvl="2">
              <a:lnSpc>
                <a:spcPct val="80000"/>
              </a:lnSpc>
            </a:pPr>
            <a:r>
              <a:rPr lang="en-US" sz="2000" smtClean="0"/>
              <a:t>Smaller, square-wave UPS units are not designed for continuous duty applications</a:t>
            </a:r>
          </a:p>
          <a:p>
            <a:pPr lvl="2">
              <a:lnSpc>
                <a:spcPct val="80000"/>
              </a:lnSpc>
            </a:pPr>
            <a:r>
              <a:rPr lang="en-US" sz="2000" smtClean="0"/>
              <a:t>Larger true sine-wave units are designed for continuous duty</a:t>
            </a:r>
          </a:p>
        </p:txBody>
      </p:sp>
      <p:pic>
        <p:nvPicPr>
          <p:cNvPr id="944133" name="Picture 5" descr="imag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533400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8250802"/>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nodeType="withEffect">
                                  <p:stCondLst>
                                    <p:cond delay="0"/>
                                  </p:stCondLst>
                                  <p:childTnLst>
                                    <p:set>
                                      <p:cBhvr>
                                        <p:cTn id="6" dur="1" fill="hold">
                                          <p:stCondLst>
                                            <p:cond delay="0"/>
                                          </p:stCondLst>
                                        </p:cTn>
                                        <p:tgtEl>
                                          <p:spTgt spid="944133"/>
                                        </p:tgtEl>
                                        <p:attrNameLst>
                                          <p:attrName>style.visibility</p:attrName>
                                        </p:attrNameLst>
                                      </p:cBhvr>
                                      <p:to>
                                        <p:strVal val="visible"/>
                                      </p:to>
                                    </p:set>
                                    <p:animEffect transition="in" filter="barn(outVertical)">
                                      <p:cBhvr>
                                        <p:cTn id="7" dur="500"/>
                                        <p:tgtEl>
                                          <p:spTgt spid="944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6"/>
          <p:cNvSpPr>
            <a:spLocks noGrp="1" noChangeArrowheads="1"/>
          </p:cNvSpPr>
          <p:nvPr>
            <p:ph type="title"/>
          </p:nvPr>
        </p:nvSpPr>
        <p:spPr/>
        <p:txBody>
          <a:bodyPr/>
          <a:lstStyle/>
          <a:p>
            <a:r>
              <a:rPr lang="en-US" b="1" dirty="0" smtClean="0">
                <a:solidFill>
                  <a:srgbClr val="0070C0"/>
                </a:solidFill>
              </a:rPr>
              <a:t>Equipment For Other Modes</a:t>
            </a:r>
          </a:p>
        </p:txBody>
      </p:sp>
      <p:sp>
        <p:nvSpPr>
          <p:cNvPr id="87043" name="Rectangle 7"/>
          <p:cNvSpPr>
            <a:spLocks noGrp="1" noChangeArrowheads="1"/>
          </p:cNvSpPr>
          <p:nvPr>
            <p:ph type="body" idx="1"/>
          </p:nvPr>
        </p:nvSpPr>
        <p:spPr>
          <a:xfrm>
            <a:off x="609600" y="1371600"/>
            <a:ext cx="6400800" cy="4114800"/>
          </a:xfrm>
        </p:spPr>
        <p:txBody>
          <a:bodyPr>
            <a:normAutofit lnSpcReduction="10000"/>
          </a:bodyPr>
          <a:lstStyle/>
          <a:p>
            <a:pPr>
              <a:lnSpc>
                <a:spcPct val="90000"/>
              </a:lnSpc>
            </a:pPr>
            <a:r>
              <a:rPr lang="en-US" smtClean="0"/>
              <a:t>Digital modes (packet, APRS, AMTOR, PSK31, etc)</a:t>
            </a:r>
          </a:p>
          <a:p>
            <a:pPr lvl="1">
              <a:lnSpc>
                <a:spcPct val="90000"/>
              </a:lnSpc>
            </a:pPr>
            <a:r>
              <a:rPr lang="en-US" smtClean="0"/>
              <a:t>Computer and a TNC or computer sound card interface </a:t>
            </a:r>
          </a:p>
          <a:p>
            <a:pPr lvl="1">
              <a:lnSpc>
                <a:spcPct val="90000"/>
              </a:lnSpc>
            </a:pPr>
            <a:r>
              <a:rPr lang="en-US" smtClean="0"/>
              <a:t>Software and cables </a:t>
            </a:r>
          </a:p>
          <a:p>
            <a:pPr lvl="1">
              <a:lnSpc>
                <a:spcPct val="90000"/>
              </a:lnSpc>
            </a:pPr>
            <a:r>
              <a:rPr lang="en-US" smtClean="0"/>
              <a:t>Internal battery in your laptop computer </a:t>
            </a:r>
          </a:p>
          <a:p>
            <a:pPr lvl="2">
              <a:lnSpc>
                <a:spcPct val="90000"/>
              </a:lnSpc>
            </a:pPr>
            <a:r>
              <a:rPr lang="en-US" smtClean="0"/>
              <a:t>External DC power supply and cable, or a DC to AC inverter </a:t>
            </a:r>
          </a:p>
          <a:p>
            <a:pPr lvl="1">
              <a:lnSpc>
                <a:spcPct val="90000"/>
              </a:lnSpc>
            </a:pPr>
            <a:r>
              <a:rPr lang="en-US" smtClean="0"/>
              <a:t>Printer </a:t>
            </a:r>
          </a:p>
        </p:txBody>
      </p:sp>
      <p:pic>
        <p:nvPicPr>
          <p:cNvPr id="951301" name="Picture 5" descr="img%3Fs%3DMLU%26f%3D1938896_853">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2362200"/>
            <a:ext cx="1676400"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7428491"/>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951301"/>
                                        </p:tgtEl>
                                        <p:attrNameLst>
                                          <p:attrName>style.visibility</p:attrName>
                                        </p:attrNameLst>
                                      </p:cBhvr>
                                      <p:to>
                                        <p:strVal val="visible"/>
                                      </p:to>
                                    </p:set>
                                    <p:animEffect transition="in" filter="checkerboard(across)">
                                      <p:cBhvr>
                                        <p:cTn id="7" dur="500"/>
                                        <p:tgtEl>
                                          <p:spTgt spid="9513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4"/>
          <p:cNvSpPr>
            <a:spLocks noGrp="1" noChangeArrowheads="1"/>
          </p:cNvSpPr>
          <p:nvPr>
            <p:ph type="title"/>
          </p:nvPr>
        </p:nvSpPr>
        <p:spPr/>
        <p:txBody>
          <a:bodyPr/>
          <a:lstStyle/>
          <a:p>
            <a:r>
              <a:rPr lang="en-US" b="1" dirty="0" smtClean="0">
                <a:solidFill>
                  <a:srgbClr val="0070C0"/>
                </a:solidFill>
              </a:rPr>
              <a:t>Packet</a:t>
            </a:r>
          </a:p>
        </p:txBody>
      </p:sp>
      <p:pic>
        <p:nvPicPr>
          <p:cNvPr id="1019912" name="Picture 8" descr="paktst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981200"/>
            <a:ext cx="6753225" cy="320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3223003"/>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withEffect">
                                  <p:stCondLst>
                                    <p:cond delay="0"/>
                                  </p:stCondLst>
                                  <p:childTnLst>
                                    <p:set>
                                      <p:cBhvr>
                                        <p:cTn id="6" dur="1" fill="hold">
                                          <p:stCondLst>
                                            <p:cond delay="0"/>
                                          </p:stCondLst>
                                        </p:cTn>
                                        <p:tgtEl>
                                          <p:spTgt spid="1019912"/>
                                        </p:tgtEl>
                                        <p:attrNameLst>
                                          <p:attrName>style.visibility</p:attrName>
                                        </p:attrNameLst>
                                      </p:cBhvr>
                                      <p:to>
                                        <p:strVal val="visible"/>
                                      </p:to>
                                    </p:set>
                                    <p:animEffect transition="in" filter="circle(in)">
                                      <p:cBhvr>
                                        <p:cTn id="7" dur="1000"/>
                                        <p:tgtEl>
                                          <p:spTgt spid="10199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4"/>
          <p:cNvSpPr>
            <a:spLocks noGrp="1" noChangeArrowheads="1"/>
          </p:cNvSpPr>
          <p:nvPr>
            <p:ph type="title"/>
          </p:nvPr>
        </p:nvSpPr>
        <p:spPr/>
        <p:txBody>
          <a:bodyPr/>
          <a:lstStyle/>
          <a:p>
            <a:r>
              <a:rPr lang="en-US" b="1" dirty="0" smtClean="0">
                <a:solidFill>
                  <a:srgbClr val="0070C0"/>
                </a:solidFill>
              </a:rPr>
              <a:t>Packet Radio Station</a:t>
            </a:r>
          </a:p>
        </p:txBody>
      </p:sp>
      <p:pic>
        <p:nvPicPr>
          <p:cNvPr id="89091" name="Picture 5" descr="h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828800"/>
            <a:ext cx="5943600" cy="359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8644588"/>
      </p:ext>
    </p:extLst>
  </p:cSld>
  <p:clrMapOvr>
    <a:masterClrMapping/>
  </p:clrMapOvr>
  <p:transition spd="slow">
    <p:wipe dir="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6"/>
          <p:cNvSpPr>
            <a:spLocks noGrp="1" noChangeArrowheads="1"/>
          </p:cNvSpPr>
          <p:nvPr>
            <p:ph type="title"/>
          </p:nvPr>
        </p:nvSpPr>
        <p:spPr/>
        <p:txBody>
          <a:bodyPr>
            <a:normAutofit/>
          </a:bodyPr>
          <a:lstStyle/>
          <a:p>
            <a:r>
              <a:rPr lang="en-US" sz="3600" b="1" dirty="0" smtClean="0">
                <a:solidFill>
                  <a:srgbClr val="0070C0"/>
                </a:solidFill>
              </a:rPr>
              <a:t>Scanners and Other Useful Equipment</a:t>
            </a:r>
          </a:p>
        </p:txBody>
      </p:sp>
      <p:sp>
        <p:nvSpPr>
          <p:cNvPr id="118787" name="Rectangle 7"/>
          <p:cNvSpPr>
            <a:spLocks noGrp="1" noChangeArrowheads="1"/>
          </p:cNvSpPr>
          <p:nvPr>
            <p:ph type="body" idx="1"/>
          </p:nvPr>
        </p:nvSpPr>
        <p:spPr>
          <a:xfrm>
            <a:off x="609600" y="1371600"/>
            <a:ext cx="7848600" cy="4343400"/>
          </a:xfrm>
        </p:spPr>
        <p:txBody>
          <a:bodyPr>
            <a:normAutofit fontScale="92500"/>
          </a:bodyPr>
          <a:lstStyle/>
          <a:p>
            <a:pPr>
              <a:lnSpc>
                <a:spcPct val="90000"/>
              </a:lnSpc>
              <a:defRPr/>
            </a:pPr>
            <a:r>
              <a:rPr lang="en-US" sz="2000" dirty="0" smtClean="0"/>
              <a:t>Multi-band scanning radio (to monitor public service and media channels) </a:t>
            </a:r>
          </a:p>
          <a:p>
            <a:pPr>
              <a:lnSpc>
                <a:spcPct val="90000"/>
              </a:lnSpc>
              <a:defRPr/>
            </a:pPr>
            <a:r>
              <a:rPr lang="en-US" sz="2000" dirty="0" smtClean="0"/>
              <a:t>FRS, GMRS or MURS hand-</a:t>
            </a:r>
            <a:r>
              <a:rPr lang="en-US" sz="2000" dirty="0" err="1" smtClean="0"/>
              <a:t>helds</a:t>
            </a:r>
            <a:r>
              <a:rPr lang="en-US" sz="2000" dirty="0" smtClean="0"/>
              <a:t> (more about these in LU 18) </a:t>
            </a:r>
          </a:p>
          <a:p>
            <a:pPr>
              <a:lnSpc>
                <a:spcPct val="90000"/>
              </a:lnSpc>
              <a:defRPr/>
            </a:pPr>
            <a:r>
              <a:rPr lang="en-US" sz="2000" dirty="0" smtClean="0"/>
              <a:t>Cellular telephone (even an unregistered phone can be used to call 911) </a:t>
            </a:r>
          </a:p>
          <a:p>
            <a:pPr>
              <a:lnSpc>
                <a:spcPct val="90000"/>
              </a:lnSpc>
              <a:defRPr/>
            </a:pPr>
            <a:r>
              <a:rPr lang="en-US" sz="2000" dirty="0" smtClean="0"/>
              <a:t>Portable digital recorder with VOX (for logging, recording important events) </a:t>
            </a:r>
          </a:p>
          <a:p>
            <a:pPr>
              <a:lnSpc>
                <a:spcPct val="90000"/>
              </a:lnSpc>
              <a:defRPr/>
            </a:pPr>
            <a:r>
              <a:rPr lang="en-US" sz="2000" dirty="0" smtClean="0"/>
              <a:t>AM/FM radio (to monitor media reports) </a:t>
            </a:r>
          </a:p>
          <a:p>
            <a:pPr>
              <a:lnSpc>
                <a:spcPct val="90000"/>
              </a:lnSpc>
              <a:defRPr/>
            </a:pPr>
            <a:r>
              <a:rPr lang="en-US" sz="2000" dirty="0" smtClean="0"/>
              <a:t>Portable television (to monitor media reports) once </a:t>
            </a:r>
            <a:r>
              <a:rPr lang="en-US" sz="2000" i="1" dirty="0" smtClean="0"/>
              <a:t>portable digital receivers are available</a:t>
            </a:r>
          </a:p>
          <a:p>
            <a:pPr>
              <a:lnSpc>
                <a:spcPct val="90000"/>
              </a:lnSpc>
              <a:defRPr/>
            </a:pPr>
            <a:r>
              <a:rPr lang="en-US" sz="2000" dirty="0" smtClean="0"/>
              <a:t>Weather Alert radio with "SAME" feature (to provide specific alerts without having to monitor the channel continuously) </a:t>
            </a:r>
          </a:p>
          <a:p>
            <a:pPr>
              <a:lnSpc>
                <a:spcPct val="90000"/>
              </a:lnSpc>
              <a:defRPr/>
            </a:pPr>
            <a:r>
              <a:rPr lang="en-US" sz="2000" dirty="0" smtClean="0"/>
              <a:t>Laptop computer with logging or emcomm-specific packet software</a:t>
            </a:r>
          </a:p>
          <a:p>
            <a:pPr>
              <a:lnSpc>
                <a:spcPct val="90000"/>
              </a:lnSpc>
              <a:defRPr/>
            </a:pPr>
            <a:r>
              <a:rPr lang="en-US" sz="2000" dirty="0" smtClean="0"/>
              <a:t>Sirius/XM Satellite Radio Receiver (Emergency Alert Channel)</a:t>
            </a:r>
          </a:p>
          <a:p>
            <a:pPr>
              <a:lnSpc>
                <a:spcPct val="90000"/>
              </a:lnSpc>
              <a:defRPr/>
            </a:pPr>
            <a:r>
              <a:rPr lang="en-US" sz="2000" dirty="0" smtClean="0"/>
              <a:t>Satellite television receiver (providers had “free” channel available during Katrina) </a:t>
            </a:r>
          </a:p>
        </p:txBody>
      </p:sp>
    </p:spTree>
    <p:extLst>
      <p:ext uri="{BB962C8B-B14F-4D97-AF65-F5344CB8AC3E}">
        <p14:creationId xmlns:p14="http://schemas.microsoft.com/office/powerpoint/2010/main" val="2316340610"/>
      </p:ext>
    </p:extLst>
  </p:cSld>
  <p:clrMapOvr>
    <a:masterClrMapping/>
  </p:clrMapOvr>
  <p:transition spd="slow">
    <p:wipe dir="d"/>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4"/>
          <p:cNvSpPr>
            <a:spLocks noGrp="1" noChangeArrowheads="1"/>
          </p:cNvSpPr>
          <p:nvPr>
            <p:ph type="title"/>
          </p:nvPr>
        </p:nvSpPr>
        <p:spPr/>
        <p:txBody>
          <a:bodyPr/>
          <a:lstStyle/>
          <a:p>
            <a:r>
              <a:rPr lang="en-US" b="1" dirty="0" smtClean="0">
                <a:solidFill>
                  <a:srgbClr val="0070C0"/>
                </a:solidFill>
              </a:rPr>
              <a:t>Testing The Complete Station</a:t>
            </a:r>
          </a:p>
        </p:txBody>
      </p:sp>
      <p:sp>
        <p:nvSpPr>
          <p:cNvPr id="91139" name="Rectangle 5"/>
          <p:cNvSpPr>
            <a:spLocks noGrp="1" noChangeArrowheads="1"/>
          </p:cNvSpPr>
          <p:nvPr>
            <p:ph type="body" idx="1"/>
          </p:nvPr>
        </p:nvSpPr>
        <p:spPr/>
        <p:txBody>
          <a:bodyPr/>
          <a:lstStyle/>
          <a:p>
            <a:r>
              <a:rPr lang="en-US" smtClean="0"/>
              <a:t>After making your equipment selection (or beforehand if possible), field test it under simulated disaster conditions</a:t>
            </a:r>
          </a:p>
          <a:p>
            <a:pPr lvl="1"/>
            <a:r>
              <a:rPr lang="en-US" smtClean="0"/>
              <a:t>ARRL Field Day </a:t>
            </a:r>
          </a:p>
          <a:p>
            <a:pPr lvl="1"/>
            <a:endParaRPr lang="en-US" smtClean="0"/>
          </a:p>
          <a:p>
            <a:r>
              <a:rPr lang="en-US" smtClean="0"/>
              <a:t>Test all elements of your system together </a:t>
            </a:r>
          </a:p>
          <a:p>
            <a:pPr lvl="1"/>
            <a:r>
              <a:rPr lang="en-US" smtClean="0"/>
              <a:t>From power sources to antennas</a:t>
            </a:r>
          </a:p>
          <a:p>
            <a:pPr lvl="1"/>
            <a:r>
              <a:rPr lang="en-US" smtClean="0"/>
              <a:t>Try as many variations as possible </a:t>
            </a:r>
          </a:p>
          <a:p>
            <a:endParaRPr lang="en-US" smtClean="0"/>
          </a:p>
        </p:txBody>
      </p:sp>
    </p:spTree>
    <p:extLst>
      <p:ext uri="{BB962C8B-B14F-4D97-AF65-F5344CB8AC3E}">
        <p14:creationId xmlns:p14="http://schemas.microsoft.com/office/powerpoint/2010/main" val="1888668651"/>
      </p:ext>
    </p:extLst>
  </p:cSld>
  <p:clrMapOvr>
    <a:masterClrMapping/>
  </p:clrMapOvr>
  <p:transition spd="slow">
    <p:wipe dir="d"/>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Summary</a:t>
            </a:r>
            <a:endParaRPr lang="en-US" b="1" dirty="0">
              <a:solidFill>
                <a:srgbClr val="0070C0"/>
              </a:solidFill>
            </a:endParaRPr>
          </a:p>
        </p:txBody>
      </p:sp>
      <p:sp>
        <p:nvSpPr>
          <p:cNvPr id="3" name="Content Placeholder 2"/>
          <p:cNvSpPr>
            <a:spLocks noGrp="1"/>
          </p:cNvSpPr>
          <p:nvPr>
            <p:ph idx="1"/>
          </p:nvPr>
        </p:nvSpPr>
        <p:spPr/>
        <p:txBody>
          <a:bodyPr/>
          <a:lstStyle/>
          <a:p>
            <a:r>
              <a:rPr lang="en-US" dirty="0" smtClean="0"/>
              <a:t>Any questions before the quiz?</a:t>
            </a:r>
            <a:endParaRPr lang="en-US" dirty="0"/>
          </a:p>
        </p:txBody>
      </p:sp>
    </p:spTree>
    <p:extLst>
      <p:ext uri="{BB962C8B-B14F-4D97-AF65-F5344CB8AC3E}">
        <p14:creationId xmlns:p14="http://schemas.microsoft.com/office/powerpoint/2010/main" val="1711433702"/>
      </p:ext>
    </p:extLst>
  </p:cSld>
  <p:clrMapOvr>
    <a:masterClrMapping/>
  </p:clrMapOvr>
  <p:transition spd="slow">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3412" name="Text Box 4"/>
          <p:cNvSpPr txBox="1">
            <a:spLocks noChangeArrowheads="1"/>
          </p:cNvSpPr>
          <p:nvPr/>
        </p:nvSpPr>
        <p:spPr bwMode="auto">
          <a:xfrm>
            <a:off x="949325" y="1676400"/>
            <a:ext cx="724535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a:r>
              <a:rPr lang="en-US" sz="3600" dirty="0">
                <a:solidFill>
                  <a:srgbClr val="0070C0"/>
                </a:solidFill>
                <a:latin typeface="Times New Roman" pitchFamily="18" charset="0"/>
              </a:rPr>
              <a:t>There is no one "best" set of equipment that will </a:t>
            </a:r>
          </a:p>
          <a:p>
            <a:pPr algn="ctr"/>
            <a:r>
              <a:rPr lang="en-US" sz="3600" dirty="0">
                <a:solidFill>
                  <a:srgbClr val="0070C0"/>
                </a:solidFill>
                <a:latin typeface="Times New Roman" pitchFamily="18" charset="0"/>
              </a:rPr>
              <a:t>ensure success for every assignment</a:t>
            </a:r>
          </a:p>
        </p:txBody>
      </p:sp>
    </p:spTree>
    <p:extLst>
      <p:ext uri="{BB962C8B-B14F-4D97-AF65-F5344CB8AC3E}">
        <p14:creationId xmlns:p14="http://schemas.microsoft.com/office/powerpoint/2010/main" val="3800005549"/>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913412"/>
                                        </p:tgtEl>
                                        <p:attrNameLst>
                                          <p:attrName>style.visibility</p:attrName>
                                        </p:attrNameLst>
                                      </p:cBhvr>
                                      <p:to>
                                        <p:strVal val="visible"/>
                                      </p:to>
                                    </p:set>
                                    <p:animEffect transition="in" filter="dissolve">
                                      <p:cBhvr>
                                        <p:cTn id="7" dur="500"/>
                                        <p:tgtEl>
                                          <p:spTgt spid="913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3412" grpId="0"/>
    </p:bld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4450" name="WordArt 2"/>
          <p:cNvSpPr>
            <a:spLocks noChangeArrowheads="1" noChangeShapeType="1" noTextEdit="1"/>
          </p:cNvSpPr>
          <p:nvPr/>
        </p:nvSpPr>
        <p:spPr bwMode="auto">
          <a:xfrm>
            <a:off x="762000" y="1600200"/>
            <a:ext cx="8001000" cy="1905000"/>
          </a:xfrm>
          <a:prstGeom prst="rect">
            <a:avLst/>
          </a:prstGeom>
        </p:spPr>
        <p:txBody>
          <a:bodyPr wrap="none" fromWordArt="1">
            <a:prstTxWarp prst="textDoubleWave1">
              <a:avLst>
                <a:gd name="adj1" fmla="val 6500"/>
                <a:gd name="adj2" fmla="val 0"/>
              </a:avLst>
            </a:prstTxWarp>
          </a:bodyPr>
          <a:lstStyle/>
          <a:p>
            <a:pPr algn="ctr"/>
            <a:r>
              <a:rPr lang="pt-BR" sz="85700" kern="10" spc="-360" dirty="0" smtClean="0">
                <a:ln w="12700">
                  <a:solidFill>
                    <a:srgbClr val="000099"/>
                  </a:solidFill>
                  <a:round/>
                  <a:headEnd/>
                  <a:tailEnd/>
                </a:ln>
                <a:solidFill>
                  <a:srgbClr val="33CCFF"/>
                </a:solidFill>
                <a:effectLst>
                  <a:outerShdw dist="125724" dir="18900000" algn="ctr" rotWithShape="0">
                    <a:srgbClr val="000099"/>
                  </a:outerShdw>
                </a:effectLst>
                <a:latin typeface="Impact"/>
              </a:rPr>
              <a:t>Time  for  a Quiz</a:t>
            </a:r>
            <a:endParaRPr lang="en-US" sz="85700" kern="10" spc="-360" dirty="0">
              <a:ln w="12700">
                <a:solidFill>
                  <a:srgbClr val="000099"/>
                </a:solidFill>
                <a:round/>
                <a:headEnd/>
                <a:tailEnd/>
              </a:ln>
              <a:solidFill>
                <a:srgbClr val="33CCFF"/>
              </a:solidFill>
              <a:effectLst>
                <a:outerShdw dist="125724" dir="18900000" algn="ctr" rotWithShape="0">
                  <a:srgbClr val="000099"/>
                </a:outerShdw>
              </a:effectLst>
              <a:latin typeface="Impact"/>
            </a:endParaRPr>
          </a:p>
        </p:txBody>
      </p:sp>
      <p:sp>
        <p:nvSpPr>
          <p:cNvPr id="3" name="TextBox 2"/>
          <p:cNvSpPr txBox="1"/>
          <p:nvPr/>
        </p:nvSpPr>
        <p:spPr>
          <a:xfrm>
            <a:off x="1447800" y="4419600"/>
            <a:ext cx="6248400" cy="1323439"/>
          </a:xfrm>
          <a:prstGeom prst="rect">
            <a:avLst/>
          </a:prstGeom>
          <a:noFill/>
        </p:spPr>
        <p:txBody>
          <a:bodyPr wrap="square" rtlCol="0">
            <a:spAutoFit/>
          </a:bodyPr>
          <a:lstStyle/>
          <a:p>
            <a:pPr algn="ctr"/>
            <a:r>
              <a:rPr lang="en-US" sz="4000" dirty="0" smtClean="0"/>
              <a:t>Take 30 Seconds adjust your workspace</a:t>
            </a:r>
            <a:endParaRPr lang="en-US" sz="4000" dirty="0"/>
          </a:p>
        </p:txBody>
      </p:sp>
    </p:spTree>
    <p:extLst>
      <p:ext uri="{BB962C8B-B14F-4D97-AF65-F5344CB8AC3E}">
        <p14:creationId xmlns:p14="http://schemas.microsoft.com/office/powerpoint/2010/main" val="3755074705"/>
      </p:ext>
    </p:extLst>
  </p:cSld>
  <p:clrMapOvr>
    <a:masterClrMapping/>
  </p:clrMapOvr>
  <p:transition spd="slow">
    <p:wipe dir="d"/>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2057400" y="1706940"/>
            <a:ext cx="50292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9600" dirty="0"/>
              <a:t>30</a:t>
            </a:r>
          </a:p>
        </p:txBody>
      </p:sp>
      <p:sp>
        <p:nvSpPr>
          <p:cNvPr id="9219" name="Text Box 3"/>
          <p:cNvSpPr txBox="1">
            <a:spLocks noChangeArrowheads="1"/>
          </p:cNvSpPr>
          <p:nvPr/>
        </p:nvSpPr>
        <p:spPr bwMode="auto">
          <a:xfrm>
            <a:off x="2286000" y="4343400"/>
            <a:ext cx="46482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7200" dirty="0" smtClean="0"/>
              <a:t>Seconds</a:t>
            </a:r>
            <a:endParaRPr lang="en-US" sz="7200" dirty="0"/>
          </a:p>
        </p:txBody>
      </p:sp>
    </p:spTree>
    <p:extLst>
      <p:ext uri="{BB962C8B-B14F-4D97-AF65-F5344CB8AC3E}">
        <p14:creationId xmlns:p14="http://schemas.microsoft.com/office/powerpoint/2010/main" val="817253884"/>
      </p:ext>
    </p:extLst>
  </p:cSld>
  <p:clrMapOvr>
    <a:masterClrMapping/>
  </p:clrMapOvr>
  <p:transition advClick="0" advTm="10000"/>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2057400" y="1706940"/>
            <a:ext cx="50292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9600" dirty="0"/>
              <a:t>20</a:t>
            </a:r>
          </a:p>
        </p:txBody>
      </p:sp>
      <p:sp>
        <p:nvSpPr>
          <p:cNvPr id="10243" name="Text Box 3"/>
          <p:cNvSpPr txBox="1">
            <a:spLocks noChangeArrowheads="1"/>
          </p:cNvSpPr>
          <p:nvPr/>
        </p:nvSpPr>
        <p:spPr bwMode="auto">
          <a:xfrm>
            <a:off x="2286000" y="4343400"/>
            <a:ext cx="46482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7200" dirty="0" smtClean="0"/>
              <a:t>Seconds</a:t>
            </a:r>
            <a:endParaRPr lang="en-US" sz="7200" dirty="0"/>
          </a:p>
        </p:txBody>
      </p:sp>
    </p:spTree>
    <p:extLst>
      <p:ext uri="{BB962C8B-B14F-4D97-AF65-F5344CB8AC3E}">
        <p14:creationId xmlns:p14="http://schemas.microsoft.com/office/powerpoint/2010/main" val="1026195270"/>
      </p:ext>
    </p:extLst>
  </p:cSld>
  <p:clrMapOvr>
    <a:masterClrMapping/>
  </p:clrMapOvr>
  <p:transition advClick="0" advTm="10000"/>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2133600" y="609600"/>
            <a:ext cx="5029200" cy="329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20800" b="1" dirty="0">
                <a:solidFill>
                  <a:srgbClr val="FF0000"/>
                </a:solidFill>
              </a:rPr>
              <a:t>10</a:t>
            </a:r>
          </a:p>
        </p:txBody>
      </p:sp>
      <p:sp>
        <p:nvSpPr>
          <p:cNvPr id="11267" name="Text Box 3"/>
          <p:cNvSpPr txBox="1">
            <a:spLocks noChangeArrowheads="1"/>
          </p:cNvSpPr>
          <p:nvPr/>
        </p:nvSpPr>
        <p:spPr bwMode="auto">
          <a:xfrm>
            <a:off x="2286000" y="4648200"/>
            <a:ext cx="46482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9600" dirty="0" smtClean="0"/>
              <a:t>Seconds</a:t>
            </a:r>
            <a:endParaRPr lang="en-US" sz="9600" dirty="0"/>
          </a:p>
        </p:txBody>
      </p:sp>
    </p:spTree>
    <p:extLst>
      <p:ext uri="{BB962C8B-B14F-4D97-AF65-F5344CB8AC3E}">
        <p14:creationId xmlns:p14="http://schemas.microsoft.com/office/powerpoint/2010/main" val="1003558194"/>
      </p:ext>
    </p:extLst>
  </p:cSld>
  <p:clrMapOvr>
    <a:masterClrMapping/>
  </p:clrMapOvr>
  <p:transition advClick="0" advTm="1000"/>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2133600" y="609600"/>
            <a:ext cx="5029200"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30000" dirty="0"/>
              <a:t>9</a:t>
            </a:r>
          </a:p>
        </p:txBody>
      </p:sp>
      <p:sp>
        <p:nvSpPr>
          <p:cNvPr id="12291" name="Text Box 3"/>
          <p:cNvSpPr txBox="1">
            <a:spLocks noChangeArrowheads="1"/>
          </p:cNvSpPr>
          <p:nvPr/>
        </p:nvSpPr>
        <p:spPr bwMode="auto">
          <a:xfrm>
            <a:off x="2286000" y="4648200"/>
            <a:ext cx="46482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9600" dirty="0" smtClean="0"/>
              <a:t>Seconds</a:t>
            </a:r>
            <a:endParaRPr lang="en-US" sz="9600" dirty="0"/>
          </a:p>
        </p:txBody>
      </p:sp>
    </p:spTree>
    <p:extLst>
      <p:ext uri="{BB962C8B-B14F-4D97-AF65-F5344CB8AC3E}">
        <p14:creationId xmlns:p14="http://schemas.microsoft.com/office/powerpoint/2010/main" val="3158382832"/>
      </p:ext>
    </p:extLst>
  </p:cSld>
  <p:clrMapOvr>
    <a:masterClrMapping/>
  </p:clrMapOvr>
  <p:transition advClick="0" advTm="1000"/>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2133600" y="609600"/>
            <a:ext cx="5029200"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30000" dirty="0"/>
              <a:t>8</a:t>
            </a:r>
          </a:p>
        </p:txBody>
      </p:sp>
      <p:sp>
        <p:nvSpPr>
          <p:cNvPr id="13315" name="Text Box 3"/>
          <p:cNvSpPr txBox="1">
            <a:spLocks noChangeArrowheads="1"/>
          </p:cNvSpPr>
          <p:nvPr/>
        </p:nvSpPr>
        <p:spPr bwMode="auto">
          <a:xfrm>
            <a:off x="2286000" y="4648200"/>
            <a:ext cx="46482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9600" dirty="0" smtClean="0"/>
              <a:t>Seconds</a:t>
            </a:r>
            <a:endParaRPr lang="en-US" sz="9600" dirty="0"/>
          </a:p>
        </p:txBody>
      </p:sp>
    </p:spTree>
    <p:extLst>
      <p:ext uri="{BB962C8B-B14F-4D97-AF65-F5344CB8AC3E}">
        <p14:creationId xmlns:p14="http://schemas.microsoft.com/office/powerpoint/2010/main" val="3749417482"/>
      </p:ext>
    </p:extLst>
  </p:cSld>
  <p:clrMapOvr>
    <a:masterClrMapping/>
  </p:clrMapOvr>
  <p:transition advClick="0" advTm="1000"/>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2133600" y="609600"/>
            <a:ext cx="5029200"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30000" dirty="0"/>
              <a:t>7</a:t>
            </a:r>
          </a:p>
        </p:txBody>
      </p:sp>
      <p:sp>
        <p:nvSpPr>
          <p:cNvPr id="14339" name="Text Box 3"/>
          <p:cNvSpPr txBox="1">
            <a:spLocks noChangeArrowheads="1"/>
          </p:cNvSpPr>
          <p:nvPr/>
        </p:nvSpPr>
        <p:spPr bwMode="auto">
          <a:xfrm>
            <a:off x="2286000" y="4648200"/>
            <a:ext cx="46482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9600" dirty="0" smtClean="0"/>
              <a:t>Seconds</a:t>
            </a:r>
            <a:endParaRPr lang="en-US" sz="9600" dirty="0"/>
          </a:p>
        </p:txBody>
      </p:sp>
    </p:spTree>
    <p:extLst>
      <p:ext uri="{BB962C8B-B14F-4D97-AF65-F5344CB8AC3E}">
        <p14:creationId xmlns:p14="http://schemas.microsoft.com/office/powerpoint/2010/main" val="3817350611"/>
      </p:ext>
    </p:extLst>
  </p:cSld>
  <p:clrMapOvr>
    <a:masterClrMapping/>
  </p:clrMapOvr>
  <p:transition advClick="0" advTm="1000"/>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2133600" y="609600"/>
            <a:ext cx="5029200"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30000" dirty="0"/>
              <a:t>6</a:t>
            </a:r>
          </a:p>
        </p:txBody>
      </p:sp>
      <p:sp>
        <p:nvSpPr>
          <p:cNvPr id="15363" name="Text Box 3"/>
          <p:cNvSpPr txBox="1">
            <a:spLocks noChangeArrowheads="1"/>
          </p:cNvSpPr>
          <p:nvPr/>
        </p:nvSpPr>
        <p:spPr bwMode="auto">
          <a:xfrm>
            <a:off x="2286000" y="4648200"/>
            <a:ext cx="46482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9600" dirty="0" smtClean="0"/>
              <a:t>Seconds</a:t>
            </a:r>
            <a:endParaRPr lang="en-US" sz="9600" dirty="0"/>
          </a:p>
        </p:txBody>
      </p:sp>
    </p:spTree>
    <p:extLst>
      <p:ext uri="{BB962C8B-B14F-4D97-AF65-F5344CB8AC3E}">
        <p14:creationId xmlns:p14="http://schemas.microsoft.com/office/powerpoint/2010/main" val="2210426617"/>
      </p:ext>
    </p:extLst>
  </p:cSld>
  <p:clrMapOvr>
    <a:masterClrMapping/>
  </p:clrMapOvr>
  <p:transition advClick="0" advTm="1000"/>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2133600" y="609600"/>
            <a:ext cx="5029200"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30000" dirty="0"/>
              <a:t>5</a:t>
            </a:r>
          </a:p>
        </p:txBody>
      </p:sp>
      <p:sp>
        <p:nvSpPr>
          <p:cNvPr id="16387" name="Text Box 3"/>
          <p:cNvSpPr txBox="1">
            <a:spLocks noChangeArrowheads="1"/>
          </p:cNvSpPr>
          <p:nvPr/>
        </p:nvSpPr>
        <p:spPr bwMode="auto">
          <a:xfrm>
            <a:off x="2286000" y="4648200"/>
            <a:ext cx="46482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9600" dirty="0" smtClean="0"/>
              <a:t>Seconds</a:t>
            </a:r>
            <a:endParaRPr lang="en-US" sz="9600" dirty="0"/>
          </a:p>
        </p:txBody>
      </p:sp>
    </p:spTree>
    <p:extLst>
      <p:ext uri="{BB962C8B-B14F-4D97-AF65-F5344CB8AC3E}">
        <p14:creationId xmlns:p14="http://schemas.microsoft.com/office/powerpoint/2010/main" val="3354489215"/>
      </p:ext>
    </p:extLst>
  </p:cSld>
  <p:clrMapOvr>
    <a:masterClrMapping/>
  </p:clrMapOvr>
  <p:transition advClick="0" advTm="1000"/>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2133600" y="609600"/>
            <a:ext cx="5029200"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30000" dirty="0"/>
              <a:t>4</a:t>
            </a:r>
          </a:p>
        </p:txBody>
      </p:sp>
      <p:sp>
        <p:nvSpPr>
          <p:cNvPr id="17411" name="Text Box 3"/>
          <p:cNvSpPr txBox="1">
            <a:spLocks noChangeArrowheads="1"/>
          </p:cNvSpPr>
          <p:nvPr/>
        </p:nvSpPr>
        <p:spPr bwMode="auto">
          <a:xfrm>
            <a:off x="2286000" y="4648200"/>
            <a:ext cx="46482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9600" dirty="0" smtClean="0"/>
              <a:t>Seconds</a:t>
            </a:r>
            <a:endParaRPr lang="en-US" sz="9600" dirty="0"/>
          </a:p>
        </p:txBody>
      </p:sp>
    </p:spTree>
    <p:extLst>
      <p:ext uri="{BB962C8B-B14F-4D97-AF65-F5344CB8AC3E}">
        <p14:creationId xmlns:p14="http://schemas.microsoft.com/office/powerpoint/2010/main" val="1986247412"/>
      </p:ext>
    </p:extLst>
  </p:cSld>
  <p:clrMapOvr>
    <a:masterClrMapping/>
  </p:clrMapOvr>
  <p:transition advClick="0" advTm="1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January 1, 2013</a:t>
            </a:r>
            <a:endParaRPr lang="en-US" b="1" dirty="0">
              <a:solidFill>
                <a:srgbClr val="0070C0"/>
              </a:solidFill>
            </a:endParaRPr>
          </a:p>
        </p:txBody>
      </p:sp>
      <p:sp>
        <p:nvSpPr>
          <p:cNvPr id="3" name="Content Placeholder 2"/>
          <p:cNvSpPr>
            <a:spLocks noGrp="1"/>
          </p:cNvSpPr>
          <p:nvPr>
            <p:ph idx="1"/>
          </p:nvPr>
        </p:nvSpPr>
        <p:spPr/>
        <p:txBody>
          <a:bodyPr/>
          <a:lstStyle/>
          <a:p>
            <a:r>
              <a:rPr lang="en-US" dirty="0" smtClean="0"/>
              <a:t>“</a:t>
            </a:r>
            <a:r>
              <a:rPr lang="en-US" b="1" dirty="0" smtClean="0">
                <a:solidFill>
                  <a:srgbClr val="FF0000"/>
                </a:solidFill>
              </a:rPr>
              <a:t>When Deployed</a:t>
            </a:r>
            <a:r>
              <a:rPr lang="en-US" dirty="0"/>
              <a:t>” for PS or </a:t>
            </a:r>
            <a:r>
              <a:rPr lang="en-US" dirty="0" smtClean="0"/>
              <a:t>emergencies</a:t>
            </a:r>
          </a:p>
          <a:p>
            <a:r>
              <a:rPr lang="en-US" dirty="0"/>
              <a:t>Expected outer garment</a:t>
            </a:r>
          </a:p>
          <a:p>
            <a:r>
              <a:rPr lang="en-US" dirty="0" smtClean="0"/>
              <a:t>Standardized look for ARES</a:t>
            </a:r>
          </a:p>
          <a:p>
            <a:r>
              <a:rPr lang="en-US" dirty="0" smtClean="0"/>
              <a:t>Easily Recognized</a:t>
            </a:r>
          </a:p>
          <a:p>
            <a:r>
              <a:rPr lang="en-US" dirty="0" smtClean="0"/>
              <a:t>ID Requirements of NIMS</a:t>
            </a:r>
          </a:p>
          <a:p>
            <a:r>
              <a:rPr lang="en-US" dirty="0" smtClean="0"/>
              <a:t>Waivers granted by SEC</a:t>
            </a:r>
          </a:p>
          <a:p>
            <a:endParaRPr lang="en-US" dirty="0" smtClean="0"/>
          </a:p>
          <a:p>
            <a:endParaRPr lang="en-US" dirty="0"/>
          </a:p>
        </p:txBody>
      </p:sp>
    </p:spTree>
    <p:extLst>
      <p:ext uri="{BB962C8B-B14F-4D97-AF65-F5344CB8AC3E}">
        <p14:creationId xmlns:p14="http://schemas.microsoft.com/office/powerpoint/2010/main" val="3846703462"/>
      </p:ext>
    </p:extLst>
  </p:cSld>
  <p:clrMapOvr>
    <a:masterClrMapping/>
  </p:clrMapOvr>
  <p:transition spd="slow">
    <p:wipe dir="d"/>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2133600" y="609600"/>
            <a:ext cx="5029200"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30000" dirty="0"/>
              <a:t>3</a:t>
            </a:r>
          </a:p>
        </p:txBody>
      </p:sp>
      <p:sp>
        <p:nvSpPr>
          <p:cNvPr id="18435" name="Text Box 3"/>
          <p:cNvSpPr txBox="1">
            <a:spLocks noChangeArrowheads="1"/>
          </p:cNvSpPr>
          <p:nvPr/>
        </p:nvSpPr>
        <p:spPr bwMode="auto">
          <a:xfrm>
            <a:off x="2286000" y="4648200"/>
            <a:ext cx="46482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9600" dirty="0" smtClean="0"/>
              <a:t>Seconds</a:t>
            </a:r>
            <a:endParaRPr lang="en-US" sz="9600" dirty="0"/>
          </a:p>
        </p:txBody>
      </p:sp>
    </p:spTree>
    <p:extLst>
      <p:ext uri="{BB962C8B-B14F-4D97-AF65-F5344CB8AC3E}">
        <p14:creationId xmlns:p14="http://schemas.microsoft.com/office/powerpoint/2010/main" val="3346875405"/>
      </p:ext>
    </p:extLst>
  </p:cSld>
  <p:clrMapOvr>
    <a:masterClrMapping/>
  </p:clrMapOvr>
  <p:transition advClick="0" advTm="1000"/>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2133600" y="609600"/>
            <a:ext cx="5029200"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30000" dirty="0"/>
              <a:t>2</a:t>
            </a:r>
          </a:p>
        </p:txBody>
      </p:sp>
      <p:sp>
        <p:nvSpPr>
          <p:cNvPr id="19459" name="Text Box 3"/>
          <p:cNvSpPr txBox="1">
            <a:spLocks noChangeArrowheads="1"/>
          </p:cNvSpPr>
          <p:nvPr/>
        </p:nvSpPr>
        <p:spPr bwMode="auto">
          <a:xfrm>
            <a:off x="2286000" y="4648200"/>
            <a:ext cx="46482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9600" dirty="0" smtClean="0"/>
              <a:t>Seconds</a:t>
            </a:r>
            <a:endParaRPr lang="en-US" sz="9600" dirty="0"/>
          </a:p>
        </p:txBody>
      </p:sp>
    </p:spTree>
    <p:extLst>
      <p:ext uri="{BB962C8B-B14F-4D97-AF65-F5344CB8AC3E}">
        <p14:creationId xmlns:p14="http://schemas.microsoft.com/office/powerpoint/2010/main" val="3164243788"/>
      </p:ext>
    </p:extLst>
  </p:cSld>
  <p:clrMapOvr>
    <a:masterClrMapping/>
  </p:clrMapOvr>
  <p:transition advClick="0" advTm="1000"/>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2133600" y="609600"/>
            <a:ext cx="5029200"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30000" dirty="0"/>
              <a:t>1</a:t>
            </a:r>
          </a:p>
        </p:txBody>
      </p:sp>
      <p:sp>
        <p:nvSpPr>
          <p:cNvPr id="20483" name="Text Box 3"/>
          <p:cNvSpPr txBox="1">
            <a:spLocks noChangeArrowheads="1"/>
          </p:cNvSpPr>
          <p:nvPr/>
        </p:nvSpPr>
        <p:spPr bwMode="auto">
          <a:xfrm>
            <a:off x="2286000" y="4648200"/>
            <a:ext cx="46482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9600" dirty="0" smtClean="0"/>
              <a:t>Seconds</a:t>
            </a:r>
            <a:endParaRPr lang="en-US" sz="9600" dirty="0"/>
          </a:p>
        </p:txBody>
      </p:sp>
    </p:spTree>
    <p:extLst>
      <p:ext uri="{BB962C8B-B14F-4D97-AF65-F5344CB8AC3E}">
        <p14:creationId xmlns:p14="http://schemas.microsoft.com/office/powerpoint/2010/main" val="2254699443"/>
      </p:ext>
    </p:extLst>
  </p:cSld>
  <p:clrMapOvr>
    <a:masterClrMapping/>
  </p:clrMapOvr>
  <p:transition advClick="0" advTm="1000"/>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506" name="WordArt 2"/>
          <p:cNvSpPr>
            <a:spLocks noChangeArrowheads="1" noChangeShapeType="1" noTextEdit="1"/>
          </p:cNvSpPr>
          <p:nvPr/>
        </p:nvSpPr>
        <p:spPr bwMode="auto">
          <a:xfrm>
            <a:off x="762000" y="914400"/>
            <a:ext cx="8001000" cy="3556000"/>
          </a:xfrm>
          <a:prstGeom prst="rect">
            <a:avLst/>
          </a:prstGeom>
        </p:spPr>
        <p:txBody>
          <a:bodyPr wrap="none" fromWordArt="1">
            <a:prstTxWarp prst="textSlantUp">
              <a:avLst>
                <a:gd name="adj" fmla="val 32056"/>
              </a:avLst>
            </a:prstTxWarp>
          </a:bodyPr>
          <a:lstStyle/>
          <a:p>
            <a:pPr algn="ctr"/>
            <a:r>
              <a:rPr lang="en-US" sz="3600" kern="10" dirty="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outerShdw>
                </a:effectLst>
                <a:latin typeface="Impact"/>
              </a:rPr>
              <a:t>Let's get started!</a:t>
            </a:r>
          </a:p>
        </p:txBody>
      </p:sp>
    </p:spTree>
    <p:extLst>
      <p:ext uri="{BB962C8B-B14F-4D97-AF65-F5344CB8AC3E}">
        <p14:creationId xmlns:p14="http://schemas.microsoft.com/office/powerpoint/2010/main" val="384739051"/>
      </p:ext>
    </p:extLst>
  </p:cSld>
  <p:clrMapOvr>
    <a:masterClrMapping/>
  </p:clrMapOvr>
  <p:transition>
    <p:sndAc>
      <p:stSnd>
        <p:snd r:embed="rId2" name="time.wav"/>
      </p:stSnd>
    </p:sndAc>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n-US" dirty="0" smtClean="0"/>
              <a:t>Topic 18 Question</a:t>
            </a:r>
          </a:p>
        </p:txBody>
      </p:sp>
      <p:sp>
        <p:nvSpPr>
          <p:cNvPr id="908291" name="Rectangle 3"/>
          <p:cNvSpPr>
            <a:spLocks noGrp="1" noChangeArrowheads="1"/>
          </p:cNvSpPr>
          <p:nvPr>
            <p:ph type="body" idx="1"/>
          </p:nvPr>
        </p:nvSpPr>
        <p:spPr/>
        <p:txBody>
          <a:bodyPr>
            <a:normAutofit lnSpcReduction="10000"/>
          </a:bodyPr>
          <a:lstStyle/>
          <a:p>
            <a:pPr marL="495300" indent="-495300">
              <a:lnSpc>
                <a:spcPct val="90000"/>
              </a:lnSpc>
              <a:buFont typeface="Wingdings" pitchFamily="2" charset="2"/>
              <a:buAutoNum type="arabicPeriod"/>
            </a:pPr>
            <a:r>
              <a:rPr lang="en-US" b="1" dirty="0" smtClean="0"/>
              <a:t>In considering power sources for HF radios, which of the following is true?</a:t>
            </a:r>
          </a:p>
          <a:p>
            <a:pPr marL="952500" lvl="1" indent="-495300">
              <a:lnSpc>
                <a:spcPct val="90000"/>
              </a:lnSpc>
              <a:buFont typeface="Wingdings" pitchFamily="2" charset="2"/>
              <a:buAutoNum type="alphaUcPeriod"/>
            </a:pPr>
            <a:r>
              <a:rPr lang="en-US" dirty="0" smtClean="0"/>
              <a:t>DC to AC inverters can be used to power HF radios</a:t>
            </a:r>
          </a:p>
          <a:p>
            <a:pPr marL="952500" lvl="1" indent="-495300">
              <a:lnSpc>
                <a:spcPct val="90000"/>
              </a:lnSpc>
              <a:buFont typeface="Wingdings" pitchFamily="2" charset="2"/>
              <a:buAutoNum type="alphaUcPeriod"/>
            </a:pPr>
            <a:r>
              <a:rPr lang="en-US" dirty="0" smtClean="0"/>
              <a:t>Standard automotive batteries last longer than deep cycle batteries</a:t>
            </a:r>
          </a:p>
          <a:p>
            <a:pPr marL="952500" lvl="1" indent="-495300">
              <a:lnSpc>
                <a:spcPct val="90000"/>
              </a:lnSpc>
              <a:buFont typeface="Wingdings" pitchFamily="2" charset="2"/>
              <a:buAutoNum type="alphaUcPeriod"/>
            </a:pPr>
            <a:r>
              <a:rPr lang="en-US" dirty="0" smtClean="0"/>
              <a:t>AC powered HF radios are suitable for all emcomm use</a:t>
            </a:r>
          </a:p>
          <a:p>
            <a:pPr marL="952500" lvl="1" indent="-495300">
              <a:lnSpc>
                <a:spcPct val="90000"/>
              </a:lnSpc>
              <a:buFont typeface="Wingdings" pitchFamily="2" charset="2"/>
              <a:buAutoNum type="alphaUcPeriod"/>
            </a:pPr>
            <a:r>
              <a:rPr lang="en-US" dirty="0" smtClean="0"/>
              <a:t>Whenever possible, use deep cycle batteries to power HF radios</a:t>
            </a:r>
          </a:p>
        </p:txBody>
      </p:sp>
    </p:spTree>
    <p:extLst>
      <p:ext uri="{BB962C8B-B14F-4D97-AF65-F5344CB8AC3E}">
        <p14:creationId xmlns:p14="http://schemas.microsoft.com/office/powerpoint/2010/main" val="885746863"/>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1000" fill="hold"/>
                                        <p:tgtEl>
                                          <p:spTgt spid="908291">
                                            <p:txEl>
                                              <p:pRg st="4" end="4"/>
                                            </p:txEl>
                                          </p:spTgt>
                                        </p:tgtEl>
                                        <p:attrNameLst>
                                          <p:attrName>style.color</p:attrName>
                                        </p:attrNameLst>
                                      </p:cBhvr>
                                      <p:to>
                                        <a:srgbClr val="FF3300"/>
                                      </p:to>
                                    </p:animClr>
                                  </p:childTnLst>
                                </p:cTn>
                              </p:par>
                              <p:par>
                                <p:cTn id="7" presetID="8" presetClass="emph" presetSubtype="0" fill="hold" nodeType="withEffect">
                                  <p:stCondLst>
                                    <p:cond delay="0"/>
                                  </p:stCondLst>
                                  <p:childTnLst>
                                    <p:animRot by="21600000">
                                      <p:cBhvr>
                                        <p:cTn id="8" dur="1000" fill="hold"/>
                                        <p:tgtEl>
                                          <p:spTgt spid="908291">
                                            <p:txEl>
                                              <p:pRg st="4" end="4"/>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US" dirty="0" smtClean="0"/>
              <a:t>Topic 18 Question</a:t>
            </a:r>
          </a:p>
        </p:txBody>
      </p:sp>
      <p:sp>
        <p:nvSpPr>
          <p:cNvPr id="909315" name="Rectangle 3"/>
          <p:cNvSpPr>
            <a:spLocks noGrp="1" noChangeArrowheads="1"/>
          </p:cNvSpPr>
          <p:nvPr>
            <p:ph type="body" idx="1"/>
          </p:nvPr>
        </p:nvSpPr>
        <p:spPr/>
        <p:txBody>
          <a:bodyPr>
            <a:normAutofit lnSpcReduction="10000"/>
          </a:bodyPr>
          <a:lstStyle/>
          <a:p>
            <a:pPr marL="495300" indent="-495300">
              <a:lnSpc>
                <a:spcPct val="90000"/>
              </a:lnSpc>
              <a:buFont typeface="Wingdings" pitchFamily="2" charset="2"/>
              <a:buAutoNum type="arabicPeriod" startAt="2"/>
            </a:pPr>
            <a:r>
              <a:rPr lang="en-US" b="1" dirty="0" smtClean="0"/>
              <a:t>In considering antennas for VHF/UHF radios, which is the best rule?</a:t>
            </a:r>
          </a:p>
          <a:p>
            <a:pPr marL="952500" lvl="1" indent="-495300">
              <a:lnSpc>
                <a:spcPct val="90000"/>
              </a:lnSpc>
              <a:buFont typeface="Wingdings" pitchFamily="2" charset="2"/>
              <a:buAutoNum type="alphaUcPeriod"/>
            </a:pPr>
            <a:r>
              <a:rPr lang="en-US" dirty="0" smtClean="0"/>
              <a:t>High transmitter power is more important than having a good antenna</a:t>
            </a:r>
          </a:p>
          <a:p>
            <a:pPr marL="952500" lvl="1" indent="-495300">
              <a:lnSpc>
                <a:spcPct val="90000"/>
              </a:lnSpc>
              <a:buFont typeface="Wingdings" pitchFamily="2" charset="2"/>
              <a:buAutoNum type="alphaUcPeriod"/>
            </a:pPr>
            <a:r>
              <a:rPr lang="en-US" dirty="0" smtClean="0"/>
              <a:t>Transmitter power and antenna selection are equally important</a:t>
            </a:r>
          </a:p>
          <a:p>
            <a:pPr marL="952500" lvl="1" indent="-495300">
              <a:lnSpc>
                <a:spcPct val="90000"/>
              </a:lnSpc>
              <a:buFont typeface="Wingdings" pitchFamily="2" charset="2"/>
              <a:buAutoNum type="alphaUcPeriod"/>
            </a:pPr>
            <a:r>
              <a:rPr lang="en-US" dirty="0" smtClean="0"/>
              <a:t>A good antenna is more important than high transmitter power</a:t>
            </a:r>
          </a:p>
          <a:p>
            <a:pPr marL="952500" lvl="1" indent="-495300">
              <a:lnSpc>
                <a:spcPct val="90000"/>
              </a:lnSpc>
              <a:buFont typeface="Wingdings" pitchFamily="2" charset="2"/>
              <a:buAutoNum type="alphaUcPeriod"/>
            </a:pPr>
            <a:r>
              <a:rPr lang="en-US" dirty="0" smtClean="0"/>
              <a:t>If properly used, "rubber ducky" antennas can compensate for low transmitter power</a:t>
            </a:r>
          </a:p>
        </p:txBody>
      </p:sp>
    </p:spTree>
    <p:extLst>
      <p:ext uri="{BB962C8B-B14F-4D97-AF65-F5344CB8AC3E}">
        <p14:creationId xmlns:p14="http://schemas.microsoft.com/office/powerpoint/2010/main" val="441991398"/>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1000" fill="hold"/>
                                        <p:tgtEl>
                                          <p:spTgt spid="909315">
                                            <p:txEl>
                                              <p:pRg st="3" end="3"/>
                                            </p:txEl>
                                          </p:spTgt>
                                        </p:tgtEl>
                                        <p:attrNameLst>
                                          <p:attrName>style.color</p:attrName>
                                        </p:attrNameLst>
                                      </p:cBhvr>
                                      <p:to>
                                        <a:srgbClr val="FF3300"/>
                                      </p:to>
                                    </p:animClr>
                                  </p:childTnLst>
                                </p:cTn>
                              </p:par>
                              <p:par>
                                <p:cTn id="7" presetID="8" presetClass="emph" presetSubtype="0" fill="hold" nodeType="withEffect">
                                  <p:stCondLst>
                                    <p:cond delay="0"/>
                                  </p:stCondLst>
                                  <p:childTnLst>
                                    <p:animRot by="21600000">
                                      <p:cBhvr>
                                        <p:cTn id="8" dur="1000" fill="hold"/>
                                        <p:tgtEl>
                                          <p:spTgt spid="909315">
                                            <p:txEl>
                                              <p:pRg st="3" end="3"/>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US" dirty="0" smtClean="0"/>
              <a:t>Topic 18 Question</a:t>
            </a:r>
          </a:p>
        </p:txBody>
      </p:sp>
      <p:sp>
        <p:nvSpPr>
          <p:cNvPr id="910339" name="Rectangle 3"/>
          <p:cNvSpPr>
            <a:spLocks noGrp="1" noChangeArrowheads="1"/>
          </p:cNvSpPr>
          <p:nvPr>
            <p:ph type="body" idx="1"/>
          </p:nvPr>
        </p:nvSpPr>
        <p:spPr/>
        <p:txBody>
          <a:bodyPr>
            <a:normAutofit lnSpcReduction="10000"/>
          </a:bodyPr>
          <a:lstStyle/>
          <a:p>
            <a:pPr marL="495300" indent="-495300">
              <a:buFont typeface="Wingdings" pitchFamily="2" charset="2"/>
              <a:buAutoNum type="arabicPeriod" startAt="3"/>
            </a:pPr>
            <a:r>
              <a:rPr lang="en-US" b="1" dirty="0" smtClean="0"/>
              <a:t>Beam antennas have many advantages. Which of the following is the best reason for selecting a beam antenna?</a:t>
            </a:r>
          </a:p>
          <a:p>
            <a:pPr marL="952500" lvl="1" indent="-495300">
              <a:buFont typeface="Wingdings" pitchFamily="2" charset="2"/>
              <a:buAutoNum type="alphaUcPeriod"/>
            </a:pPr>
            <a:r>
              <a:rPr lang="en-US" dirty="0" smtClean="0"/>
              <a:t>They are inexpensive and easy to transport</a:t>
            </a:r>
          </a:p>
          <a:p>
            <a:pPr marL="952500" lvl="1" indent="-495300">
              <a:buFont typeface="Wingdings" pitchFamily="2" charset="2"/>
              <a:buAutoNum type="alphaUcPeriod"/>
            </a:pPr>
            <a:r>
              <a:rPr lang="en-US" dirty="0" smtClean="0"/>
              <a:t>They are easy to erect and very stable in storm conditions</a:t>
            </a:r>
          </a:p>
          <a:p>
            <a:pPr marL="952500" lvl="1" indent="-495300">
              <a:buFont typeface="Wingdings" pitchFamily="2" charset="2"/>
              <a:buAutoNum type="alphaUcPeriod"/>
            </a:pPr>
            <a:r>
              <a:rPr lang="en-US" dirty="0" smtClean="0"/>
              <a:t>They are compact and easy to store</a:t>
            </a:r>
          </a:p>
          <a:p>
            <a:pPr marL="952500" lvl="1" indent="-495300">
              <a:buFont typeface="Wingdings" pitchFamily="2" charset="2"/>
              <a:buAutoNum type="alphaUcPeriod"/>
            </a:pPr>
            <a:r>
              <a:rPr lang="en-US" dirty="0" smtClean="0"/>
              <a:t>They maximize desired signals and reduce interference from other stations</a:t>
            </a:r>
          </a:p>
        </p:txBody>
      </p:sp>
    </p:spTree>
    <p:extLst>
      <p:ext uri="{BB962C8B-B14F-4D97-AF65-F5344CB8AC3E}">
        <p14:creationId xmlns:p14="http://schemas.microsoft.com/office/powerpoint/2010/main" val="587359"/>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1000" fill="hold"/>
                                        <p:tgtEl>
                                          <p:spTgt spid="910339">
                                            <p:txEl>
                                              <p:pRg st="4" end="4"/>
                                            </p:txEl>
                                          </p:spTgt>
                                        </p:tgtEl>
                                        <p:attrNameLst>
                                          <p:attrName>style.color</p:attrName>
                                        </p:attrNameLst>
                                      </p:cBhvr>
                                      <p:to>
                                        <a:srgbClr val="FF3300"/>
                                      </p:to>
                                    </p:animClr>
                                  </p:childTnLst>
                                </p:cTn>
                              </p:par>
                              <p:par>
                                <p:cTn id="7" presetID="8" presetClass="emph" presetSubtype="0" fill="hold" nodeType="withEffect">
                                  <p:stCondLst>
                                    <p:cond delay="0"/>
                                  </p:stCondLst>
                                  <p:childTnLst>
                                    <p:animRot by="21600000">
                                      <p:cBhvr>
                                        <p:cTn id="8" dur="1000" fill="hold"/>
                                        <p:tgtEl>
                                          <p:spTgt spid="910339">
                                            <p:txEl>
                                              <p:pRg st="4" end="4"/>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r>
              <a:rPr lang="en-US" dirty="0" smtClean="0"/>
              <a:t>Topic 18 Question</a:t>
            </a:r>
          </a:p>
        </p:txBody>
      </p:sp>
      <p:sp>
        <p:nvSpPr>
          <p:cNvPr id="911363" name="Rectangle 3"/>
          <p:cNvSpPr>
            <a:spLocks noGrp="1" noChangeArrowheads="1"/>
          </p:cNvSpPr>
          <p:nvPr>
            <p:ph type="body" idx="1"/>
          </p:nvPr>
        </p:nvSpPr>
        <p:spPr/>
        <p:txBody>
          <a:bodyPr/>
          <a:lstStyle/>
          <a:p>
            <a:pPr marL="495300" indent="-495300">
              <a:buFont typeface="Wingdings" pitchFamily="2" charset="2"/>
              <a:buAutoNum type="arabicPeriod" startAt="4"/>
            </a:pPr>
            <a:r>
              <a:rPr lang="en-US" b="1" dirty="0" smtClean="0"/>
              <a:t>Which of the following statements about ARES deployment clothing is true?</a:t>
            </a:r>
          </a:p>
          <a:p>
            <a:pPr marL="952500" lvl="1" indent="-495300">
              <a:buFont typeface="Wingdings" pitchFamily="2" charset="2"/>
              <a:buAutoNum type="alphaUcPeriod"/>
            </a:pPr>
            <a:r>
              <a:rPr lang="en-US" sz="2200" dirty="0" smtClean="0"/>
              <a:t>Three years (until 2013) are being given to “wear out” and replace older clothing</a:t>
            </a:r>
          </a:p>
          <a:p>
            <a:pPr marL="952500" lvl="1" indent="-495300">
              <a:buFont typeface="Wingdings" pitchFamily="2" charset="2"/>
              <a:buAutoNum type="alphaUcPeriod"/>
            </a:pPr>
            <a:r>
              <a:rPr lang="en-US" sz="2200" dirty="0" smtClean="0"/>
              <a:t>The standards increase recognition and acceptance of ARES units</a:t>
            </a:r>
          </a:p>
          <a:p>
            <a:pPr marL="952500" lvl="1" indent="-495300">
              <a:buFont typeface="Wingdings" pitchFamily="2" charset="2"/>
              <a:buAutoNum type="alphaUcPeriod"/>
            </a:pPr>
            <a:r>
              <a:rPr lang="en-US" sz="2200" dirty="0" smtClean="0"/>
              <a:t>The standards apply only to clothing worn on actual ARES deployments</a:t>
            </a:r>
          </a:p>
          <a:p>
            <a:pPr marL="952500" lvl="1" indent="-495300">
              <a:buFont typeface="Wingdings" pitchFamily="2" charset="2"/>
              <a:buAutoNum type="alphaUcPeriod"/>
            </a:pPr>
            <a:r>
              <a:rPr lang="en-US" sz="2200" dirty="0" smtClean="0"/>
              <a:t>All of the above</a:t>
            </a:r>
          </a:p>
        </p:txBody>
      </p:sp>
    </p:spTree>
    <p:extLst>
      <p:ext uri="{BB962C8B-B14F-4D97-AF65-F5344CB8AC3E}">
        <p14:creationId xmlns:p14="http://schemas.microsoft.com/office/powerpoint/2010/main" val="1984383492"/>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911363">
                                            <p:txEl>
                                              <p:pRg st="4" end="4"/>
                                            </p:txEl>
                                          </p:spTgt>
                                        </p:tgtEl>
                                        <p:attrNameLst>
                                          <p:attrName>style.color</p:attrName>
                                        </p:attrNameLst>
                                      </p:cBhvr>
                                      <p:to>
                                        <a:srgbClr val="FF3300"/>
                                      </p:to>
                                    </p:animClr>
                                  </p:childTnLst>
                                </p:cTn>
                              </p:par>
                              <p:par>
                                <p:cTn id="7" presetID="8" presetClass="emph" presetSubtype="0" fill="hold" nodeType="withEffect">
                                  <p:stCondLst>
                                    <p:cond delay="0"/>
                                  </p:stCondLst>
                                  <p:childTnLst>
                                    <p:animRot by="21600000">
                                      <p:cBhvr>
                                        <p:cTn id="8" dur="2000" fill="hold"/>
                                        <p:tgtEl>
                                          <p:spTgt spid="911363">
                                            <p:txEl>
                                              <p:pRg st="4" end="4"/>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en-US" dirty="0" smtClean="0"/>
              <a:t>Topic 18 Question</a:t>
            </a:r>
          </a:p>
        </p:txBody>
      </p:sp>
      <p:sp>
        <p:nvSpPr>
          <p:cNvPr id="912387" name="Rectangle 3"/>
          <p:cNvSpPr>
            <a:spLocks noGrp="1" noChangeArrowheads="1"/>
          </p:cNvSpPr>
          <p:nvPr>
            <p:ph type="body" idx="1"/>
          </p:nvPr>
        </p:nvSpPr>
        <p:spPr/>
        <p:txBody>
          <a:bodyPr/>
          <a:lstStyle/>
          <a:p>
            <a:pPr marL="495300" indent="-495300">
              <a:buFont typeface="Wingdings" pitchFamily="2" charset="2"/>
              <a:buAutoNum type="arabicPeriod" startAt="5"/>
            </a:pPr>
            <a:r>
              <a:rPr lang="en-US" b="1" dirty="0" smtClean="0"/>
              <a:t>In comparing the 30 amp Anderson power pole connector with the 10 amp Molex connector, which of the following statements is true?</a:t>
            </a:r>
          </a:p>
          <a:p>
            <a:pPr marL="952500" lvl="1" indent="-495300">
              <a:buFont typeface="Wingdings" pitchFamily="2" charset="2"/>
              <a:buAutoNum type="alphaUcPeriod"/>
            </a:pPr>
            <a:r>
              <a:rPr lang="en-US" sz="2200" dirty="0" smtClean="0"/>
              <a:t>The Molex is better for high power applications</a:t>
            </a:r>
          </a:p>
          <a:p>
            <a:pPr marL="952500" lvl="1" indent="-495300">
              <a:buFont typeface="Wingdings" pitchFamily="2" charset="2"/>
              <a:buAutoNum type="alphaUcPeriod"/>
            </a:pPr>
            <a:r>
              <a:rPr lang="en-US" sz="2200" dirty="0" smtClean="0"/>
              <a:t>The Molex is better for heavy duty cycles</a:t>
            </a:r>
          </a:p>
          <a:p>
            <a:pPr marL="952500" lvl="1" indent="-495300">
              <a:buFont typeface="Wingdings" pitchFamily="2" charset="2"/>
              <a:buAutoNum type="alphaUcPeriod"/>
            </a:pPr>
            <a:r>
              <a:rPr lang="en-US" sz="2200" dirty="0" smtClean="0"/>
              <a:t>The Anderson handles only low power applications</a:t>
            </a:r>
          </a:p>
          <a:p>
            <a:pPr marL="952500" lvl="1" indent="-495300">
              <a:buFont typeface="Wingdings" pitchFamily="2" charset="2"/>
              <a:buAutoNum type="alphaUcPeriod"/>
            </a:pPr>
            <a:r>
              <a:rPr lang="en-US" sz="2200" dirty="0" smtClean="0"/>
              <a:t>The Anderson is capable of being plugged and unplugged a greater number of times without deterioration</a:t>
            </a:r>
          </a:p>
        </p:txBody>
      </p:sp>
    </p:spTree>
    <p:extLst>
      <p:ext uri="{BB962C8B-B14F-4D97-AF65-F5344CB8AC3E}">
        <p14:creationId xmlns:p14="http://schemas.microsoft.com/office/powerpoint/2010/main" val="841559338"/>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1000" fill="hold"/>
                                        <p:tgtEl>
                                          <p:spTgt spid="912387">
                                            <p:txEl>
                                              <p:pRg st="4" end="4"/>
                                            </p:txEl>
                                          </p:spTgt>
                                        </p:tgtEl>
                                        <p:attrNameLst>
                                          <p:attrName>style.color</p:attrName>
                                        </p:attrNameLst>
                                      </p:cBhvr>
                                      <p:to>
                                        <a:srgbClr val="FF3300"/>
                                      </p:to>
                                    </p:animClr>
                                  </p:childTnLst>
                                </p:cTn>
                              </p:par>
                              <p:par>
                                <p:cTn id="7" presetID="8" presetClass="emph" presetSubtype="0" fill="hold" nodeType="withEffect">
                                  <p:stCondLst>
                                    <p:cond delay="0"/>
                                  </p:stCondLst>
                                  <p:childTnLst>
                                    <p:animRot by="21600000">
                                      <p:cBhvr>
                                        <p:cTn id="8" dur="1000" fill="hold"/>
                                        <p:tgtEl>
                                          <p:spTgt spid="912387">
                                            <p:txEl>
                                              <p:pRg st="4" end="4"/>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WordArt 2"/>
          <p:cNvSpPr>
            <a:spLocks noChangeArrowheads="1" noChangeShapeType="1" noTextEdit="1"/>
          </p:cNvSpPr>
          <p:nvPr/>
        </p:nvSpPr>
        <p:spPr bwMode="auto">
          <a:xfrm>
            <a:off x="1981200" y="2057400"/>
            <a:ext cx="5334000" cy="2286000"/>
          </a:xfrm>
          <a:prstGeom prst="rect">
            <a:avLst/>
          </a:prstGeom>
        </p:spPr>
        <p:txBody>
          <a:bodyPr wrap="none" fromWordArt="1">
            <a:prstTxWarp prst="textDoubleWave1">
              <a:avLst>
                <a:gd name="adj1" fmla="val 6500"/>
                <a:gd name="adj2" fmla="val 0"/>
              </a:avLst>
            </a:prstTxWarp>
          </a:bodyPr>
          <a:lstStyle/>
          <a:p>
            <a:pPr algn="ctr"/>
            <a:r>
              <a:rPr lang="pt-BR" sz="3600" kern="10" spc="-360" dirty="0">
                <a:ln w="12700">
                  <a:solidFill>
                    <a:srgbClr val="000099"/>
                  </a:solidFill>
                  <a:round/>
                  <a:headEnd/>
                  <a:tailEnd/>
                </a:ln>
                <a:solidFill>
                  <a:srgbClr val="33CCFF"/>
                </a:solidFill>
                <a:effectLst>
                  <a:outerShdw dist="125724" dir="18900000" algn="ctr" rotWithShape="0">
                    <a:srgbClr val="000099"/>
                  </a:outerShdw>
                </a:effectLst>
                <a:latin typeface="Impact"/>
              </a:rPr>
              <a:t>B r e a k</a:t>
            </a:r>
            <a:endParaRPr lang="en-US" sz="3600" kern="10" spc="-360" dirty="0">
              <a:ln w="12700">
                <a:solidFill>
                  <a:srgbClr val="000099"/>
                </a:solidFill>
                <a:round/>
                <a:headEnd/>
                <a:tailEnd/>
              </a:ln>
              <a:solidFill>
                <a:srgbClr val="33CCFF"/>
              </a:solidFill>
              <a:effectLst>
                <a:outerShdw dist="125724" dir="18900000" algn="ctr" rotWithShape="0">
                  <a:srgbClr val="000099"/>
                </a:outerShdw>
              </a:effectLst>
              <a:latin typeface="Impact"/>
            </a:endParaRPr>
          </a:p>
        </p:txBody>
      </p:sp>
      <p:sp>
        <p:nvSpPr>
          <p:cNvPr id="2" name="TextBox 1"/>
          <p:cNvSpPr txBox="1"/>
          <p:nvPr/>
        </p:nvSpPr>
        <p:spPr>
          <a:xfrm>
            <a:off x="2427130" y="5053280"/>
            <a:ext cx="4888069" cy="1323439"/>
          </a:xfrm>
          <a:prstGeom prst="rect">
            <a:avLst/>
          </a:prstGeom>
          <a:noFill/>
        </p:spPr>
        <p:txBody>
          <a:bodyPr wrap="none" rtlCol="0">
            <a:spAutoFit/>
          </a:bodyPr>
          <a:lstStyle/>
          <a:p>
            <a:r>
              <a:rPr lang="en-US" sz="8000" dirty="0" smtClean="0">
                <a:solidFill>
                  <a:srgbClr val="FF0000"/>
                </a:solidFill>
              </a:rPr>
              <a:t>10 Minutes</a:t>
            </a:r>
            <a:endParaRPr lang="en-US" sz="8000" dirty="0">
              <a:solidFill>
                <a:srgbClr val="FF0000"/>
              </a:solidFill>
            </a:endParaRPr>
          </a:p>
        </p:txBody>
      </p:sp>
    </p:spTree>
    <p:extLst>
      <p:ext uri="{BB962C8B-B14F-4D97-AF65-F5344CB8AC3E}">
        <p14:creationId xmlns:p14="http://schemas.microsoft.com/office/powerpoint/2010/main" val="21333563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0070C0"/>
                </a:solidFill>
              </a:rPr>
              <a:t>Professionalism</a:t>
            </a:r>
            <a:endParaRPr lang="en-US" b="1" dirty="0">
              <a:solidFill>
                <a:srgbClr val="0070C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0575" y="1518602"/>
            <a:ext cx="1905000" cy="2400300"/>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912518" y="1893410"/>
            <a:ext cx="2146695" cy="142335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4001589"/>
            <a:ext cx="1998118" cy="2740276"/>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00400" y="4114800"/>
            <a:ext cx="3561117" cy="213360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76850" y="1556702"/>
            <a:ext cx="1704975" cy="244379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67562" y="4114800"/>
            <a:ext cx="1524000" cy="2286000"/>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00875" y="1533524"/>
            <a:ext cx="2143125" cy="2143125"/>
          </a:xfrm>
          <a:prstGeom prst="rect">
            <a:avLst/>
          </a:prstGeom>
        </p:spPr>
      </p:pic>
    </p:spTree>
    <p:extLst>
      <p:ext uri="{BB962C8B-B14F-4D97-AF65-F5344CB8AC3E}">
        <p14:creationId xmlns:p14="http://schemas.microsoft.com/office/powerpoint/2010/main" val="2173403734"/>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3505200" y="1752600"/>
            <a:ext cx="21336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9600" dirty="0" smtClean="0"/>
              <a:t>10</a:t>
            </a:r>
            <a:endParaRPr lang="en-US" sz="9600" dirty="0"/>
          </a:p>
        </p:txBody>
      </p:sp>
      <p:sp>
        <p:nvSpPr>
          <p:cNvPr id="6147" name="Text Box 3"/>
          <p:cNvSpPr txBox="1">
            <a:spLocks noChangeArrowheads="1"/>
          </p:cNvSpPr>
          <p:nvPr/>
        </p:nvSpPr>
        <p:spPr bwMode="auto">
          <a:xfrm>
            <a:off x="2286000" y="4343400"/>
            <a:ext cx="46482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7200" dirty="0" smtClean="0"/>
              <a:t>Minutes</a:t>
            </a:r>
            <a:endParaRPr lang="en-US" sz="7200" dirty="0"/>
          </a:p>
        </p:txBody>
      </p:sp>
    </p:spTree>
    <p:extLst>
      <p:ext uri="{BB962C8B-B14F-4D97-AF65-F5344CB8AC3E}">
        <p14:creationId xmlns:p14="http://schemas.microsoft.com/office/powerpoint/2010/main" val="3604714100"/>
      </p:ext>
    </p:extLst>
  </p:cSld>
  <p:clrMapOvr>
    <a:masterClrMapping/>
  </p:clrMapOvr>
  <p:transition advClick="0" advTm="300000">
    <p:sndAc>
      <p:stSnd>
        <p:snd r:embed="rId2" name="timeisit.wav"/>
      </p:stSnd>
    </p:sndAc>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3505200" y="1752600"/>
            <a:ext cx="21336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9600" dirty="0" smtClean="0"/>
              <a:t>5</a:t>
            </a:r>
            <a:endParaRPr lang="en-US" sz="9600" dirty="0"/>
          </a:p>
        </p:txBody>
      </p:sp>
      <p:sp>
        <p:nvSpPr>
          <p:cNvPr id="6147" name="Text Box 3"/>
          <p:cNvSpPr txBox="1">
            <a:spLocks noChangeArrowheads="1"/>
          </p:cNvSpPr>
          <p:nvPr/>
        </p:nvSpPr>
        <p:spPr bwMode="auto">
          <a:xfrm>
            <a:off x="2286000" y="4343400"/>
            <a:ext cx="46482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7200" dirty="0" smtClean="0"/>
              <a:t>Minutes</a:t>
            </a:r>
            <a:endParaRPr lang="en-US" sz="7200" dirty="0"/>
          </a:p>
        </p:txBody>
      </p:sp>
    </p:spTree>
    <p:extLst>
      <p:ext uri="{BB962C8B-B14F-4D97-AF65-F5344CB8AC3E}">
        <p14:creationId xmlns:p14="http://schemas.microsoft.com/office/powerpoint/2010/main" val="650784739"/>
      </p:ext>
    </p:extLst>
  </p:cSld>
  <p:clrMapOvr>
    <a:masterClrMapping/>
  </p:clrMapOvr>
  <p:transition advClick="0" advTm="180000">
    <p:sndAc>
      <p:stSnd>
        <p:snd r:embed="rId2" name="timeisit.wav"/>
      </p:stSnd>
    </p:sndAc>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3505200" y="1752600"/>
            <a:ext cx="21336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9600" dirty="0" smtClean="0"/>
              <a:t>2</a:t>
            </a:r>
            <a:endParaRPr lang="en-US" sz="9600" dirty="0"/>
          </a:p>
        </p:txBody>
      </p:sp>
      <p:sp>
        <p:nvSpPr>
          <p:cNvPr id="6147" name="Text Box 3"/>
          <p:cNvSpPr txBox="1">
            <a:spLocks noChangeArrowheads="1"/>
          </p:cNvSpPr>
          <p:nvPr/>
        </p:nvSpPr>
        <p:spPr bwMode="auto">
          <a:xfrm>
            <a:off x="2286000" y="4343400"/>
            <a:ext cx="46482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7200" dirty="0" smtClean="0"/>
              <a:t>Minutes</a:t>
            </a:r>
            <a:endParaRPr lang="en-US" sz="7200" dirty="0"/>
          </a:p>
        </p:txBody>
      </p:sp>
    </p:spTree>
    <p:extLst>
      <p:ext uri="{BB962C8B-B14F-4D97-AF65-F5344CB8AC3E}">
        <p14:creationId xmlns:p14="http://schemas.microsoft.com/office/powerpoint/2010/main" val="4006818477"/>
      </p:ext>
    </p:extLst>
  </p:cSld>
  <p:clrMapOvr>
    <a:masterClrMapping/>
  </p:clrMapOvr>
  <p:transition advClick="0" advTm="60000">
    <p:sndAc>
      <p:stSnd>
        <p:snd r:embed="rId2" name="timeisit.wav"/>
      </p:stSnd>
    </p:sndAc>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3505200" y="1752600"/>
            <a:ext cx="21336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9600" dirty="0"/>
              <a:t>1</a:t>
            </a:r>
          </a:p>
        </p:txBody>
      </p:sp>
      <p:sp>
        <p:nvSpPr>
          <p:cNvPr id="6147" name="Text Box 3"/>
          <p:cNvSpPr txBox="1">
            <a:spLocks noChangeArrowheads="1"/>
          </p:cNvSpPr>
          <p:nvPr/>
        </p:nvSpPr>
        <p:spPr bwMode="auto">
          <a:xfrm>
            <a:off x="2286000" y="4343400"/>
            <a:ext cx="46482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7200" dirty="0" smtClean="0"/>
              <a:t>Minute</a:t>
            </a:r>
            <a:endParaRPr lang="en-US" sz="7200" dirty="0"/>
          </a:p>
        </p:txBody>
      </p:sp>
    </p:spTree>
    <p:extLst>
      <p:ext uri="{BB962C8B-B14F-4D97-AF65-F5344CB8AC3E}">
        <p14:creationId xmlns:p14="http://schemas.microsoft.com/office/powerpoint/2010/main" val="3734428624"/>
      </p:ext>
    </p:extLst>
  </p:cSld>
  <p:clrMapOvr>
    <a:masterClrMapping/>
  </p:clrMapOvr>
  <p:transition advClick="0" advTm="10000">
    <p:sndAc>
      <p:stSnd>
        <p:snd r:embed="rId2" name="timeisit.wav"/>
      </p:stSnd>
    </p:sndAc>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2057400" y="1706940"/>
            <a:ext cx="50292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9600" dirty="0"/>
              <a:t>50</a:t>
            </a:r>
          </a:p>
        </p:txBody>
      </p:sp>
      <p:sp>
        <p:nvSpPr>
          <p:cNvPr id="7171" name="Text Box 3"/>
          <p:cNvSpPr txBox="1">
            <a:spLocks noChangeArrowheads="1"/>
          </p:cNvSpPr>
          <p:nvPr/>
        </p:nvSpPr>
        <p:spPr bwMode="auto">
          <a:xfrm>
            <a:off x="2286000" y="4362271"/>
            <a:ext cx="46482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7200" dirty="0" smtClean="0"/>
              <a:t>Seconds</a:t>
            </a:r>
            <a:endParaRPr lang="en-US" sz="7200" dirty="0"/>
          </a:p>
        </p:txBody>
      </p:sp>
    </p:spTree>
    <p:extLst>
      <p:ext uri="{BB962C8B-B14F-4D97-AF65-F5344CB8AC3E}">
        <p14:creationId xmlns:p14="http://schemas.microsoft.com/office/powerpoint/2010/main" val="4107552607"/>
      </p:ext>
    </p:extLst>
  </p:cSld>
  <p:clrMapOvr>
    <a:masterClrMapping/>
  </p:clrMapOvr>
  <p:transition advClick="0" advTm="10000"/>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2057400" y="1752600"/>
            <a:ext cx="50292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9600" dirty="0"/>
              <a:t>40</a:t>
            </a:r>
          </a:p>
        </p:txBody>
      </p:sp>
      <p:sp>
        <p:nvSpPr>
          <p:cNvPr id="8195" name="Text Box 3"/>
          <p:cNvSpPr txBox="1">
            <a:spLocks noChangeArrowheads="1"/>
          </p:cNvSpPr>
          <p:nvPr/>
        </p:nvSpPr>
        <p:spPr bwMode="auto">
          <a:xfrm>
            <a:off x="2286000" y="4343400"/>
            <a:ext cx="46482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7200" dirty="0" smtClean="0"/>
              <a:t>Seconds</a:t>
            </a:r>
            <a:endParaRPr lang="en-US" sz="7200" dirty="0"/>
          </a:p>
        </p:txBody>
      </p:sp>
    </p:spTree>
    <p:extLst>
      <p:ext uri="{BB962C8B-B14F-4D97-AF65-F5344CB8AC3E}">
        <p14:creationId xmlns:p14="http://schemas.microsoft.com/office/powerpoint/2010/main" val="1508956620"/>
      </p:ext>
    </p:extLst>
  </p:cSld>
  <p:clrMapOvr>
    <a:masterClrMapping/>
  </p:clrMapOvr>
  <p:transition advClick="0" advTm="10000"/>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2057400" y="1706940"/>
            <a:ext cx="50292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9600" dirty="0"/>
              <a:t>30</a:t>
            </a:r>
          </a:p>
        </p:txBody>
      </p:sp>
      <p:sp>
        <p:nvSpPr>
          <p:cNvPr id="9219" name="Text Box 3"/>
          <p:cNvSpPr txBox="1">
            <a:spLocks noChangeArrowheads="1"/>
          </p:cNvSpPr>
          <p:nvPr/>
        </p:nvSpPr>
        <p:spPr bwMode="auto">
          <a:xfrm>
            <a:off x="2286000" y="4343400"/>
            <a:ext cx="46482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7200" dirty="0" smtClean="0"/>
              <a:t>Seconds</a:t>
            </a:r>
            <a:endParaRPr lang="en-US" sz="7200" dirty="0"/>
          </a:p>
        </p:txBody>
      </p:sp>
    </p:spTree>
    <p:extLst>
      <p:ext uri="{BB962C8B-B14F-4D97-AF65-F5344CB8AC3E}">
        <p14:creationId xmlns:p14="http://schemas.microsoft.com/office/powerpoint/2010/main" val="1258267571"/>
      </p:ext>
    </p:extLst>
  </p:cSld>
  <p:clrMapOvr>
    <a:masterClrMapping/>
  </p:clrMapOvr>
  <p:transition advClick="0" advTm="10000"/>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2057400" y="1706940"/>
            <a:ext cx="50292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9600" dirty="0"/>
              <a:t>20</a:t>
            </a:r>
          </a:p>
        </p:txBody>
      </p:sp>
      <p:sp>
        <p:nvSpPr>
          <p:cNvPr id="10243" name="Text Box 3"/>
          <p:cNvSpPr txBox="1">
            <a:spLocks noChangeArrowheads="1"/>
          </p:cNvSpPr>
          <p:nvPr/>
        </p:nvSpPr>
        <p:spPr bwMode="auto">
          <a:xfrm>
            <a:off x="2286000" y="4343400"/>
            <a:ext cx="46482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7200" dirty="0" smtClean="0"/>
              <a:t>Seconds</a:t>
            </a:r>
            <a:endParaRPr lang="en-US" sz="7200" dirty="0"/>
          </a:p>
        </p:txBody>
      </p:sp>
    </p:spTree>
    <p:extLst>
      <p:ext uri="{BB962C8B-B14F-4D97-AF65-F5344CB8AC3E}">
        <p14:creationId xmlns:p14="http://schemas.microsoft.com/office/powerpoint/2010/main" val="2256843999"/>
      </p:ext>
    </p:extLst>
  </p:cSld>
  <p:clrMapOvr>
    <a:masterClrMapping/>
  </p:clrMapOvr>
  <p:transition advClick="0" advTm="10000"/>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2133600" y="609600"/>
            <a:ext cx="5029200" cy="329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20800" b="1" dirty="0">
                <a:solidFill>
                  <a:srgbClr val="FF0000"/>
                </a:solidFill>
              </a:rPr>
              <a:t>10</a:t>
            </a:r>
          </a:p>
        </p:txBody>
      </p:sp>
      <p:sp>
        <p:nvSpPr>
          <p:cNvPr id="11267" name="Text Box 3"/>
          <p:cNvSpPr txBox="1">
            <a:spLocks noChangeArrowheads="1"/>
          </p:cNvSpPr>
          <p:nvPr/>
        </p:nvSpPr>
        <p:spPr bwMode="auto">
          <a:xfrm>
            <a:off x="2286000" y="4648200"/>
            <a:ext cx="46482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9600" dirty="0" smtClean="0"/>
              <a:t>Seconds</a:t>
            </a:r>
            <a:endParaRPr lang="en-US" sz="9600" dirty="0"/>
          </a:p>
        </p:txBody>
      </p:sp>
    </p:spTree>
    <p:extLst>
      <p:ext uri="{BB962C8B-B14F-4D97-AF65-F5344CB8AC3E}">
        <p14:creationId xmlns:p14="http://schemas.microsoft.com/office/powerpoint/2010/main" val="220675957"/>
      </p:ext>
    </p:extLst>
  </p:cSld>
  <p:clrMapOvr>
    <a:masterClrMapping/>
  </p:clrMapOvr>
  <p:transition advClick="0" advTm="1000"/>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2133600" y="609600"/>
            <a:ext cx="5029200"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30000" dirty="0"/>
              <a:t>9</a:t>
            </a:r>
          </a:p>
        </p:txBody>
      </p:sp>
      <p:sp>
        <p:nvSpPr>
          <p:cNvPr id="12291" name="Text Box 3"/>
          <p:cNvSpPr txBox="1">
            <a:spLocks noChangeArrowheads="1"/>
          </p:cNvSpPr>
          <p:nvPr/>
        </p:nvSpPr>
        <p:spPr bwMode="auto">
          <a:xfrm>
            <a:off x="2286000" y="4648200"/>
            <a:ext cx="46482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9600" dirty="0" smtClean="0"/>
              <a:t>Seconds</a:t>
            </a:r>
            <a:endParaRPr lang="en-US" sz="9600" dirty="0"/>
          </a:p>
        </p:txBody>
      </p:sp>
    </p:spTree>
    <p:extLst>
      <p:ext uri="{BB962C8B-B14F-4D97-AF65-F5344CB8AC3E}">
        <p14:creationId xmlns:p14="http://schemas.microsoft.com/office/powerpoint/2010/main" val="2157306954"/>
      </p:ext>
    </p:extLst>
  </p:cSld>
  <p:clrMapOvr>
    <a:masterClrMapping/>
  </p:clrMapOvr>
  <p:transition advClick="0" advTm="1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363" y="1600200"/>
            <a:ext cx="4069237" cy="3048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9390" y="1600201"/>
            <a:ext cx="4059810" cy="3040940"/>
          </a:xfrm>
          <a:prstGeom prst="rect">
            <a:avLst/>
          </a:prstGeom>
        </p:spPr>
      </p:pic>
      <p:sp>
        <p:nvSpPr>
          <p:cNvPr id="6" name="Title 1"/>
          <p:cNvSpPr>
            <a:spLocks noGrp="1"/>
          </p:cNvSpPr>
          <p:nvPr>
            <p:ph type="title"/>
          </p:nvPr>
        </p:nvSpPr>
        <p:spPr>
          <a:xfrm>
            <a:off x="762000" y="269632"/>
            <a:ext cx="8077200" cy="1143000"/>
          </a:xfrm>
        </p:spPr>
        <p:txBody>
          <a:bodyPr/>
          <a:lstStyle/>
          <a:p>
            <a:pPr algn="ctr"/>
            <a:r>
              <a:rPr lang="en-US" b="1" dirty="0" smtClean="0">
                <a:solidFill>
                  <a:srgbClr val="0070C0"/>
                </a:solidFill>
              </a:rPr>
              <a:t>Standardized Outer Garment</a:t>
            </a:r>
            <a:endParaRPr lang="en-US" b="1" dirty="0">
              <a:solidFill>
                <a:srgbClr val="0070C0"/>
              </a:solidFill>
            </a:endParaRPr>
          </a:p>
        </p:txBody>
      </p:sp>
      <p:sp>
        <p:nvSpPr>
          <p:cNvPr id="7" name="TextBox 6"/>
          <p:cNvSpPr txBox="1"/>
          <p:nvPr/>
        </p:nvSpPr>
        <p:spPr>
          <a:xfrm>
            <a:off x="1447800" y="4953000"/>
            <a:ext cx="2743200" cy="1477328"/>
          </a:xfrm>
          <a:prstGeom prst="rect">
            <a:avLst/>
          </a:prstGeom>
          <a:noFill/>
        </p:spPr>
        <p:txBody>
          <a:bodyPr wrap="square" rtlCol="0">
            <a:spAutoFit/>
          </a:bodyPr>
          <a:lstStyle/>
          <a:p>
            <a:r>
              <a:rPr lang="en-US" dirty="0" smtClean="0"/>
              <a:t>Safety Green (yellow)</a:t>
            </a:r>
          </a:p>
          <a:p>
            <a:r>
              <a:rPr lang="en-US" dirty="0" smtClean="0"/>
              <a:t>Sliver Reflective Tape</a:t>
            </a:r>
          </a:p>
          <a:p>
            <a:r>
              <a:rPr lang="en-US" dirty="0" smtClean="0"/>
              <a:t>Black Letters on back &amp; black LOGO</a:t>
            </a:r>
          </a:p>
          <a:p>
            <a:r>
              <a:rPr lang="en-US" dirty="0" smtClean="0"/>
              <a:t>ID Badge</a:t>
            </a:r>
            <a:endParaRPr lang="en-US" dirty="0"/>
          </a:p>
        </p:txBody>
      </p:sp>
      <p:sp>
        <p:nvSpPr>
          <p:cNvPr id="8" name="TextBox 7"/>
          <p:cNvSpPr txBox="1"/>
          <p:nvPr/>
        </p:nvSpPr>
        <p:spPr>
          <a:xfrm>
            <a:off x="5486400" y="4953000"/>
            <a:ext cx="3124200" cy="923330"/>
          </a:xfrm>
          <a:prstGeom prst="rect">
            <a:avLst/>
          </a:prstGeom>
          <a:noFill/>
        </p:spPr>
        <p:txBody>
          <a:bodyPr wrap="square" rtlCol="0">
            <a:spAutoFit/>
          </a:bodyPr>
          <a:lstStyle/>
          <a:p>
            <a:r>
              <a:rPr lang="en-US" dirty="0" smtClean="0"/>
              <a:t>Can add organizational name  on back in 1” letters or front in ½” letters under the LOGO</a:t>
            </a:r>
          </a:p>
        </p:txBody>
      </p:sp>
    </p:spTree>
    <p:extLst>
      <p:ext uri="{BB962C8B-B14F-4D97-AF65-F5344CB8AC3E}">
        <p14:creationId xmlns:p14="http://schemas.microsoft.com/office/powerpoint/2010/main" val="2457095344"/>
      </p:ext>
    </p:extLst>
  </p:cSld>
  <p:clrMapOvr>
    <a:masterClrMapping/>
  </p:clrMapOvr>
  <p:transition spd="slow">
    <p:wipe dir="d"/>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2133600" y="609600"/>
            <a:ext cx="5029200"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30000" dirty="0"/>
              <a:t>8</a:t>
            </a:r>
          </a:p>
        </p:txBody>
      </p:sp>
      <p:sp>
        <p:nvSpPr>
          <p:cNvPr id="13315" name="Text Box 3"/>
          <p:cNvSpPr txBox="1">
            <a:spLocks noChangeArrowheads="1"/>
          </p:cNvSpPr>
          <p:nvPr/>
        </p:nvSpPr>
        <p:spPr bwMode="auto">
          <a:xfrm>
            <a:off x="2286000" y="4648200"/>
            <a:ext cx="46482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9600" dirty="0" smtClean="0"/>
              <a:t>Seconds</a:t>
            </a:r>
            <a:endParaRPr lang="en-US" sz="9600" dirty="0"/>
          </a:p>
        </p:txBody>
      </p:sp>
    </p:spTree>
    <p:extLst>
      <p:ext uri="{BB962C8B-B14F-4D97-AF65-F5344CB8AC3E}">
        <p14:creationId xmlns:p14="http://schemas.microsoft.com/office/powerpoint/2010/main" val="571246636"/>
      </p:ext>
    </p:extLst>
  </p:cSld>
  <p:clrMapOvr>
    <a:masterClrMapping/>
  </p:clrMapOvr>
  <p:transition advClick="0" advTm="1000"/>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2133600" y="609600"/>
            <a:ext cx="5029200"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30000" dirty="0"/>
              <a:t>7</a:t>
            </a:r>
          </a:p>
        </p:txBody>
      </p:sp>
      <p:sp>
        <p:nvSpPr>
          <p:cNvPr id="14339" name="Text Box 3"/>
          <p:cNvSpPr txBox="1">
            <a:spLocks noChangeArrowheads="1"/>
          </p:cNvSpPr>
          <p:nvPr/>
        </p:nvSpPr>
        <p:spPr bwMode="auto">
          <a:xfrm>
            <a:off x="2286000" y="4648200"/>
            <a:ext cx="46482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9600" dirty="0" smtClean="0"/>
              <a:t>Seconds</a:t>
            </a:r>
            <a:endParaRPr lang="en-US" sz="9600" dirty="0"/>
          </a:p>
        </p:txBody>
      </p:sp>
    </p:spTree>
    <p:extLst>
      <p:ext uri="{BB962C8B-B14F-4D97-AF65-F5344CB8AC3E}">
        <p14:creationId xmlns:p14="http://schemas.microsoft.com/office/powerpoint/2010/main" val="315319214"/>
      </p:ext>
    </p:extLst>
  </p:cSld>
  <p:clrMapOvr>
    <a:masterClrMapping/>
  </p:clrMapOvr>
  <p:transition advClick="0" advTm="1000"/>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2133600" y="609600"/>
            <a:ext cx="5029200"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30000" dirty="0"/>
              <a:t>6</a:t>
            </a:r>
          </a:p>
        </p:txBody>
      </p:sp>
      <p:sp>
        <p:nvSpPr>
          <p:cNvPr id="15363" name="Text Box 3"/>
          <p:cNvSpPr txBox="1">
            <a:spLocks noChangeArrowheads="1"/>
          </p:cNvSpPr>
          <p:nvPr/>
        </p:nvSpPr>
        <p:spPr bwMode="auto">
          <a:xfrm>
            <a:off x="2286000" y="4648200"/>
            <a:ext cx="46482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9600" dirty="0" smtClean="0"/>
              <a:t>Seconds</a:t>
            </a:r>
            <a:endParaRPr lang="en-US" sz="9600" dirty="0"/>
          </a:p>
        </p:txBody>
      </p:sp>
    </p:spTree>
    <p:extLst>
      <p:ext uri="{BB962C8B-B14F-4D97-AF65-F5344CB8AC3E}">
        <p14:creationId xmlns:p14="http://schemas.microsoft.com/office/powerpoint/2010/main" val="921854842"/>
      </p:ext>
    </p:extLst>
  </p:cSld>
  <p:clrMapOvr>
    <a:masterClrMapping/>
  </p:clrMapOvr>
  <p:transition advClick="0" advTm="1000"/>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2133600" y="609600"/>
            <a:ext cx="5029200"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30000" dirty="0"/>
              <a:t>5</a:t>
            </a:r>
          </a:p>
        </p:txBody>
      </p:sp>
      <p:sp>
        <p:nvSpPr>
          <p:cNvPr id="16387" name="Text Box 3"/>
          <p:cNvSpPr txBox="1">
            <a:spLocks noChangeArrowheads="1"/>
          </p:cNvSpPr>
          <p:nvPr/>
        </p:nvSpPr>
        <p:spPr bwMode="auto">
          <a:xfrm>
            <a:off x="2286000" y="4648200"/>
            <a:ext cx="46482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9600" dirty="0" smtClean="0"/>
              <a:t>Seconds</a:t>
            </a:r>
            <a:endParaRPr lang="en-US" sz="9600" dirty="0"/>
          </a:p>
        </p:txBody>
      </p:sp>
    </p:spTree>
    <p:extLst>
      <p:ext uri="{BB962C8B-B14F-4D97-AF65-F5344CB8AC3E}">
        <p14:creationId xmlns:p14="http://schemas.microsoft.com/office/powerpoint/2010/main" val="2242933723"/>
      </p:ext>
    </p:extLst>
  </p:cSld>
  <p:clrMapOvr>
    <a:masterClrMapping/>
  </p:clrMapOvr>
  <p:transition advClick="0" advTm="1000"/>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2133600" y="609600"/>
            <a:ext cx="5029200"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30000" dirty="0"/>
              <a:t>4</a:t>
            </a:r>
          </a:p>
        </p:txBody>
      </p:sp>
      <p:sp>
        <p:nvSpPr>
          <p:cNvPr id="17411" name="Text Box 3"/>
          <p:cNvSpPr txBox="1">
            <a:spLocks noChangeArrowheads="1"/>
          </p:cNvSpPr>
          <p:nvPr/>
        </p:nvSpPr>
        <p:spPr bwMode="auto">
          <a:xfrm>
            <a:off x="2286000" y="4648200"/>
            <a:ext cx="46482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9600" dirty="0" smtClean="0"/>
              <a:t>Seconds</a:t>
            </a:r>
            <a:endParaRPr lang="en-US" sz="9600" dirty="0"/>
          </a:p>
        </p:txBody>
      </p:sp>
    </p:spTree>
    <p:extLst>
      <p:ext uri="{BB962C8B-B14F-4D97-AF65-F5344CB8AC3E}">
        <p14:creationId xmlns:p14="http://schemas.microsoft.com/office/powerpoint/2010/main" val="663857662"/>
      </p:ext>
    </p:extLst>
  </p:cSld>
  <p:clrMapOvr>
    <a:masterClrMapping/>
  </p:clrMapOvr>
  <p:transition advClick="0" advTm="1000"/>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2133600" y="609600"/>
            <a:ext cx="5029200"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30000" dirty="0"/>
              <a:t>3</a:t>
            </a:r>
          </a:p>
        </p:txBody>
      </p:sp>
      <p:sp>
        <p:nvSpPr>
          <p:cNvPr id="18435" name="Text Box 3"/>
          <p:cNvSpPr txBox="1">
            <a:spLocks noChangeArrowheads="1"/>
          </p:cNvSpPr>
          <p:nvPr/>
        </p:nvSpPr>
        <p:spPr bwMode="auto">
          <a:xfrm>
            <a:off x="2286000" y="4648200"/>
            <a:ext cx="46482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9600" dirty="0" smtClean="0"/>
              <a:t>Seconds</a:t>
            </a:r>
            <a:endParaRPr lang="en-US" sz="9600" dirty="0"/>
          </a:p>
        </p:txBody>
      </p:sp>
    </p:spTree>
    <p:extLst>
      <p:ext uri="{BB962C8B-B14F-4D97-AF65-F5344CB8AC3E}">
        <p14:creationId xmlns:p14="http://schemas.microsoft.com/office/powerpoint/2010/main" val="657484229"/>
      </p:ext>
    </p:extLst>
  </p:cSld>
  <p:clrMapOvr>
    <a:masterClrMapping/>
  </p:clrMapOvr>
  <p:transition advClick="0" advTm="1000"/>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2133600" y="609600"/>
            <a:ext cx="5029200"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30000" dirty="0"/>
              <a:t>2</a:t>
            </a:r>
          </a:p>
        </p:txBody>
      </p:sp>
      <p:sp>
        <p:nvSpPr>
          <p:cNvPr id="19459" name="Text Box 3"/>
          <p:cNvSpPr txBox="1">
            <a:spLocks noChangeArrowheads="1"/>
          </p:cNvSpPr>
          <p:nvPr/>
        </p:nvSpPr>
        <p:spPr bwMode="auto">
          <a:xfrm>
            <a:off x="2286000" y="4648200"/>
            <a:ext cx="46482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9600" dirty="0" smtClean="0"/>
              <a:t>Seconds</a:t>
            </a:r>
            <a:endParaRPr lang="en-US" sz="9600" dirty="0"/>
          </a:p>
        </p:txBody>
      </p:sp>
    </p:spTree>
    <p:extLst>
      <p:ext uri="{BB962C8B-B14F-4D97-AF65-F5344CB8AC3E}">
        <p14:creationId xmlns:p14="http://schemas.microsoft.com/office/powerpoint/2010/main" val="2984446879"/>
      </p:ext>
    </p:extLst>
  </p:cSld>
  <p:clrMapOvr>
    <a:masterClrMapping/>
  </p:clrMapOvr>
  <p:transition advClick="0" advTm="1000"/>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2133600" y="609600"/>
            <a:ext cx="5029200"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30000" dirty="0"/>
              <a:t>1</a:t>
            </a:r>
          </a:p>
        </p:txBody>
      </p:sp>
      <p:sp>
        <p:nvSpPr>
          <p:cNvPr id="20483" name="Text Box 3"/>
          <p:cNvSpPr txBox="1">
            <a:spLocks noChangeArrowheads="1"/>
          </p:cNvSpPr>
          <p:nvPr/>
        </p:nvSpPr>
        <p:spPr bwMode="auto">
          <a:xfrm>
            <a:off x="2286000" y="4648200"/>
            <a:ext cx="46482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9600" dirty="0" smtClean="0"/>
              <a:t>Seconds</a:t>
            </a:r>
            <a:endParaRPr lang="en-US" sz="9600" dirty="0"/>
          </a:p>
        </p:txBody>
      </p:sp>
    </p:spTree>
    <p:extLst>
      <p:ext uri="{BB962C8B-B14F-4D97-AF65-F5344CB8AC3E}">
        <p14:creationId xmlns:p14="http://schemas.microsoft.com/office/powerpoint/2010/main" val="1665206834"/>
      </p:ext>
    </p:extLst>
  </p:cSld>
  <p:clrMapOvr>
    <a:masterClrMapping/>
  </p:clrMapOvr>
  <p:transition advClick="0" advTm="1000"/>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WordArt 2"/>
          <p:cNvSpPr>
            <a:spLocks noChangeArrowheads="1" noChangeShapeType="1" noTextEdit="1"/>
          </p:cNvSpPr>
          <p:nvPr/>
        </p:nvSpPr>
        <p:spPr bwMode="auto">
          <a:xfrm>
            <a:off x="914400" y="762000"/>
            <a:ext cx="8001000" cy="3556000"/>
          </a:xfrm>
          <a:prstGeom prst="rect">
            <a:avLst/>
          </a:prstGeom>
        </p:spPr>
        <p:txBody>
          <a:bodyPr wrap="none" fromWordArt="1">
            <a:prstTxWarp prst="textSlantUp">
              <a:avLst>
                <a:gd name="adj" fmla="val 32056"/>
              </a:avLst>
            </a:prstTxWarp>
          </a:bodyPr>
          <a:lstStyle/>
          <a:p>
            <a:pPr algn="ctr"/>
            <a:r>
              <a:rPr lang="en-US" sz="3600" kern="10" dirty="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outerShdw>
                </a:effectLst>
                <a:latin typeface="Impact"/>
              </a:rPr>
              <a:t>Let's get started!</a:t>
            </a:r>
          </a:p>
        </p:txBody>
      </p:sp>
    </p:spTree>
    <p:extLst>
      <p:ext uri="{BB962C8B-B14F-4D97-AF65-F5344CB8AC3E}">
        <p14:creationId xmlns:p14="http://schemas.microsoft.com/office/powerpoint/2010/main" val="3564346129"/>
      </p:ext>
    </p:extLst>
  </p:cSld>
  <p:clrMapOvr>
    <a:masterClrMapping/>
  </p:clrMapOvr>
  <p:transition>
    <p:sndAc>
      <p:stSnd>
        <p:snd r:embed="rId2" name="time.wav"/>
      </p:stSnd>
    </p:sndAc>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Rectangle 2"/>
          <p:cNvSpPr>
            <a:spLocks noGrp="1" noChangeArrowheads="1"/>
          </p:cNvSpPr>
          <p:nvPr>
            <p:ph type="title"/>
            <p:custDataLst>
              <p:tags r:id="rId2"/>
            </p:custDataLst>
          </p:nvPr>
        </p:nvSpPr>
        <p:spPr>
          <a:xfrm>
            <a:off x="838200" y="2743200"/>
            <a:ext cx="7543800" cy="1362075"/>
          </a:xfrm>
        </p:spPr>
        <p:txBody>
          <a:bodyPr>
            <a:noAutofit/>
          </a:bodyPr>
          <a:lstStyle/>
          <a:p>
            <a:pPr algn="ctr">
              <a:defRPr/>
            </a:pPr>
            <a:r>
              <a:rPr lang="en-US" sz="4400" dirty="0" smtClean="0"/>
              <a:t>Any Questions Before Starting Topic 19?</a:t>
            </a:r>
          </a:p>
        </p:txBody>
      </p:sp>
    </p:spTree>
    <p:custDataLst>
      <p:tags r:id="rId1"/>
    </p:custDataLst>
    <p:extLst>
      <p:ext uri="{BB962C8B-B14F-4D97-AF65-F5344CB8AC3E}">
        <p14:creationId xmlns:p14="http://schemas.microsoft.com/office/powerpoint/2010/main" val="3501395292"/>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0"/>
          <p:cNvSpPr>
            <a:spLocks noGrp="1" noChangeArrowheads="1"/>
          </p:cNvSpPr>
          <p:nvPr>
            <p:ph type="title"/>
          </p:nvPr>
        </p:nvSpPr>
        <p:spPr/>
        <p:txBody>
          <a:bodyPr/>
          <a:lstStyle/>
          <a:p>
            <a:r>
              <a:rPr lang="en-US" b="1" dirty="0">
                <a:solidFill>
                  <a:srgbClr val="0070C0"/>
                </a:solidFill>
              </a:rPr>
              <a:t>Transceivers - VHF/UHF</a:t>
            </a:r>
            <a:endParaRPr lang="en-US" b="1" dirty="0" smtClean="0">
              <a:solidFill>
                <a:srgbClr val="0070C0"/>
              </a:solidFill>
            </a:endParaRPr>
          </a:p>
        </p:txBody>
      </p:sp>
      <p:sp>
        <p:nvSpPr>
          <p:cNvPr id="51203" name="Rectangle 11"/>
          <p:cNvSpPr>
            <a:spLocks noGrp="1" noChangeArrowheads="1"/>
          </p:cNvSpPr>
          <p:nvPr>
            <p:ph type="body" idx="1"/>
          </p:nvPr>
        </p:nvSpPr>
        <p:spPr/>
        <p:txBody>
          <a:bodyPr/>
          <a:lstStyle/>
          <a:p>
            <a:pPr>
              <a:lnSpc>
                <a:spcPct val="80000"/>
              </a:lnSpc>
            </a:pPr>
            <a:r>
              <a:rPr lang="en-US" sz="2000" dirty="0" smtClean="0"/>
              <a:t>Dual band (2m, 440MHz) FM mobile transceiver </a:t>
            </a:r>
          </a:p>
          <a:p>
            <a:pPr lvl="1">
              <a:lnSpc>
                <a:spcPct val="80000"/>
              </a:lnSpc>
            </a:pPr>
            <a:r>
              <a:rPr lang="en-US" sz="2000" dirty="0" smtClean="0"/>
              <a:t>35-50 watt</a:t>
            </a:r>
          </a:p>
          <a:p>
            <a:pPr lvl="1">
              <a:lnSpc>
                <a:spcPct val="80000"/>
              </a:lnSpc>
            </a:pPr>
            <a:r>
              <a:rPr lang="en-US" sz="2000" dirty="0" smtClean="0"/>
              <a:t>Rugged and reliable</a:t>
            </a:r>
          </a:p>
          <a:p>
            <a:pPr lvl="1">
              <a:lnSpc>
                <a:spcPct val="80000"/>
              </a:lnSpc>
            </a:pPr>
            <a:r>
              <a:rPr lang="en-US" sz="2000" dirty="0" smtClean="0"/>
              <a:t>Can operate at reasonably high duty cycles </a:t>
            </a:r>
          </a:p>
          <a:p>
            <a:pPr lvl="2">
              <a:lnSpc>
                <a:spcPct val="80000"/>
              </a:lnSpc>
            </a:pPr>
            <a:r>
              <a:rPr lang="en-US" sz="2000" dirty="0" smtClean="0"/>
              <a:t>An external cooling fan if one is not built-in </a:t>
            </a:r>
          </a:p>
          <a:p>
            <a:pPr lvl="2">
              <a:lnSpc>
                <a:spcPct val="80000"/>
              </a:lnSpc>
            </a:pPr>
            <a:endParaRPr lang="en-US" sz="2000" dirty="0" smtClean="0"/>
          </a:p>
          <a:p>
            <a:pPr>
              <a:lnSpc>
                <a:spcPct val="80000"/>
              </a:lnSpc>
            </a:pPr>
            <a:r>
              <a:rPr lang="en-US" sz="2000" dirty="0" smtClean="0"/>
              <a:t>Handheld transceivers used only when: </a:t>
            </a:r>
          </a:p>
          <a:p>
            <a:pPr lvl="1">
              <a:lnSpc>
                <a:spcPct val="80000"/>
              </a:lnSpc>
            </a:pPr>
            <a:r>
              <a:rPr lang="en-US" sz="2000" dirty="0" smtClean="0"/>
              <a:t>Extreme portability is needed</a:t>
            </a:r>
          </a:p>
          <a:p>
            <a:pPr lvl="2">
              <a:lnSpc>
                <a:spcPct val="80000"/>
              </a:lnSpc>
            </a:pPr>
            <a:r>
              <a:rPr lang="en-US" sz="2000" dirty="0" smtClean="0"/>
              <a:t>"shadowing" an official</a:t>
            </a:r>
          </a:p>
          <a:p>
            <a:pPr lvl="1">
              <a:lnSpc>
                <a:spcPct val="80000"/>
              </a:lnSpc>
            </a:pPr>
            <a:r>
              <a:rPr lang="en-US" sz="2000" dirty="0" smtClean="0"/>
              <a:t>Adequate battery or other DC power is not available </a:t>
            </a:r>
          </a:p>
          <a:p>
            <a:pPr lvl="1">
              <a:lnSpc>
                <a:spcPct val="80000"/>
              </a:lnSpc>
            </a:pPr>
            <a:r>
              <a:rPr lang="en-US" sz="2000" dirty="0" smtClean="0"/>
              <a:t>Should not be relied upon to operate with a high duty-cycle at maximum power</a:t>
            </a:r>
          </a:p>
          <a:p>
            <a:pPr lvl="2">
              <a:lnSpc>
                <a:spcPct val="80000"/>
              </a:lnSpc>
            </a:pPr>
            <a:r>
              <a:rPr lang="en-US" sz="2000" dirty="0" smtClean="0"/>
              <a:t>They can overheat and fail </a:t>
            </a:r>
          </a:p>
        </p:txBody>
      </p:sp>
      <p:pic>
        <p:nvPicPr>
          <p:cNvPr id="914437" name="Picture 5" descr="FT-8900">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1371600"/>
            <a:ext cx="1828800" cy="105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4439" name="Picture 7" descr="ALCO-DJ496T">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0" y="2819400"/>
            <a:ext cx="152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9129646"/>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3" fill="hold" nodeType="withEffect">
                                  <p:stCondLst>
                                    <p:cond delay="0"/>
                                  </p:stCondLst>
                                  <p:childTnLst>
                                    <p:set>
                                      <p:cBhvr>
                                        <p:cTn id="6" dur="1" fill="hold">
                                          <p:stCondLst>
                                            <p:cond delay="0"/>
                                          </p:stCondLst>
                                        </p:cTn>
                                        <p:tgtEl>
                                          <p:spTgt spid="914437"/>
                                        </p:tgtEl>
                                        <p:attrNameLst>
                                          <p:attrName>style.visibility</p:attrName>
                                        </p:attrNameLst>
                                      </p:cBhvr>
                                      <p:to>
                                        <p:strVal val="visible"/>
                                      </p:to>
                                    </p:set>
                                    <p:anim calcmode="lin" valueType="num">
                                      <p:cBhvr additive="base">
                                        <p:cTn id="7" dur="500" fill="hold"/>
                                        <p:tgtEl>
                                          <p:spTgt spid="914437"/>
                                        </p:tgtEl>
                                        <p:attrNameLst>
                                          <p:attrName>ppt_x</p:attrName>
                                        </p:attrNameLst>
                                      </p:cBhvr>
                                      <p:tavLst>
                                        <p:tav tm="0">
                                          <p:val>
                                            <p:strVal val="1+#ppt_w/2"/>
                                          </p:val>
                                        </p:tav>
                                        <p:tav tm="100000">
                                          <p:val>
                                            <p:strVal val="#ppt_x"/>
                                          </p:val>
                                        </p:tav>
                                      </p:tavLst>
                                    </p:anim>
                                    <p:anim calcmode="lin" valueType="num">
                                      <p:cBhvr additive="base">
                                        <p:cTn id="8" dur="500" fill="hold"/>
                                        <p:tgtEl>
                                          <p:spTgt spid="914437"/>
                                        </p:tgtEl>
                                        <p:attrNameLst>
                                          <p:attrName>ppt_y</p:attrName>
                                        </p:attrNameLst>
                                      </p:cBhvr>
                                      <p:tavLst>
                                        <p:tav tm="0">
                                          <p:val>
                                            <p:strVal val="0-#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914439"/>
                                        </p:tgtEl>
                                        <p:attrNameLst>
                                          <p:attrName>style.visibility</p:attrName>
                                        </p:attrNameLst>
                                      </p:cBhvr>
                                      <p:to>
                                        <p:strVal val="visible"/>
                                      </p:to>
                                    </p:set>
                                    <p:anim calcmode="lin" valueType="num">
                                      <p:cBhvr additive="base">
                                        <p:cTn id="11" dur="500" fill="hold"/>
                                        <p:tgtEl>
                                          <p:spTgt spid="914439"/>
                                        </p:tgtEl>
                                        <p:attrNameLst>
                                          <p:attrName>ppt_x</p:attrName>
                                        </p:attrNameLst>
                                      </p:cBhvr>
                                      <p:tavLst>
                                        <p:tav tm="0">
                                          <p:val>
                                            <p:strVal val="1+#ppt_w/2"/>
                                          </p:val>
                                        </p:tav>
                                        <p:tav tm="100000">
                                          <p:val>
                                            <p:strVal val="#ppt_x"/>
                                          </p:val>
                                        </p:tav>
                                      </p:tavLst>
                                    </p:anim>
                                    <p:anim calcmode="lin" valueType="num">
                                      <p:cBhvr additive="base">
                                        <p:cTn id="12" dur="500" fill="hold"/>
                                        <p:tgtEl>
                                          <p:spTgt spid="9144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yI2DOt6RzRcU51QxdhNewL"/>
</p:tagLst>
</file>

<file path=ppt/tags/tag10.xml><?xml version="1.0" encoding="utf-8"?>
<p:tagLst xmlns:a="http://schemas.openxmlformats.org/drawingml/2006/main" xmlns:r="http://schemas.openxmlformats.org/officeDocument/2006/relationships" xmlns:p="http://schemas.openxmlformats.org/presentationml/2006/main">
  <p:tag name="DVSHAPEID" val="LRMR96J2MVd0CGe2e5htjk"/>
</p:tagLst>
</file>

<file path=ppt/tags/tag2.xml><?xml version="1.0" encoding="utf-8"?>
<p:tagLst xmlns:a="http://schemas.openxmlformats.org/drawingml/2006/main" xmlns:r="http://schemas.openxmlformats.org/officeDocument/2006/relationships" xmlns:p="http://schemas.openxmlformats.org/presentationml/2006/main">
  <p:tag name="DVSHAPEID" val="HAGzTPKJNXuuOK4v20iPS7"/>
</p:tagLst>
</file>

<file path=ppt/tags/tag3.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4.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5.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6.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7.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8.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9.xml><?xml version="1.0" encoding="utf-8"?>
<p:tagLst xmlns:a="http://schemas.openxmlformats.org/drawingml/2006/main" xmlns:r="http://schemas.openxmlformats.org/officeDocument/2006/relationships" xmlns:p="http://schemas.openxmlformats.org/presentationml/2006/main">
  <p:tag name="DVSECTIONID" val="ezdaKHeWyBnZyZ2cDqRSoa"/>
</p:tagLst>
</file>

<file path=ppt/theme/theme1.xml><?xml version="1.0" encoding="utf-8"?>
<a:theme xmlns:a="http://schemas.openxmlformats.org/drawingml/2006/main" name="Trai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Training</Template>
  <TotalTime>0</TotalTime>
  <Words>3002</Words>
  <Application>Microsoft Office PowerPoint</Application>
  <PresentationFormat>On-screen Show (4:3)</PresentationFormat>
  <Paragraphs>462</Paragraphs>
  <Slides>89</Slides>
  <Notes>11</Notes>
  <HiddenSlides>14</HiddenSlides>
  <MMClips>0</MMClips>
  <ScaleCrop>false</ScaleCrop>
  <HeadingPairs>
    <vt:vector size="4" baseType="variant">
      <vt:variant>
        <vt:lpstr>Theme</vt:lpstr>
      </vt:variant>
      <vt:variant>
        <vt:i4>1</vt:i4>
      </vt:variant>
      <vt:variant>
        <vt:lpstr>Slide Titles</vt:lpstr>
      </vt:variant>
      <vt:variant>
        <vt:i4>89</vt:i4>
      </vt:variant>
    </vt:vector>
  </HeadingPairs>
  <TitlesOfParts>
    <vt:vector size="90" baseType="lpstr">
      <vt:lpstr>Training</vt:lpstr>
      <vt:lpstr>Training Volunteers</vt:lpstr>
      <vt:lpstr>Reminder</vt:lpstr>
      <vt:lpstr>Session Four Topic</vt:lpstr>
      <vt:lpstr>Topic 18 – Equipment Choices for Emergency Communication </vt:lpstr>
      <vt:lpstr>PowerPoint Presentation</vt:lpstr>
      <vt:lpstr>January 1, 2013</vt:lpstr>
      <vt:lpstr>Professionalism</vt:lpstr>
      <vt:lpstr>Standardized Outer Garment</vt:lpstr>
      <vt:lpstr>Transceivers - VHF/UHF</vt:lpstr>
      <vt:lpstr>Transceivers - HF </vt:lpstr>
      <vt:lpstr>Voltage Tolerance</vt:lpstr>
      <vt:lpstr>Radio Receiver Performance</vt:lpstr>
      <vt:lpstr>Radio Receiver Performance (cont)</vt:lpstr>
      <vt:lpstr>Radio Receiver Performance (cont)</vt:lpstr>
      <vt:lpstr>VHF/UHF Antennas</vt:lpstr>
      <vt:lpstr>VHF/UHF Antennas (cont)</vt:lpstr>
      <vt:lpstr>VHF/UHF Antennas (cont)</vt:lpstr>
      <vt:lpstr>VHF/UHF Antennas (cont)</vt:lpstr>
      <vt:lpstr>HF Antennas</vt:lpstr>
      <vt:lpstr>NVIS</vt:lpstr>
      <vt:lpstr>NVIS (cont)</vt:lpstr>
      <vt:lpstr>HF Antennas</vt:lpstr>
      <vt:lpstr>HF Antennas (cont)</vt:lpstr>
      <vt:lpstr>HF Beam Antenna</vt:lpstr>
      <vt:lpstr>Feedline</vt:lpstr>
      <vt:lpstr>Operating Accessories</vt:lpstr>
      <vt:lpstr>Batteries</vt:lpstr>
      <vt:lpstr>Batteries (cont)</vt:lpstr>
      <vt:lpstr>Batteries (cont)</vt:lpstr>
      <vt:lpstr>Lead Acid Batteries</vt:lpstr>
      <vt:lpstr>"Deep-cycle" Batteries</vt:lpstr>
      <vt:lpstr>Sealed Lead Acid (SLA)</vt:lpstr>
      <vt:lpstr>Battery "Power Budgeting”</vt:lpstr>
      <vt:lpstr>Chargers, Generators and Solar Power</vt:lpstr>
      <vt:lpstr>Chargers, Generators and Solar Power</vt:lpstr>
      <vt:lpstr>Generators</vt:lpstr>
      <vt:lpstr>Generators (cont)</vt:lpstr>
      <vt:lpstr>Generators (cont)</vt:lpstr>
      <vt:lpstr>Generator Safety</vt:lpstr>
      <vt:lpstr>Power Connectors and Cables</vt:lpstr>
      <vt:lpstr>Power Connectors and Cables</vt:lpstr>
      <vt:lpstr>Power Connectors and Cables (cont)</vt:lpstr>
      <vt:lpstr>DC to AC Inverters</vt:lpstr>
      <vt:lpstr>Equipment For Other Modes</vt:lpstr>
      <vt:lpstr>Packet</vt:lpstr>
      <vt:lpstr>Packet Radio Station</vt:lpstr>
      <vt:lpstr>Scanners and Other Useful Equipment</vt:lpstr>
      <vt:lpstr>Testing The Complete Station</vt:lpstr>
      <vt:lpstr>Summary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Topic 18 Question</vt:lpstr>
      <vt:lpstr>Topic 18 Question</vt:lpstr>
      <vt:lpstr>Topic 18 Question</vt:lpstr>
      <vt:lpstr>Topic 18 Question</vt:lpstr>
      <vt:lpstr>Topic 18 Question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Any Questions Before Starting Topic 19?</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2011-11-05T20:49:40Z</dcterms:created>
  <dcterms:modified xsi:type="dcterms:W3CDTF">2012-03-04T20:22:19Z</dcterms:modified>
</cp:coreProperties>
</file>