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notesSlides/notesSlide2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5"/>
  </p:notesMasterIdLst>
  <p:handoutMasterIdLst>
    <p:handoutMasterId r:id="rId46"/>
  </p:handoutMasterIdLst>
  <p:sldIdLst>
    <p:sldId id="384" r:id="rId2"/>
    <p:sldId id="261" r:id="rId3"/>
    <p:sldId id="289" r:id="rId4"/>
    <p:sldId id="693" r:id="rId5"/>
    <p:sldId id="844" r:id="rId6"/>
    <p:sldId id="845" r:id="rId7"/>
    <p:sldId id="846" r:id="rId8"/>
    <p:sldId id="847" r:id="rId9"/>
    <p:sldId id="848" r:id="rId10"/>
    <p:sldId id="849" r:id="rId11"/>
    <p:sldId id="850" r:id="rId12"/>
    <p:sldId id="851" r:id="rId13"/>
    <p:sldId id="852" r:id="rId14"/>
    <p:sldId id="853" r:id="rId15"/>
    <p:sldId id="854" r:id="rId16"/>
    <p:sldId id="855" r:id="rId17"/>
    <p:sldId id="856" r:id="rId18"/>
    <p:sldId id="857" r:id="rId19"/>
    <p:sldId id="858" r:id="rId20"/>
    <p:sldId id="859" r:id="rId21"/>
    <p:sldId id="860" r:id="rId22"/>
    <p:sldId id="861" r:id="rId23"/>
    <p:sldId id="524" r:id="rId24"/>
    <p:sldId id="416" r:id="rId25"/>
    <p:sldId id="443" r:id="rId26"/>
    <p:sldId id="444" r:id="rId27"/>
    <p:sldId id="445" r:id="rId28"/>
    <p:sldId id="446" r:id="rId29"/>
    <p:sldId id="447" r:id="rId30"/>
    <p:sldId id="448" r:id="rId31"/>
    <p:sldId id="449" r:id="rId32"/>
    <p:sldId id="450" r:id="rId33"/>
    <p:sldId id="451" r:id="rId34"/>
    <p:sldId id="452" r:id="rId35"/>
    <p:sldId id="453" r:id="rId36"/>
    <p:sldId id="454" r:id="rId37"/>
    <p:sldId id="432" r:id="rId38"/>
    <p:sldId id="862" r:id="rId39"/>
    <p:sldId id="863" r:id="rId40"/>
    <p:sldId id="864" r:id="rId41"/>
    <p:sldId id="865" r:id="rId42"/>
    <p:sldId id="866" r:id="rId43"/>
    <p:sldId id="842" r:id="rId4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ssion Start" id="{779CC93D-E52E-4D84-901B-11D7331DD495}">
          <p14:sldIdLst>
            <p14:sldId id="384"/>
            <p14:sldId id="261"/>
            <p14:sldId id="289"/>
          </p14:sldIdLst>
        </p14:section>
        <p14:section name="Content" id="{790CEF5B-569A-4C2F-BED5-750B08C0E5AD}">
          <p14:sldIdLst>
            <p14:sldId id="693"/>
            <p14:sldId id="844"/>
            <p14:sldId id="845"/>
            <p14:sldId id="846"/>
            <p14:sldId id="847"/>
            <p14:sldId id="848"/>
            <p14:sldId id="849"/>
            <p14:sldId id="850"/>
            <p14:sldId id="851"/>
            <p14:sldId id="852"/>
            <p14:sldId id="853"/>
            <p14:sldId id="854"/>
            <p14:sldId id="855"/>
            <p14:sldId id="856"/>
            <p14:sldId id="857"/>
            <p14:sldId id="858"/>
            <p14:sldId id="859"/>
            <p14:sldId id="860"/>
            <p14:sldId id="861"/>
            <p14:sldId id="524"/>
            <p14:sldId id="416"/>
            <p14:sldId id="443"/>
            <p14:sldId id="444"/>
            <p14:sldId id="445"/>
            <p14:sldId id="446"/>
            <p14:sldId id="447"/>
            <p14:sldId id="448"/>
            <p14:sldId id="449"/>
            <p14:sldId id="450"/>
            <p14:sldId id="451"/>
            <p14:sldId id="452"/>
            <p14:sldId id="453"/>
            <p14:sldId id="454"/>
            <p14:sldId id="432"/>
          </p14:sldIdLst>
        </p14:section>
        <p14:section name="Summary" id="{3F78B471-41DA-46F2-A8E4-97E471896AB3}">
          <p14:sldIdLst/>
        </p14:section>
        <p14:section name="Quiz" id="{4ADBE36C-3616-4F90-AF7A-AA71CE7C6B31}">
          <p14:sldIdLst>
            <p14:sldId id="862"/>
            <p14:sldId id="863"/>
            <p14:sldId id="864"/>
            <p14:sldId id="865"/>
            <p14:sldId id="866"/>
            <p14:sldId id="84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3300"/>
    <a:srgbClr val="3399FF"/>
    <a:srgbClr val="009ED6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96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174" autoAdjust="0"/>
    <p:restoredTop sz="83977" autoAdjust="0"/>
  </p:normalViewPr>
  <p:slideViewPr>
    <p:cSldViewPr>
      <p:cViewPr varScale="1">
        <p:scale>
          <a:sx n="106" d="100"/>
          <a:sy n="106" d="100"/>
        </p:scale>
        <p:origin x="-17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4" d="100"/>
        <a:sy n="154" d="100"/>
      </p:scale>
      <p:origin x="0" y="14136"/>
    </p:cViewPr>
  </p:sorterViewPr>
  <p:notesViewPr>
    <p:cSldViewPr>
      <p:cViewPr varScale="1">
        <p:scale>
          <a:sx n="83" d="100"/>
          <a:sy n="83" d="100"/>
        </p:scale>
        <p:origin x="-314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3FDC75-7F73-4A4A-A77C-09AADF00E0EA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9226BF-1F13-42D3-80DC-373E7ADD1EB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19413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AEF76B-3757-4A0B-AF93-28494465C1DD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693FD4-8F83-4EF7-AC3F-0DC0388986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8761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000" b="1" dirty="0" smtClean="0"/>
              <a:t>Make sure you have modified the Name and Date.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000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200" b="1" dirty="0" smtClean="0"/>
              <a:t>Display this screen as students are arriving for class.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ARRL conditions!</a:t>
            </a:r>
          </a:p>
          <a:p>
            <a:pPr>
              <a:lnSpc>
                <a:spcPct val="80000"/>
              </a:lnSpc>
            </a:pPr>
            <a:endParaRPr lang="en-US" sz="2000" b="1" dirty="0" smtClean="0"/>
          </a:p>
          <a:p>
            <a:pPr>
              <a:lnSpc>
                <a:spcPct val="80000"/>
              </a:lnSpc>
            </a:pPr>
            <a:r>
              <a:rPr lang="en-US" sz="2000" b="1" dirty="0" smtClean="0"/>
              <a:t>The two ICS courses must be complete before taking the final exam.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endParaRPr lang="en-US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The course requires a total of 18 hours. </a:t>
            </a:r>
          </a:p>
          <a:p>
            <a:pPr>
              <a:lnSpc>
                <a:spcPct val="80000"/>
              </a:lnSpc>
            </a:pPr>
            <a:endParaRPr lang="en-US" b="1" dirty="0" smtClean="0"/>
          </a:p>
          <a:p>
            <a:pPr>
              <a:lnSpc>
                <a:spcPct val="80000"/>
              </a:lnSpc>
            </a:pPr>
            <a:r>
              <a:rPr lang="en-US" b="1" dirty="0" smtClean="0"/>
              <a:t>If a student misses one class they can take</a:t>
            </a:r>
            <a:r>
              <a:rPr lang="en-US" b="1" baseline="0" dirty="0" smtClean="0"/>
              <a:t> a practice quiz for each lesson missed.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two sessions will be asked to take the course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 student missing the last session must wait for the next class and attend the final session for taking the exam again.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r>
              <a:rPr lang="en-US" b="1" baseline="0" dirty="0" smtClean="0"/>
              <a:t>An exception would be two Field Examiners agreeing to give the exam at a mutually scheduled time.</a:t>
            </a:r>
          </a:p>
          <a:p>
            <a:pPr>
              <a:lnSpc>
                <a:spcPct val="80000"/>
              </a:lnSpc>
            </a:pPr>
            <a:endParaRPr lang="en-US" b="1" baseline="0" dirty="0" smtClean="0"/>
          </a:p>
          <a:p>
            <a:pPr>
              <a:lnSpc>
                <a:spcPct val="80000"/>
              </a:lnSpc>
            </a:pPr>
            <a:endParaRPr lang="en-US" baseline="0" dirty="0" smtClean="0"/>
          </a:p>
          <a:p>
            <a:pPr>
              <a:lnSpc>
                <a:spcPct val="80000"/>
              </a:lnSpc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EAC7D-5A89-47C2-8ABA-56C9C2DEF7A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78603AA5-7E82-442A-A8FF-546D029BD939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1382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82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For deployments longer than 72 hours, many people will just add more of the items that they will use up, such as clothing, food, water, and batteries. Others may add a greater range of communication options and backup equipment as well.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fld id="{FF420815-FEE0-44D6-A1AB-4FE64A7FBB04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139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92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smtClean="0"/>
              <a:t>You may not want to pre-pack some items for reasons of expense or shelf life. Keep a checklist of these items in your jump kit so that you will remember to add them at the last minute.</a:t>
            </a: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3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</a:t>
            </a:r>
            <a:r>
              <a:rPr lang="en-US" b="1" dirty="0" smtClean="0"/>
              <a:t>Engineering Excellence</a:t>
            </a:r>
            <a:endParaRPr lang="en-US" dirty="0" smtClean="0"/>
          </a:p>
        </p:txBody>
      </p:sp>
      <p:sp>
        <p:nvSpPr>
          <p:cNvPr id="41987" name="Rectangle 25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r>
              <a:rPr lang="en-US" dirty="0" smtClean="0"/>
              <a:t>Microsoft Confidential</a:t>
            </a:r>
          </a:p>
        </p:txBody>
      </p:sp>
      <p:sp>
        <p:nvSpPr>
          <p:cNvPr id="41988" name="Rectangle 26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2B44A5F-6CE4-493C-A0D7-6834FF76660C}" type="slidenum">
              <a:rPr lang="en-US" smtClean="0"/>
              <a:pPr/>
              <a:t>43</a:t>
            </a:fld>
            <a:endParaRPr lang="en-US" dirty="0" smtClean="0"/>
          </a:p>
        </p:txBody>
      </p:sp>
      <p:sp>
        <p:nvSpPr>
          <p:cNvPr id="419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450850"/>
            <a:ext cx="4572000" cy="3429000"/>
          </a:xfrm>
          <a:ln/>
        </p:spPr>
      </p:sp>
      <p:sp>
        <p:nvSpPr>
          <p:cNvPr id="419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7492" y="4130104"/>
            <a:ext cx="6261652" cy="4554823"/>
          </a:xfrm>
          <a:noFill/>
          <a:ln/>
        </p:spPr>
        <p:txBody>
          <a:bodyPr/>
          <a:lstStyle/>
          <a:p>
            <a:pPr>
              <a:buFontTx/>
              <a:buNone/>
            </a:pPr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90800" y="2286000"/>
            <a:ext cx="6180224" cy="1470025"/>
          </a:xfrm>
        </p:spPr>
        <p:txBody>
          <a:bodyPr anchor="t"/>
          <a:lstStyle>
            <a:lvl1pPr algn="r">
              <a:defRPr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400" y="4038600"/>
            <a:ext cx="4772528" cy="990600"/>
          </a:xfrm>
        </p:spPr>
        <p:txBody>
          <a:bodyPr>
            <a:normAutofit/>
          </a:bodyPr>
          <a:lstStyle>
            <a:lvl1pPr marL="0" indent="0" algn="r">
              <a:buNone/>
              <a:defRPr sz="2000" b="0">
                <a:solidFill>
                  <a:schemeClr val="tx1"/>
                </a:solidFill>
                <a:latin typeface="Georg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251"/>
            <a:ext cx="3721618" cy="6858000"/>
          </a:xfrm>
          <a:prstGeom prst="rect">
            <a:avLst/>
          </a:prstGeom>
        </p:spPr>
      </p:pic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858000" y="5105400"/>
            <a:ext cx="1828800" cy="990600"/>
          </a:xfrm>
        </p:spPr>
        <p:txBody>
          <a:bodyPr>
            <a:normAutofit/>
          </a:bodyPr>
          <a:lstStyle>
            <a:lvl1pPr marL="0" indent="0" algn="ctr">
              <a:buNone/>
              <a:defRPr sz="2000" baseline="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762000" y="6356350"/>
            <a:ext cx="2133600" cy="365125"/>
          </a:xfrm>
        </p:spPr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52800" y="6356350"/>
            <a:ext cx="28956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354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 rot="5400000">
            <a:off x="3161049" y="-3176815"/>
            <a:ext cx="2819400" cy="917303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0" y="3048000"/>
            <a:ext cx="4343400" cy="1362075"/>
          </a:xfrm>
        </p:spPr>
        <p:txBody>
          <a:bodyPr anchor="b" anchorCtr="0"/>
          <a:lstStyle>
            <a:lvl1pPr algn="l">
              <a:defRPr sz="4000" b="1" cap="small" baseline="0">
                <a:solidFill>
                  <a:srgbClr val="00330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 hasCustomPrompt="1"/>
          </p:nvPr>
        </p:nvSpPr>
        <p:spPr>
          <a:xfrm>
            <a:off x="6781800" y="5334000"/>
            <a:ext cx="2133600" cy="9906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</a:lstStyle>
          <a:p>
            <a:r>
              <a:rPr lang="en-US" dirty="0" smtClean="0"/>
              <a:t>Company Logo</a:t>
            </a:r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blipFill dpi="0" rotWithShape="1">
          <a:blip r:embed="rId2" cstate="email">
            <a:lum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762000" y="269632"/>
            <a:ext cx="8077200" cy="1143000"/>
          </a:xfrm>
        </p:spPr>
        <p:txBody>
          <a:bodyPr anchor="ctr" anchorCtr="0"/>
          <a:lstStyle>
            <a:lvl1pPr algn="l">
              <a:defRPr lang="en-US" dirty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96413"/>
            <a:ext cx="8077200" cy="4297363"/>
          </a:xfrm>
        </p:spPr>
        <p:txBody>
          <a:bodyPr>
            <a:normAutofit/>
          </a:bodyPr>
          <a:lstStyle>
            <a:lvl1pPr>
              <a:defRPr sz="3200">
                <a:latin typeface="+mn-lt"/>
              </a:defRPr>
            </a:lvl1pPr>
            <a:lvl2pPr>
              <a:defRPr sz="2800">
                <a:latin typeface="+mn-lt"/>
              </a:defRPr>
            </a:lvl2pPr>
            <a:lvl3pPr>
              <a:defRPr sz="2400">
                <a:latin typeface="+mn-lt"/>
              </a:defRPr>
            </a:lvl3pPr>
            <a:lvl4pPr>
              <a:defRPr sz="2400">
                <a:latin typeface="+mn-lt"/>
              </a:defRPr>
            </a:lvl4pPr>
            <a:lvl5pPr>
              <a:defRPr sz="2400">
                <a:latin typeface="+mn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05600" y="6356350"/>
            <a:ext cx="2133600" cy="365125"/>
          </a:xfrm>
        </p:spPr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768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36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36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036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2000" y="274638"/>
            <a:ext cx="5867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slow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3543" y="0"/>
            <a:ext cx="9100457" cy="6879771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274638"/>
            <a:ext cx="80772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1600200"/>
            <a:ext cx="80772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20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7B281C-5159-4971-8228-52B9A72E9ED2}" type="datetimeFigureOut">
              <a:rPr lang="en-US" smtClean="0"/>
              <a:pPr/>
              <a:t>3/4/2012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52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056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D6E5A2-EC83-451F-A719-9AC1370DD5CF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-152400" y="-109183"/>
            <a:ext cx="818707" cy="708318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6" r:id="rId6"/>
    <p:sldLayoutId id="2147483657" r:id="rId7"/>
    <p:sldLayoutId id="2147483658" r:id="rId8"/>
    <p:sldLayoutId id="2147483659" r:id="rId9"/>
    <p:sldLayoutId id="2147483654" r:id="rId10"/>
    <p:sldLayoutId id="2147483655" r:id="rId11"/>
    <p:sldLayoutId id="2147483663" r:id="rId12"/>
    <p:sldLayoutId id="2147483664" r:id="rId13"/>
  </p:sldLayoutIdLst>
  <p:transition spd="slow">
    <p:wipe dir="d"/>
  </p:transition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spcBef>
          <a:spcPct val="0"/>
        </a:spcBef>
        <a:buNone/>
        <a:defRPr lang="en-US" sz="4400" kern="1200" dirty="0" smtClean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images.google.com/imgres?imgurl=http://www.alluneedems.com/ms_b3311.jpg&amp;imgrefurl=http://www.alluneedems.com/Jump%20Kits.htm&amp;h=225&amp;w=296&amp;sz=7&amp;tbnid=_hlJ1QlI7ulTbM:&amp;tbnh=84&amp;tbnw=111&amp;hl=en&amp;start=10&amp;prev=/images?q=jump+kit&amp;svnum=10&amp;hl=en&amp;lr=&amp;sa=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0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hyperlink" Target="http://training.fema.gov/IS/NIMS.asp" TargetMode="External"/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4" Type="http://schemas.openxmlformats.org/officeDocument/2006/relationships/notesSlide" Target="../notesSlides/notesSlide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2895600" y="1066800"/>
            <a:ext cx="4876800" cy="990600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</a:rPr>
              <a:t>Training Volunteers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4939" y="457199"/>
            <a:ext cx="784461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821730" y="2213726"/>
            <a:ext cx="674633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 smtClean="0"/>
              <a:t>The ARRL</a:t>
            </a:r>
          </a:p>
          <a:p>
            <a:pPr algn="ctr"/>
            <a:r>
              <a:rPr lang="en-US" sz="2400" b="1" dirty="0" smtClean="0">
                <a:solidFill>
                  <a:srgbClr val="FF0000"/>
                </a:solidFill>
              </a:rPr>
              <a:t>Introduction to </a:t>
            </a:r>
            <a:r>
              <a:rPr lang="en-US" sz="2400" b="1" smtClean="0">
                <a:solidFill>
                  <a:srgbClr val="FF0000"/>
                </a:solidFill>
              </a:rPr>
              <a:t>Emergency </a:t>
            </a:r>
            <a:r>
              <a:rPr lang="en-US" sz="2400" b="1" smtClean="0">
                <a:solidFill>
                  <a:srgbClr val="FF0000"/>
                </a:solidFill>
              </a:rPr>
              <a:t>Communication </a:t>
            </a:r>
            <a:r>
              <a:rPr lang="en-US" sz="2400" b="1" dirty="0" smtClean="0">
                <a:solidFill>
                  <a:srgbClr val="FF0000"/>
                </a:solidFill>
              </a:rPr>
              <a:t>Course</a:t>
            </a:r>
          </a:p>
          <a:p>
            <a:pPr algn="ctr"/>
            <a:r>
              <a:rPr lang="en-US" sz="2400" b="1" dirty="0" smtClean="0"/>
              <a:t>EC-001 (2011)</a:t>
            </a:r>
            <a:endParaRPr lang="en-US" sz="2400" b="1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648200"/>
            <a:ext cx="1225989" cy="11744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Box 2"/>
          <p:cNvSpPr txBox="1"/>
          <p:nvPr/>
        </p:nvSpPr>
        <p:spPr>
          <a:xfrm>
            <a:off x="3877096" y="3657600"/>
            <a:ext cx="25851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 smtClean="0">
                <a:solidFill>
                  <a:srgbClr val="FF0000"/>
                </a:solidFill>
              </a:rPr>
              <a:t>Session Four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Jump Kit Category</a:t>
            </a:r>
          </a:p>
        </p:txBody>
      </p:sp>
      <p:sp>
        <p:nvSpPr>
          <p:cNvPr id="30723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609600" y="1600200"/>
            <a:ext cx="7848600" cy="3048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Divide jump kits into two categories </a:t>
            </a:r>
          </a:p>
          <a:p>
            <a:pPr lvl="1"/>
            <a:r>
              <a:rPr lang="en-US" dirty="0" smtClean="0"/>
              <a:t>Deployments under 24 hours</a:t>
            </a:r>
          </a:p>
          <a:p>
            <a:pPr lvl="1"/>
            <a:r>
              <a:rPr lang="en-US" dirty="0" smtClean="0"/>
              <a:t>One for up to 72 hours 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Everyone has their own favorite list of items to keep in a jump kit</a:t>
            </a:r>
          </a:p>
        </p:txBody>
      </p:sp>
      <p:pic>
        <p:nvPicPr>
          <p:cNvPr id="890885" name="Picture 5" descr="ms_b3311">
            <a:hlinkClick r:id="rId3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4200" y="4572000"/>
            <a:ext cx="2895600" cy="219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2087388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90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102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Jump Kit Idea List</a:t>
            </a:r>
          </a:p>
        </p:txBody>
      </p:sp>
      <p:sp>
        <p:nvSpPr>
          <p:cNvPr id="892934" name="Rectangle 1030"/>
          <p:cNvSpPr>
            <a:spLocks noGrp="1" noChangeArrowheads="1"/>
          </p:cNvSpPr>
          <p:nvPr>
            <p:ph type="body" sz="half" idx="1"/>
          </p:nvPr>
        </p:nvSpPr>
        <p:spPr>
          <a:xfrm>
            <a:off x="762000" y="1600200"/>
            <a:ext cx="3276600" cy="4114800"/>
          </a:xfrm>
        </p:spPr>
        <p:txBody>
          <a:bodyPr/>
          <a:lstStyle/>
          <a:p>
            <a:r>
              <a:rPr lang="en-US" sz="2400" b="1" dirty="0" smtClean="0"/>
              <a:t>Something to put it in</a:t>
            </a:r>
            <a:r>
              <a:rPr lang="en-US" sz="2400" dirty="0" smtClean="0"/>
              <a:t> </a:t>
            </a:r>
          </a:p>
          <a:p>
            <a:pPr lvl="1"/>
            <a:r>
              <a:rPr lang="en-US" dirty="0" smtClean="0"/>
              <a:t>One or more backpacks, suitcases, plastic storage tubs, etc. </a:t>
            </a:r>
          </a:p>
          <a:p>
            <a:pPr lvl="1"/>
            <a:r>
              <a:rPr lang="en-US" dirty="0" smtClean="0"/>
              <a:t>Package individual items in zip lock bags or plastic kitchen containers</a:t>
            </a:r>
          </a:p>
          <a:p>
            <a:endParaRPr lang="en-US" sz="2000" dirty="0" smtClean="0"/>
          </a:p>
        </p:txBody>
      </p:sp>
      <p:sp>
        <p:nvSpPr>
          <p:cNvPr id="892935" name="Rectangle 1031"/>
          <p:cNvSpPr>
            <a:spLocks noGrp="1" noChangeArrowheads="1"/>
          </p:cNvSpPr>
          <p:nvPr>
            <p:ph type="body" sz="half" idx="2"/>
          </p:nvPr>
        </p:nvSpPr>
        <p:spPr>
          <a:xfrm>
            <a:off x="4191000" y="1600200"/>
            <a:ext cx="4953000" cy="4114800"/>
          </a:xfrm>
        </p:spPr>
        <p:txBody>
          <a:bodyPr>
            <a:noAutofit/>
          </a:bodyPr>
          <a:lstStyle/>
          <a:p>
            <a:r>
              <a:rPr lang="en-US" sz="2000" b="1" dirty="0" smtClean="0"/>
              <a:t>Radios and Accessories</a:t>
            </a:r>
          </a:p>
          <a:p>
            <a:pPr lvl="1"/>
            <a:r>
              <a:rPr lang="en-US" sz="2000" dirty="0" smtClean="0"/>
              <a:t>Handheld VHF or dual-band radio (some people also like to bring a spare) </a:t>
            </a:r>
          </a:p>
          <a:p>
            <a:pPr lvl="1"/>
            <a:r>
              <a:rPr lang="en-US" sz="2000" dirty="0" smtClean="0"/>
              <a:t>Spare rechargeable batteries for handhelds </a:t>
            </a:r>
          </a:p>
          <a:p>
            <a:pPr lvl="1"/>
            <a:r>
              <a:rPr lang="en-US" sz="2000" dirty="0" smtClean="0"/>
              <a:t>Alkaline battery pack for handhelds </a:t>
            </a:r>
          </a:p>
          <a:p>
            <a:pPr lvl="1"/>
            <a:r>
              <a:rPr lang="en-US" sz="2000" dirty="0" smtClean="0"/>
              <a:t>Alkaline batteries </a:t>
            </a:r>
          </a:p>
          <a:p>
            <a:pPr lvl="1"/>
            <a:r>
              <a:rPr lang="en-US" sz="2000" dirty="0" smtClean="0"/>
              <a:t>Speaker mic and earphone for handhelds </a:t>
            </a:r>
          </a:p>
          <a:p>
            <a:pPr lvl="1"/>
            <a:r>
              <a:rPr lang="en-US" sz="2000" dirty="0" smtClean="0"/>
              <a:t>Battery chargers, AC and DC for handhelds </a:t>
            </a:r>
          </a:p>
        </p:txBody>
      </p:sp>
    </p:spTree>
    <p:extLst>
      <p:ext uri="{BB962C8B-B14F-4D97-AF65-F5344CB8AC3E}">
        <p14:creationId xmlns:p14="http://schemas.microsoft.com/office/powerpoint/2010/main" val="942697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29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2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29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2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29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2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929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2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929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2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929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2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29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2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29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2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29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29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29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929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2934" grpId="0" build="p"/>
      <p:bldP spid="892935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Jump Kit Idea List </a:t>
            </a:r>
            <a:r>
              <a:rPr lang="en-US" sz="1200" b="1" dirty="0" smtClean="0">
                <a:solidFill>
                  <a:srgbClr val="0070C0"/>
                </a:solidFill>
              </a:rPr>
              <a:t>(</a:t>
            </a:r>
            <a:r>
              <a:rPr lang="en-US" sz="1200" b="1" dirty="0" err="1" smtClean="0">
                <a:solidFill>
                  <a:srgbClr val="0070C0"/>
                </a:solidFill>
              </a:rPr>
              <a:t>cont</a:t>
            </a:r>
            <a:r>
              <a:rPr lang="en-US" sz="1200" b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89395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3848100" cy="4419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b="1" dirty="0" smtClean="0"/>
              <a:t>Radios and Accessories</a:t>
            </a:r>
            <a:r>
              <a:rPr lang="en-US" sz="2400" dirty="0" smtClean="0"/>
              <a:t>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Mobile VHF or dual-band radio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HF radio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Multi-band HF antenna, tuner, heavy parachute cord or nylon mason's twine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VHF/UHF gain antennas and adapters (roll-up J-Pole, mobile magnetic mount, </a:t>
            </a:r>
            <a:r>
              <a:rPr lang="en-US" dirty="0" err="1" smtClean="0"/>
              <a:t>etc</a:t>
            </a:r>
            <a:r>
              <a:rPr lang="en-US" dirty="0" smtClean="0"/>
              <a:t>)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Coaxial feed lines, jumpers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Ground rod, pipe clamp, and wire </a:t>
            </a:r>
          </a:p>
        </p:txBody>
      </p:sp>
      <p:sp>
        <p:nvSpPr>
          <p:cNvPr id="89395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4610100" y="1295400"/>
            <a:ext cx="3848100" cy="44196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400" b="1" dirty="0" smtClean="0"/>
              <a:t>Radios and Accessories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AC power supplies for VHF.UHF mobile and HF radios, accessories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Large battery source for VHF/UHF mobile and HF radios, with charger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All related power, data, audio, and RF cables and adapters </a:t>
            </a:r>
          </a:p>
          <a:p>
            <a:pPr lvl="1">
              <a:lnSpc>
                <a:spcPct val="80000"/>
              </a:lnSpc>
            </a:pPr>
            <a:r>
              <a:rPr lang="en-US" dirty="0" smtClean="0"/>
              <a:t>Small repair kit: hand tools, multi-meter, connectors, adapters, fuses, key parts </a:t>
            </a:r>
          </a:p>
        </p:txBody>
      </p:sp>
    </p:spTree>
    <p:extLst>
      <p:ext uri="{BB962C8B-B14F-4D97-AF65-F5344CB8AC3E}">
        <p14:creationId xmlns:p14="http://schemas.microsoft.com/office/powerpoint/2010/main" val="410235508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3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3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3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3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3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39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3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39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3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39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93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39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1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93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39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4" presetID="2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3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3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3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3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3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939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3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939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3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93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939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3958" grpId="0" build="p"/>
      <p:bldP spid="893959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Jump Kit Idea List </a:t>
            </a:r>
            <a:r>
              <a:rPr lang="en-US" sz="1200" b="1" dirty="0">
                <a:solidFill>
                  <a:srgbClr val="0070C0"/>
                </a:solidFill>
              </a:rPr>
              <a:t>(</a:t>
            </a:r>
            <a:r>
              <a:rPr lang="en-US" sz="1200" b="1" dirty="0" err="1">
                <a:solidFill>
                  <a:srgbClr val="0070C0"/>
                </a:solidFill>
              </a:rPr>
              <a:t>cont</a:t>
            </a:r>
            <a:r>
              <a:rPr lang="en-US" sz="1200" b="1" dirty="0">
                <a:solidFill>
                  <a:srgbClr val="0070C0"/>
                </a:solidFill>
              </a:rPr>
              <a:t>)</a:t>
            </a:r>
            <a:endParaRPr lang="en-US" dirty="0" smtClean="0"/>
          </a:p>
        </p:txBody>
      </p:sp>
      <p:sp>
        <p:nvSpPr>
          <p:cNvPr id="894985" name="Rectangle 9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4343400" cy="411480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Radios and Accessories</a:t>
            </a:r>
            <a:r>
              <a:rPr lang="en-US" sz="2400" dirty="0" smtClean="0"/>
              <a:t> </a:t>
            </a:r>
          </a:p>
          <a:p>
            <a:pPr lvl="1"/>
            <a:r>
              <a:rPr lang="en-US" dirty="0" smtClean="0"/>
              <a:t>Materials for improvisation: wire, connectors, small parts, insulators, duct tape, etc. </a:t>
            </a:r>
          </a:p>
          <a:p>
            <a:pPr lvl="1"/>
            <a:r>
              <a:rPr lang="en-US" dirty="0" smtClean="0"/>
              <a:t>Photocopies of manuals for all equipment </a:t>
            </a:r>
          </a:p>
          <a:p>
            <a:pPr lvl="1"/>
            <a:r>
              <a:rPr lang="en-US" dirty="0" smtClean="0"/>
              <a:t>Headphones, for noisy areas and privacy with proper connector, adaptors </a:t>
            </a:r>
          </a:p>
          <a:p>
            <a:pPr lvl="1"/>
            <a:r>
              <a:rPr lang="en-US" dirty="0" smtClean="0"/>
              <a:t>Specialized gear for packet, ATV or other modes </a:t>
            </a:r>
          </a:p>
        </p:txBody>
      </p:sp>
      <p:sp>
        <p:nvSpPr>
          <p:cNvPr id="894986" name="Rectangle 10"/>
          <p:cNvSpPr>
            <a:spLocks noGrp="1" noChangeArrowheads="1"/>
          </p:cNvSpPr>
          <p:nvPr>
            <p:ph type="body" sz="half" idx="2"/>
          </p:nvPr>
        </p:nvSpPr>
        <p:spPr>
          <a:xfrm>
            <a:off x="4953000" y="1600200"/>
            <a:ext cx="3505200" cy="4114800"/>
          </a:xfrm>
        </p:spPr>
        <p:txBody>
          <a:bodyPr/>
          <a:lstStyle/>
          <a:p>
            <a:r>
              <a:rPr lang="en-US" sz="2400" b="1" dirty="0" smtClean="0"/>
              <a:t>Radios and Accessories</a:t>
            </a:r>
          </a:p>
          <a:p>
            <a:pPr lvl="1"/>
            <a:r>
              <a:rPr lang="en-US" dirty="0" smtClean="0"/>
              <a:t>Multi-band scanner, weather radio </a:t>
            </a:r>
          </a:p>
          <a:p>
            <a:pPr lvl="1"/>
            <a:r>
              <a:rPr lang="en-US" dirty="0" smtClean="0"/>
              <a:t>Personal cell phone, pager, spare batteries and chargers </a:t>
            </a:r>
          </a:p>
          <a:p>
            <a:pPr lvl="1"/>
            <a:r>
              <a:rPr lang="en-US" dirty="0" smtClean="0"/>
              <a:t>Pencils, legal pads, pencil sharpener </a:t>
            </a:r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33472662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4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49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4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49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4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498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4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498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4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498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4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9498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4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498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4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498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4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4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498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4985" grpId="0" build="p"/>
      <p:bldP spid="894986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Jump Kit Idea List </a:t>
            </a:r>
            <a:r>
              <a:rPr lang="en-US" sz="1200" b="1" dirty="0">
                <a:solidFill>
                  <a:srgbClr val="0070C0"/>
                </a:solidFill>
              </a:rPr>
              <a:t>(</a:t>
            </a:r>
            <a:r>
              <a:rPr lang="en-US" sz="1200" b="1" dirty="0" err="1">
                <a:solidFill>
                  <a:srgbClr val="0070C0"/>
                </a:solidFill>
              </a:rPr>
              <a:t>cont</a:t>
            </a:r>
            <a:r>
              <a:rPr lang="en-US" sz="1200" b="1" dirty="0">
                <a:solidFill>
                  <a:srgbClr val="0070C0"/>
                </a:solidFill>
              </a:rPr>
              <a:t>)</a:t>
            </a:r>
            <a:endParaRPr lang="en-US" dirty="0" smtClean="0"/>
          </a:p>
        </p:txBody>
      </p:sp>
      <p:sp>
        <p:nvSpPr>
          <p:cNvPr id="896012" name="Rectangle 12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600200"/>
            <a:ext cx="4343400" cy="4114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2000" b="1" dirty="0" smtClean="0"/>
              <a:t>Personal Gear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Clothing for the season, weather, and length of deployment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Toilet kit: soap, razor, deodorant, comb, toilet paper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Foul weather or protective gear, warm coats, hats, etc. as needed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Sleeping bag, closed-cell foam pad, pillow, ear plugs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High energy snacks </a:t>
            </a:r>
          </a:p>
        </p:txBody>
      </p:sp>
      <p:sp>
        <p:nvSpPr>
          <p:cNvPr id="896013" name="Rectangle 13"/>
          <p:cNvSpPr>
            <a:spLocks noGrp="1" noChangeArrowheads="1"/>
          </p:cNvSpPr>
          <p:nvPr>
            <p:ph type="body" sz="half" idx="2"/>
          </p:nvPr>
        </p:nvSpPr>
        <p:spPr>
          <a:xfrm>
            <a:off x="4419600" y="1600200"/>
            <a:ext cx="4343400" cy="4114800"/>
          </a:xfrm>
        </p:spPr>
        <p:txBody>
          <a:bodyPr>
            <a:noAutofit/>
          </a:bodyPr>
          <a:lstStyle/>
          <a:p>
            <a:pPr lvl="1">
              <a:lnSpc>
                <a:spcPct val="90000"/>
              </a:lnSpc>
            </a:pPr>
            <a:r>
              <a:rPr lang="en-US" sz="2000" dirty="0" smtClean="0"/>
              <a:t>Easily prepared dried foods that will store for long periods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Eating and cooking equipment if needed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Water containers, filled before departure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First aid kit, personal medications and prescriptions for up to one week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Money, including a large quantity of quarters for vending machines, tolls, etc. </a:t>
            </a:r>
          </a:p>
          <a:p>
            <a:pPr lvl="1">
              <a:lnSpc>
                <a:spcPct val="90000"/>
              </a:lnSpc>
            </a:pPr>
            <a:r>
              <a:rPr lang="en-US" sz="2000" dirty="0" smtClean="0"/>
              <a:t>Telephone calling card </a:t>
            </a:r>
          </a:p>
        </p:txBody>
      </p:sp>
    </p:spTree>
    <p:extLst>
      <p:ext uri="{BB962C8B-B14F-4D97-AF65-F5344CB8AC3E}">
        <p14:creationId xmlns:p14="http://schemas.microsoft.com/office/powerpoint/2010/main" val="3822470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6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60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6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60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6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60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6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60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6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60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96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60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6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60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6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60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6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60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6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960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896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960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6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896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8960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6012" grpId="0" build="p"/>
      <p:bldP spid="89601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Jump Kit Idea List </a:t>
            </a:r>
            <a:r>
              <a:rPr lang="en-US" sz="1200" b="1" dirty="0">
                <a:solidFill>
                  <a:srgbClr val="0070C0"/>
                </a:solidFill>
              </a:rPr>
              <a:t>(</a:t>
            </a:r>
            <a:r>
              <a:rPr lang="en-US" sz="1200" b="1" dirty="0" err="1">
                <a:solidFill>
                  <a:srgbClr val="0070C0"/>
                </a:solidFill>
              </a:rPr>
              <a:t>cont</a:t>
            </a:r>
            <a:r>
              <a:rPr lang="en-US" sz="1200" b="1" dirty="0">
                <a:solidFill>
                  <a:srgbClr val="0070C0"/>
                </a:solidFill>
              </a:rPr>
              <a:t>)</a:t>
            </a:r>
            <a:endParaRPr lang="en-US" dirty="0" smtClean="0"/>
          </a:p>
        </p:txBody>
      </p:sp>
      <p:sp>
        <p:nvSpPr>
          <p:cNvPr id="897030" name="Rectangle 6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200" b="1" smtClean="0"/>
              <a:t>Information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ID cards and other authorizations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Copy of Amateur Radio license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Frequency lists and net schedules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Maps, both street and topographic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Key phone numbers, email and internet addresses </a:t>
            </a:r>
          </a:p>
        </p:txBody>
      </p:sp>
      <p:sp>
        <p:nvSpPr>
          <p:cNvPr id="897031" name="Rectangle 7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en-US" sz="2200" smtClean="0"/>
              <a:t>Contact information for other members in your group, EC, DEC, SEC, and others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Copy of emergency plans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Resource lists: who to call for which kinds of problems </a:t>
            </a:r>
          </a:p>
          <a:p>
            <a:pPr lvl="1">
              <a:lnSpc>
                <a:spcPct val="90000"/>
              </a:lnSpc>
            </a:pPr>
            <a:r>
              <a:rPr lang="en-US" sz="2200" smtClean="0"/>
              <a:t>Log sheets, message forms </a:t>
            </a:r>
          </a:p>
        </p:txBody>
      </p:sp>
    </p:spTree>
    <p:extLst>
      <p:ext uri="{BB962C8B-B14F-4D97-AF65-F5344CB8AC3E}">
        <p14:creationId xmlns:p14="http://schemas.microsoft.com/office/powerpoint/2010/main" val="108038818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70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7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70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70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70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70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97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70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7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70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7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70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7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70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7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97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8970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7030" grpId="0" build="p"/>
      <p:bldP spid="897031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</a:rPr>
              <a:t>Jump Kit Idea List </a:t>
            </a:r>
            <a:r>
              <a:rPr lang="en-US" sz="1200" b="1" dirty="0">
                <a:solidFill>
                  <a:srgbClr val="0070C0"/>
                </a:solidFill>
              </a:rPr>
              <a:t>(</a:t>
            </a:r>
            <a:r>
              <a:rPr lang="en-US" sz="1200" b="1" dirty="0" err="1">
                <a:solidFill>
                  <a:srgbClr val="0070C0"/>
                </a:solidFill>
              </a:rPr>
              <a:t>cont</a:t>
            </a:r>
            <a:r>
              <a:rPr lang="en-US" sz="1200" b="1" dirty="0">
                <a:solidFill>
                  <a:srgbClr val="0070C0"/>
                </a:solidFill>
              </a:rPr>
              <a:t>)</a:t>
            </a:r>
            <a:endParaRPr lang="en-US" dirty="0" smtClean="0"/>
          </a:p>
        </p:txBody>
      </p:sp>
      <p:sp>
        <p:nvSpPr>
          <p:cNvPr id="898057" name="Rectangle 9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r>
              <a:rPr lang="en-US" sz="2200" b="1" smtClean="0"/>
              <a:t>Operating Supplies</a:t>
            </a:r>
          </a:p>
          <a:p>
            <a:pPr lvl="1"/>
            <a:r>
              <a:rPr lang="en-US" sz="2200" smtClean="0"/>
              <a:t>Preprinted message forms </a:t>
            </a:r>
          </a:p>
          <a:p>
            <a:pPr lvl="1"/>
            <a:r>
              <a:rPr lang="en-US" sz="2200" smtClean="0"/>
              <a:t>Log sheets or books </a:t>
            </a:r>
          </a:p>
          <a:p>
            <a:pPr lvl="1"/>
            <a:r>
              <a:rPr lang="en-US" sz="2200" smtClean="0"/>
              <a:t>Standard forms used by the served agency </a:t>
            </a:r>
          </a:p>
          <a:p>
            <a:pPr lvl="1"/>
            <a:r>
              <a:rPr lang="en-US" sz="2200" smtClean="0"/>
              <a:t>Letter or legal size notepads </a:t>
            </a:r>
          </a:p>
          <a:p>
            <a:pPr lvl="1"/>
            <a:r>
              <a:rPr lang="en-US" sz="2200" smtClean="0"/>
              <a:t>Sticky notes </a:t>
            </a:r>
          </a:p>
          <a:p>
            <a:endParaRPr lang="en-US" sz="2200" smtClean="0"/>
          </a:p>
        </p:txBody>
      </p:sp>
      <p:sp>
        <p:nvSpPr>
          <p:cNvPr id="898058" name="Rectangle 10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pPr lvl="1"/>
            <a:r>
              <a:rPr lang="en-US" sz="2200" smtClean="0"/>
              <a:t>Paper clips and rubber bands </a:t>
            </a:r>
          </a:p>
          <a:p>
            <a:pPr lvl="1"/>
            <a:r>
              <a:rPr lang="en-US" sz="2200" smtClean="0"/>
              <a:t>Blank envelopes </a:t>
            </a:r>
          </a:p>
          <a:p>
            <a:pPr lvl="1"/>
            <a:r>
              <a:rPr lang="en-US" sz="2200" smtClean="0"/>
              <a:t>Stapler, spare staples </a:t>
            </a:r>
          </a:p>
          <a:p>
            <a:endParaRPr lang="en-US" sz="2200" smtClean="0"/>
          </a:p>
        </p:txBody>
      </p:sp>
    </p:spTree>
    <p:extLst>
      <p:ext uri="{BB962C8B-B14F-4D97-AF65-F5344CB8AC3E}">
        <p14:creationId xmlns:p14="http://schemas.microsoft.com/office/powerpoint/2010/main" val="427057958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98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980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98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980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898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89805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98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9805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98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89805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98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9805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9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980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89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980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89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8980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8057" grpId="0" build="p"/>
      <p:bldP spid="898058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Sub-Dividing Your Kits</a:t>
            </a:r>
          </a:p>
        </p:txBody>
      </p:sp>
      <p:sp>
        <p:nvSpPr>
          <p:cNvPr id="37891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Quick deployment kit </a:t>
            </a:r>
          </a:p>
          <a:p>
            <a:pPr lvl="1"/>
            <a:r>
              <a:rPr lang="en-US" sz="2200" dirty="0" smtClean="0"/>
              <a:t>hand-held radio kit, personal essentials, in a large daypack </a:t>
            </a:r>
          </a:p>
          <a:p>
            <a:r>
              <a:rPr lang="en-US" sz="2200" dirty="0" smtClean="0"/>
              <a:t>VHF/UHF, HF kits for fixed locations </a:t>
            </a:r>
          </a:p>
          <a:p>
            <a:r>
              <a:rPr lang="en-US" sz="2200" dirty="0" smtClean="0"/>
              <a:t>Accessory and tool kit </a:t>
            </a:r>
          </a:p>
          <a:p>
            <a:r>
              <a:rPr lang="en-US" sz="2200" dirty="0" smtClean="0"/>
              <a:t>Emergency power kit </a:t>
            </a:r>
          </a:p>
          <a:p>
            <a:r>
              <a:rPr lang="en-US" sz="2200" dirty="0" smtClean="0"/>
              <a:t>Short and long term personal kits in duffel bags </a:t>
            </a:r>
          </a:p>
          <a:p>
            <a:r>
              <a:rPr lang="en-US" sz="2200" dirty="0" smtClean="0"/>
              <a:t>Field kitchen and food box in plastic storage tubs </a:t>
            </a:r>
          </a:p>
          <a:p>
            <a:r>
              <a:rPr lang="en-US" sz="2200" dirty="0" smtClean="0"/>
              <a:t>Field shelter kit (tents, tarps, tables, chairs, battery/gas lights) in plastic storage tubs </a:t>
            </a:r>
          </a:p>
          <a:p>
            <a:endParaRPr 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187394273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Pre-Planning</a:t>
            </a:r>
          </a:p>
        </p:txBody>
      </p:sp>
      <p:sp>
        <p:nvSpPr>
          <p:cNvPr id="38915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8486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200" dirty="0" smtClean="0"/>
              <a:t>Where to go</a:t>
            </a:r>
          </a:p>
          <a:p>
            <a:pPr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200" dirty="0" smtClean="0"/>
              <a:t>What to do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Which frequency should you check in on initially? Is there a "backup" frequency? 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If a repeater is out of service, which simplex frequency is used for the net? 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Which nets will be activated first? </a:t>
            </a:r>
          </a:p>
          <a:p>
            <a:pPr lvl="1">
              <a:lnSpc>
                <a:spcPct val="80000"/>
              </a:lnSpc>
            </a:pPr>
            <a:r>
              <a:rPr lang="en-US" sz="2200" dirty="0" smtClean="0"/>
              <a:t>Should you report to a pre-determined location or will your assignment be made as needed? </a:t>
            </a:r>
          </a:p>
          <a:p>
            <a:pPr lvl="1">
              <a:lnSpc>
                <a:spcPct val="80000"/>
              </a:lnSpc>
            </a:pPr>
            <a:endParaRPr lang="en-US" sz="2200" dirty="0" smtClean="0"/>
          </a:p>
          <a:p>
            <a:pPr>
              <a:lnSpc>
                <a:spcPct val="80000"/>
              </a:lnSpc>
            </a:pPr>
            <a:r>
              <a:rPr lang="en-US" sz="2200" dirty="0" smtClean="0"/>
              <a:t>Familiarize yourself with resources, requirements, and limitations for possible deployment locations</a:t>
            </a:r>
          </a:p>
        </p:txBody>
      </p:sp>
    </p:spTree>
    <p:extLst>
      <p:ext uri="{BB962C8B-B14F-4D97-AF65-F5344CB8AC3E}">
        <p14:creationId xmlns:p14="http://schemas.microsoft.com/office/powerpoint/2010/main" val="36246111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Pre-Planning </a:t>
            </a:r>
            <a:r>
              <a:rPr lang="en-US" sz="1200" b="1" dirty="0" smtClean="0">
                <a:solidFill>
                  <a:srgbClr val="0070C0"/>
                </a:solidFill>
              </a:rPr>
              <a:t>(</a:t>
            </a:r>
            <a:r>
              <a:rPr lang="en-US" sz="1200" b="1" dirty="0" err="1" smtClean="0">
                <a:solidFill>
                  <a:srgbClr val="0070C0"/>
                </a:solidFill>
              </a:rPr>
              <a:t>cont</a:t>
            </a:r>
            <a:r>
              <a:rPr lang="en-US" sz="1200" b="1" dirty="0" smtClean="0">
                <a:solidFill>
                  <a:srgbClr val="0070C0"/>
                </a:solidFill>
              </a:rPr>
              <a:t>)</a:t>
            </a:r>
          </a:p>
        </p:txBody>
      </p:sp>
      <p:sp>
        <p:nvSpPr>
          <p:cNvPr id="3993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990600" y="1219200"/>
            <a:ext cx="7848600" cy="5410200"/>
          </a:xfrm>
        </p:spPr>
        <p:txBody>
          <a:bodyPr>
            <a:noAutofit/>
          </a:bodyPr>
          <a:lstStyle/>
          <a:p>
            <a:pPr>
              <a:lnSpc>
                <a:spcPct val="80000"/>
              </a:lnSpc>
            </a:pPr>
            <a:r>
              <a:rPr lang="en-US" sz="2000" dirty="0" smtClean="0"/>
              <a:t>Will you need a long antenna cable to get from your operating position to the roof?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Are antennas or cables permanently installed, or will you need to bring your own?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Will you be in one room with everyone else, or in a separate room?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Is there dependable emergency power to circuits at possible operating positions?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Does the building have an independent and dependable water supply?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Is there good cell phone or beeper coverage inside the building?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Can you reach local repeaters reliably with only a rubber duck antenna, or do you need an antenna with gain?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If the repeaters are out of service, how far can you reach on a simplex channel? </a:t>
            </a:r>
          </a:p>
          <a:p>
            <a:pPr>
              <a:lnSpc>
                <a:spcPct val="80000"/>
              </a:lnSpc>
            </a:pPr>
            <a:r>
              <a:rPr lang="en-US" sz="2000" dirty="0" smtClean="0"/>
              <a:t>Will you need an HF radio to reach the net? </a:t>
            </a:r>
          </a:p>
        </p:txBody>
      </p:sp>
    </p:spTree>
    <p:extLst>
      <p:ext uri="{BB962C8B-B14F-4D97-AF65-F5344CB8AC3E}">
        <p14:creationId xmlns:p14="http://schemas.microsoft.com/office/powerpoint/2010/main" val="216632708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Reminder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Complete two DHS/FEMA Courses</a:t>
            </a:r>
          </a:p>
          <a:p>
            <a:pPr lvl="2"/>
            <a:r>
              <a:rPr lang="en-US" b="1" dirty="0" smtClean="0"/>
              <a:t>IS-100.b Introduction to ICS</a:t>
            </a:r>
          </a:p>
          <a:p>
            <a:pPr lvl="2"/>
            <a:r>
              <a:rPr lang="en-US" b="1" dirty="0" smtClean="0"/>
              <a:t>IS-700 National Incident Management System</a:t>
            </a:r>
          </a:p>
          <a:p>
            <a:pPr marL="1371600" lvl="3" indent="0">
              <a:buNone/>
            </a:pPr>
            <a:r>
              <a:rPr lang="en-US" dirty="0" smtClean="0">
                <a:hlinkClick r:id="rId6"/>
              </a:rPr>
              <a:t>Http</a:t>
            </a:r>
            <a:r>
              <a:rPr lang="en-US" dirty="0">
                <a:hlinkClick r:id="rId6"/>
              </a:rPr>
              <a:t>://training.fema.gov/IS/NIMS.asp</a:t>
            </a:r>
            <a:endParaRPr lang="en-US" dirty="0"/>
          </a:p>
          <a:p>
            <a:pPr lvl="2"/>
            <a:endParaRPr lang="en-US" dirty="0"/>
          </a:p>
        </p:txBody>
      </p:sp>
    </p:spTree>
    <p:custDataLst>
      <p:tags r:id="rId1"/>
    </p:custData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Important Pre-Planning</a:t>
            </a:r>
          </a:p>
        </p:txBody>
      </p:sp>
      <p:sp>
        <p:nvSpPr>
          <p:cNvPr id="4096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Consider escape routes </a:t>
            </a:r>
          </a:p>
          <a:p>
            <a:pPr lvl="1"/>
            <a:r>
              <a:rPr lang="en-US" smtClean="0"/>
              <a:t>If you could be in the path of a storm surge or other dangerous condition, know all the possible routes out of the area </a:t>
            </a:r>
          </a:p>
          <a:p>
            <a:pPr lvl="1"/>
            <a:endParaRPr lang="en-US" smtClean="0"/>
          </a:p>
          <a:p>
            <a:pPr lvl="1"/>
            <a:r>
              <a:rPr lang="en-US" smtClean="0"/>
              <a:t>If you will be stationed in a large building such as a school or hospital, find the fire exits, and learn which parking areas will be the safest for your vehicle</a:t>
            </a:r>
          </a:p>
        </p:txBody>
      </p:sp>
    </p:spTree>
    <p:extLst>
      <p:ext uri="{BB962C8B-B14F-4D97-AF65-F5344CB8AC3E}">
        <p14:creationId xmlns:p14="http://schemas.microsoft.com/office/powerpoint/2010/main" val="336731895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Training &amp; Education</a:t>
            </a:r>
          </a:p>
        </p:txBody>
      </p:sp>
      <p:sp>
        <p:nvSpPr>
          <p:cNvPr id="4198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200" smtClean="0"/>
              <a:t>The more you know, the more effective and valuable you will be </a:t>
            </a:r>
          </a:p>
          <a:p>
            <a:pPr lvl="1">
              <a:lnSpc>
                <a:spcPct val="80000"/>
              </a:lnSpc>
            </a:pPr>
            <a:r>
              <a:rPr lang="en-US" sz="2200" smtClean="0"/>
              <a:t>Work within your own emcomm organization to get any additional training or information you might need </a:t>
            </a:r>
          </a:p>
          <a:p>
            <a:pPr lvl="2">
              <a:lnSpc>
                <a:spcPct val="80000"/>
              </a:lnSpc>
            </a:pPr>
            <a:r>
              <a:rPr lang="en-US" sz="2200" smtClean="0"/>
              <a:t>American Red Cross offers self-study or classroom courses in mass care, damage assessment, and other areas that either directly involve or depend upon effective communication</a:t>
            </a:r>
          </a:p>
          <a:p>
            <a:pPr lvl="2">
              <a:lnSpc>
                <a:spcPct val="80000"/>
              </a:lnSpc>
            </a:pPr>
            <a:r>
              <a:rPr lang="en-US" sz="2200" smtClean="0"/>
              <a:t>Federal Emergency Management Agency's Emergency Management Institute </a:t>
            </a:r>
          </a:p>
          <a:p>
            <a:pPr lvl="2">
              <a:lnSpc>
                <a:spcPct val="80000"/>
              </a:lnSpc>
            </a:pPr>
            <a:endParaRPr lang="en-US" sz="2200" smtClean="0"/>
          </a:p>
          <a:p>
            <a:pPr lvl="1">
              <a:lnSpc>
                <a:spcPct val="80000"/>
              </a:lnSpc>
            </a:pPr>
            <a:r>
              <a:rPr lang="en-US" sz="2200" smtClean="0"/>
              <a:t> Participate in any drills or exercises offered  </a:t>
            </a:r>
          </a:p>
          <a:p>
            <a:pPr lvl="2">
              <a:lnSpc>
                <a:spcPct val="80000"/>
              </a:lnSpc>
            </a:pPr>
            <a:r>
              <a:rPr lang="en-US" sz="2200" smtClean="0"/>
              <a:t>ARRL's Field Day and Simulated Emergency Test </a:t>
            </a:r>
          </a:p>
        </p:txBody>
      </p:sp>
    </p:spTree>
    <p:extLst>
      <p:ext uri="{BB962C8B-B14F-4D97-AF65-F5344CB8AC3E}">
        <p14:creationId xmlns:p14="http://schemas.microsoft.com/office/powerpoint/2010/main" val="18413226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609600" y="304800"/>
            <a:ext cx="7924800" cy="1371600"/>
          </a:xfrm>
        </p:spPr>
        <p:txBody>
          <a:bodyPr>
            <a:normAutofit fontScale="90000"/>
          </a:bodyPr>
          <a:lstStyle/>
          <a:p>
            <a:pPr algn="ctr"/>
            <a:r>
              <a:rPr lang="en-US" b="1" dirty="0" smtClean="0">
                <a:solidFill>
                  <a:srgbClr val="0070C0"/>
                </a:solidFill>
              </a:rPr>
              <a:t>Emergency Response Levels of Participation</a:t>
            </a:r>
          </a:p>
        </p:txBody>
      </p:sp>
      <p:sp>
        <p:nvSpPr>
          <p:cNvPr id="4" name="TextBox 3"/>
          <p:cNvSpPr txBox="1">
            <a:spLocks noChangeArrowheads="1"/>
          </p:cNvSpPr>
          <p:nvPr/>
        </p:nvSpPr>
        <p:spPr bwMode="auto">
          <a:xfrm>
            <a:off x="1752600" y="2659082"/>
            <a:ext cx="685800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2800" dirty="0"/>
              <a:t>Home</a:t>
            </a:r>
          </a:p>
          <a:p>
            <a:r>
              <a:rPr lang="en-US" sz="2800" dirty="0" smtClean="0"/>
              <a:t>	Neighbor</a:t>
            </a:r>
            <a:endParaRPr lang="en-US" sz="2800" dirty="0"/>
          </a:p>
          <a:p>
            <a:r>
              <a:rPr lang="en-US" sz="2800" dirty="0" smtClean="0"/>
              <a:t>		  Neighborhood</a:t>
            </a:r>
          </a:p>
          <a:p>
            <a:r>
              <a:rPr lang="en-US" sz="2800" dirty="0" smtClean="0"/>
              <a:t>			</a:t>
            </a:r>
            <a:r>
              <a:rPr lang="en-US" sz="2800" dirty="0"/>
              <a:t> </a:t>
            </a:r>
            <a:r>
              <a:rPr lang="en-US" sz="2800" dirty="0" smtClean="0"/>
              <a:t>   Community</a:t>
            </a:r>
            <a:endParaRPr lang="en-US" sz="2800" dirty="0"/>
          </a:p>
          <a:p>
            <a:endParaRPr lang="en-US" sz="2800" dirty="0" smtClean="0"/>
          </a:p>
          <a:p>
            <a:r>
              <a:rPr lang="en-US" sz="2800" dirty="0" smtClean="0"/>
              <a:t>City</a:t>
            </a:r>
            <a:endParaRPr lang="en-US" sz="2800" dirty="0"/>
          </a:p>
          <a:p>
            <a:r>
              <a:rPr lang="en-US" sz="2800" dirty="0" smtClean="0"/>
              <a:t>	County</a:t>
            </a:r>
            <a:endParaRPr lang="en-US" sz="2800" dirty="0"/>
          </a:p>
          <a:p>
            <a:r>
              <a:rPr lang="en-US" sz="2800" dirty="0" smtClean="0"/>
              <a:t>		     State</a:t>
            </a:r>
            <a:endParaRPr lang="en-US" sz="2800" dirty="0"/>
          </a:p>
          <a:p>
            <a:r>
              <a:rPr lang="en-US" sz="2800" dirty="0"/>
              <a:t>	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48488" y="1783437"/>
            <a:ext cx="504702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What do you need at each level?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34819471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Summary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 questions before the quiz?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43370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WordArt 2"/>
          <p:cNvSpPr>
            <a:spLocks noChangeArrowheads="1" noChangeShapeType="1" noTextEdit="1"/>
          </p:cNvSpPr>
          <p:nvPr/>
        </p:nvSpPr>
        <p:spPr bwMode="auto">
          <a:xfrm>
            <a:off x="762000" y="1600200"/>
            <a:ext cx="8001000" cy="1905000"/>
          </a:xfrm>
          <a:prstGeom prst="rect">
            <a:avLst/>
          </a:prstGeom>
        </p:spPr>
        <p:txBody>
          <a:bodyPr wrap="none" fromWordArt="1">
            <a:prstTxWarp prst="textDoubleWave1">
              <a:avLst>
                <a:gd name="adj1" fmla="val 6500"/>
                <a:gd name="adj2" fmla="val 0"/>
              </a:avLst>
            </a:prstTxWarp>
          </a:bodyPr>
          <a:lstStyle/>
          <a:p>
            <a:pPr algn="ctr"/>
            <a:r>
              <a:rPr lang="pt-BR" sz="85700" kern="10" spc="-360" dirty="0" smtClean="0">
                <a:ln w="12700">
                  <a:solidFill>
                    <a:srgbClr val="000099"/>
                  </a:solidFill>
                  <a:round/>
                  <a:headEnd/>
                  <a:tailEnd/>
                </a:ln>
                <a:solidFill>
                  <a:srgbClr val="33CCFF"/>
                </a:solidFill>
                <a:effectLst>
                  <a:outerShdw dist="125724" dir="18900000" algn="ctr" rotWithShape="0">
                    <a:srgbClr val="000099"/>
                  </a:outerShdw>
                </a:effectLst>
                <a:latin typeface="Impact"/>
              </a:rPr>
              <a:t>Time  for  a Quiz</a:t>
            </a:r>
            <a:endParaRPr lang="en-US" sz="85700" kern="10" spc="-360" dirty="0">
              <a:ln w="12700">
                <a:solidFill>
                  <a:srgbClr val="000099"/>
                </a:solidFill>
                <a:round/>
                <a:headEnd/>
                <a:tailEnd/>
              </a:ln>
              <a:solidFill>
                <a:srgbClr val="33CCFF"/>
              </a:solidFill>
              <a:effectLst>
                <a:outerShdw dist="125724" dir="18900000" algn="ctr" rotWithShape="0">
                  <a:srgbClr val="000099"/>
                </a:outerShdw>
              </a:effectLst>
              <a:latin typeface="Impac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4419600"/>
            <a:ext cx="6248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/>
              <a:t>Take 30 Seconds adjust your workspace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37550747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30</a:t>
            </a:r>
          </a:p>
        </p:txBody>
      </p:sp>
      <p:sp>
        <p:nvSpPr>
          <p:cNvPr id="9219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817253884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2057400" y="1706940"/>
            <a:ext cx="5029200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/>
              <a:t>20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2286000" y="4343400"/>
            <a:ext cx="46482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7200" dirty="0" smtClean="0"/>
              <a:t>Seconds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1026195270"/>
      </p:ext>
    </p:extLst>
  </p:cSld>
  <p:clrMapOvr>
    <a:masterClrMapping/>
  </p:clrMapOvr>
  <p:transition advClick="0" advTm="10000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32932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20800" b="1" dirty="0">
                <a:solidFill>
                  <a:srgbClr val="FF0000"/>
                </a:solidFill>
              </a:rPr>
              <a:t>10</a:t>
            </a:r>
          </a:p>
        </p:txBody>
      </p:sp>
      <p:sp>
        <p:nvSpPr>
          <p:cNvPr id="1126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003558194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9</a:t>
            </a:r>
          </a:p>
        </p:txBody>
      </p:sp>
      <p:sp>
        <p:nvSpPr>
          <p:cNvPr id="1229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5838283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8</a:t>
            </a:r>
          </a:p>
        </p:txBody>
      </p:sp>
      <p:sp>
        <p:nvSpPr>
          <p:cNvPr id="1331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74941748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Session Four Topic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1 – Topics 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2,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4,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5a,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5b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2 – Topics 6, 7a, 7b, 7c, 7d, 8, 9, 10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Session 3 – Topics 11,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12, 13,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14, 15</a:t>
            </a:r>
          </a:p>
          <a:p>
            <a:pPr marL="0" indent="0">
              <a:buNone/>
            </a:pPr>
            <a:r>
              <a:rPr lang="en-US" dirty="0" smtClean="0"/>
              <a:t>Session 4 – Topics </a:t>
            </a:r>
            <a:r>
              <a:rPr lang="en-US" dirty="0" smtClean="0">
                <a:solidFill>
                  <a:schemeClr val="bg1">
                    <a:lumMod val="85000"/>
                  </a:schemeClr>
                </a:solidFill>
              </a:rPr>
              <a:t>16,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17</a:t>
            </a:r>
            <a:r>
              <a:rPr lang="en-US" dirty="0" smtClean="0"/>
              <a:t>, 18, 19, 20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5 – Topics 21, 22, 23, 24, 25, 26, 27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75000"/>
                  </a:schemeClr>
                </a:solidFill>
              </a:rPr>
              <a:t>Session 6 – Topics 28, 29, Summary, Final Exam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7255875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7</a:t>
            </a:r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8173506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6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10426617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5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5448921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4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1986247412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3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346875405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2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3164243788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2133600" y="609600"/>
            <a:ext cx="502920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30000" dirty="0"/>
              <a:t>1</a:t>
            </a:r>
          </a:p>
        </p:txBody>
      </p:sp>
      <p:sp>
        <p:nvSpPr>
          <p:cNvPr id="20483" name="Text Box 3"/>
          <p:cNvSpPr txBox="1">
            <a:spLocks noChangeArrowheads="1"/>
          </p:cNvSpPr>
          <p:nvPr/>
        </p:nvSpPr>
        <p:spPr bwMode="auto">
          <a:xfrm>
            <a:off x="2286000" y="4648200"/>
            <a:ext cx="4648200" cy="155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en-US" sz="9600" dirty="0" smtClean="0"/>
              <a:t>Seconds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254699443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WordArt 2"/>
          <p:cNvSpPr>
            <a:spLocks noChangeArrowheads="1" noChangeShapeType="1" noTextEdit="1"/>
          </p:cNvSpPr>
          <p:nvPr/>
        </p:nvSpPr>
        <p:spPr bwMode="auto">
          <a:xfrm>
            <a:off x="762000" y="914400"/>
            <a:ext cx="8001000" cy="3556000"/>
          </a:xfrm>
          <a:prstGeom prst="rect">
            <a:avLst/>
          </a:prstGeom>
        </p:spPr>
        <p:txBody>
          <a:bodyPr wrap="none" fromWordArt="1">
            <a:prstTxWarp prst="textSlantUp">
              <a:avLst>
                <a:gd name="adj" fmla="val 32056"/>
              </a:avLst>
            </a:prstTxWarp>
          </a:bodyPr>
          <a:lstStyle/>
          <a:p>
            <a:pPr algn="ctr"/>
            <a:r>
              <a:rPr lang="en-US" sz="3600" kern="10" dirty="0">
                <a:ln w="9525">
                  <a:solidFill>
                    <a:srgbClr val="CC99FF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6600CC"/>
                    </a:gs>
                    <a:gs pos="100000">
                      <a:srgbClr val="CC00CC"/>
                    </a:gs>
                  </a:gsLst>
                  <a:lin ang="5400000" scaled="1"/>
                </a:gradFill>
                <a:effectLst>
                  <a:outerShdw dist="53882" dir="2700000" algn="ctr" rotWithShape="0">
                    <a:srgbClr val="9999FF"/>
                  </a:outerShdw>
                </a:effectLst>
                <a:latin typeface="Impact"/>
              </a:rPr>
              <a:t>Let's get started!</a:t>
            </a:r>
          </a:p>
        </p:txBody>
      </p:sp>
    </p:spTree>
    <p:extLst>
      <p:ext uri="{BB962C8B-B14F-4D97-AF65-F5344CB8AC3E}">
        <p14:creationId xmlns:p14="http://schemas.microsoft.com/office/powerpoint/2010/main" val="384739051"/>
      </p:ext>
    </p:extLst>
  </p:cSld>
  <p:clrMapOvr>
    <a:masterClrMapping/>
  </p:clrMapOvr>
  <p:transition>
    <p:sndAc>
      <p:stSnd>
        <p:snd r:embed="rId2" name="time.wav"/>
      </p:stSnd>
    </p:sndAc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17 Question</a:t>
            </a:r>
          </a:p>
        </p:txBody>
      </p:sp>
      <p:sp>
        <p:nvSpPr>
          <p:cNvPr id="8785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7848600" cy="4648200"/>
          </a:xfrm>
        </p:spPr>
        <p:txBody>
          <a:bodyPr>
            <a:normAutofit lnSpcReduction="10000"/>
          </a:bodyPr>
          <a:lstStyle/>
          <a:p>
            <a:pPr marL="495300" indent="-495300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en-US" b="1" dirty="0" smtClean="0"/>
              <a:t>Of the following, which is the </a:t>
            </a:r>
            <a:r>
              <a:rPr lang="en-US" b="1" dirty="0" smtClean="0">
                <a:solidFill>
                  <a:srgbClr val="FF0000"/>
                </a:solidFill>
              </a:rPr>
              <a:t>best</a:t>
            </a:r>
            <a:r>
              <a:rPr lang="en-US" b="1" dirty="0" smtClean="0"/>
              <a:t> reason for preparing a jump kit in advance?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You will not leave something important at home or waste valuable time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You are spared the added expense of shopping for something after an emergency arises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You can be fully rested on the day of the emergency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You can test the batteries on your hand held VHF before leaving home</a:t>
            </a:r>
          </a:p>
        </p:txBody>
      </p:sp>
    </p:spTree>
    <p:extLst>
      <p:ext uri="{BB962C8B-B14F-4D97-AF65-F5344CB8AC3E}">
        <p14:creationId xmlns:p14="http://schemas.microsoft.com/office/powerpoint/2010/main" val="3596946852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8785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17 Question</a:t>
            </a:r>
          </a:p>
        </p:txBody>
      </p:sp>
      <p:sp>
        <p:nvSpPr>
          <p:cNvPr id="8796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848600" cy="4038600"/>
          </a:xfrm>
        </p:spPr>
        <p:txBody>
          <a:bodyPr/>
          <a:lstStyle/>
          <a:p>
            <a:pPr marL="495300" indent="-495300">
              <a:buFont typeface="Wingdings" pitchFamily="2" charset="2"/>
              <a:buAutoNum type="arabicPeriod" startAt="2"/>
            </a:pPr>
            <a:r>
              <a:rPr lang="en-US" b="1" dirty="0" smtClean="0"/>
              <a:t>Which of the following would you </a:t>
            </a:r>
            <a:r>
              <a:rPr lang="en-US" b="1" dirty="0" smtClean="0">
                <a:solidFill>
                  <a:srgbClr val="FF0000"/>
                </a:solidFill>
              </a:rPr>
              <a:t>omit</a:t>
            </a:r>
            <a:r>
              <a:rPr lang="en-US" b="1" dirty="0" smtClean="0"/>
              <a:t> from a jump kit prepared for a 12-hour deployment?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Hand held VHF or dual band radio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Spare rechargeable batteries for the hand held radio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High energy snacks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Camp cot and tent</a:t>
            </a:r>
          </a:p>
        </p:txBody>
      </p:sp>
    </p:spTree>
    <p:extLst>
      <p:ext uri="{BB962C8B-B14F-4D97-AF65-F5344CB8AC3E}">
        <p14:creationId xmlns:p14="http://schemas.microsoft.com/office/powerpoint/2010/main" val="39498343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8796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b="1" dirty="0" smtClean="0">
                <a:solidFill>
                  <a:srgbClr val="0070C0"/>
                </a:solidFill>
              </a:rPr>
              <a:t>Topic 17 – Preparing for Deployment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39139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17 Question</a:t>
            </a:r>
          </a:p>
        </p:txBody>
      </p:sp>
      <p:sp>
        <p:nvSpPr>
          <p:cNvPr id="8806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495300" indent="-495300">
              <a:buFont typeface="Wingdings" pitchFamily="2" charset="2"/>
              <a:buAutoNum type="arabicPeriod" startAt="3"/>
            </a:pPr>
            <a:r>
              <a:rPr lang="en-US" b="1" dirty="0" smtClean="0"/>
              <a:t>Among the following, which are the </a:t>
            </a:r>
            <a:r>
              <a:rPr lang="en-US" b="1" dirty="0" smtClean="0">
                <a:solidFill>
                  <a:srgbClr val="FF0000"/>
                </a:solidFill>
              </a:rPr>
              <a:t>most </a:t>
            </a:r>
            <a:r>
              <a:rPr lang="en-US" b="1" dirty="0" smtClean="0"/>
              <a:t>important items of information to include in your jump kit?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ID cards and other authorizations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Field cookbook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Automobile repair manual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Instruction book for your chain saw</a:t>
            </a:r>
          </a:p>
        </p:txBody>
      </p:sp>
    </p:spTree>
    <p:extLst>
      <p:ext uri="{BB962C8B-B14F-4D97-AF65-F5344CB8AC3E}">
        <p14:creationId xmlns:p14="http://schemas.microsoft.com/office/powerpoint/2010/main" val="313375776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8806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17 Question</a:t>
            </a:r>
          </a:p>
        </p:txBody>
      </p:sp>
      <p:sp>
        <p:nvSpPr>
          <p:cNvPr id="881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marL="495300" indent="-495300">
              <a:buFont typeface="Wingdings" pitchFamily="2" charset="2"/>
              <a:buAutoNum type="arabicPeriod" startAt="4"/>
            </a:pPr>
            <a:r>
              <a:rPr lang="en-US" b="1" dirty="0" smtClean="0"/>
              <a:t>Among the following, which is the </a:t>
            </a:r>
            <a:r>
              <a:rPr lang="en-US" b="1" dirty="0" smtClean="0">
                <a:solidFill>
                  <a:srgbClr val="FF0000"/>
                </a:solidFill>
              </a:rPr>
              <a:t>least</a:t>
            </a:r>
            <a:r>
              <a:rPr lang="en-US" b="1" dirty="0" smtClean="0"/>
              <a:t> important item of personal gear to include in your jump kit?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Frequency lists and net schedules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Contact information for other members of your group, EC, DEC and SEC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Key phone numbers, email and Internet addresses</a:t>
            </a:r>
          </a:p>
          <a:p>
            <a:pPr marL="952500" lvl="1" indent="-495300">
              <a:buFont typeface="Wingdings" pitchFamily="2" charset="2"/>
              <a:buAutoNum type="alphaUcPeriod"/>
            </a:pPr>
            <a:r>
              <a:rPr lang="en-US" dirty="0" smtClean="0"/>
              <a:t>A deck of playing cards</a:t>
            </a:r>
          </a:p>
        </p:txBody>
      </p:sp>
    </p:spTree>
    <p:extLst>
      <p:ext uri="{BB962C8B-B14F-4D97-AF65-F5344CB8AC3E}">
        <p14:creationId xmlns:p14="http://schemas.microsoft.com/office/powerpoint/2010/main" val="174107960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8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88166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 17 Question</a:t>
            </a:r>
          </a:p>
        </p:txBody>
      </p:sp>
      <p:sp>
        <p:nvSpPr>
          <p:cNvPr id="8826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96413"/>
            <a:ext cx="8077200" cy="5032987"/>
          </a:xfrm>
        </p:spPr>
        <p:txBody>
          <a:bodyPr>
            <a:normAutofit/>
          </a:bodyPr>
          <a:lstStyle/>
          <a:p>
            <a:pPr marL="495300" indent="-495300">
              <a:lnSpc>
                <a:spcPct val="90000"/>
              </a:lnSpc>
              <a:buFont typeface="Wingdings" pitchFamily="2" charset="2"/>
              <a:buAutoNum type="arabicPeriod" startAt="5"/>
            </a:pPr>
            <a:r>
              <a:rPr lang="en-US" b="1" dirty="0" smtClean="0"/>
              <a:t>If you are assigned in advance to a particular location for emcomm operations, what is the </a:t>
            </a:r>
            <a:r>
              <a:rPr lang="en-US" b="1" dirty="0" smtClean="0">
                <a:solidFill>
                  <a:srgbClr val="FF0000"/>
                </a:solidFill>
              </a:rPr>
              <a:t>least</a:t>
            </a:r>
            <a:r>
              <a:rPr lang="en-US" b="1" dirty="0" smtClean="0"/>
              <a:t> important thing to know in advance?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The escape routes from the facility itself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The regular business hours maintained at the facility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The availability of radio equipment at the facility</a:t>
            </a:r>
          </a:p>
          <a:p>
            <a:pPr marL="952500" lvl="1" indent="-495300">
              <a:lnSpc>
                <a:spcPct val="90000"/>
              </a:lnSpc>
              <a:buFont typeface="Wingdings" pitchFamily="2" charset="2"/>
              <a:buAutoNum type="alphaUcPeriod"/>
            </a:pPr>
            <a:r>
              <a:rPr lang="en-US" dirty="0" smtClean="0"/>
              <a:t>The location of your operating position and the planned location of the antenna</a:t>
            </a:r>
          </a:p>
        </p:txBody>
      </p:sp>
    </p:spTree>
    <p:extLst>
      <p:ext uri="{BB962C8B-B14F-4D97-AF65-F5344CB8AC3E}">
        <p14:creationId xmlns:p14="http://schemas.microsoft.com/office/powerpoint/2010/main" val="327723257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1000" fill="hold"/>
                                        <p:tgtEl>
                                          <p:spTgt spid="88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3300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8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1000" fill="hold"/>
                                        <p:tgtEl>
                                          <p:spTgt spid="882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0546" name="Rectangle 2"/>
          <p:cNvSpPr>
            <a:spLocks noGrp="1" noChangeArrowheads="1"/>
          </p:cNvSpPr>
          <p:nvPr>
            <p:ph type="title"/>
            <p:custDataLst>
              <p:tags r:id="rId2"/>
            </p:custDataLst>
          </p:nvPr>
        </p:nvSpPr>
        <p:spPr>
          <a:xfrm>
            <a:off x="838200" y="2743200"/>
            <a:ext cx="7543800" cy="1362075"/>
          </a:xfrm>
        </p:spPr>
        <p:txBody>
          <a:bodyPr>
            <a:noAutofit/>
          </a:bodyPr>
          <a:lstStyle/>
          <a:p>
            <a:pPr algn="ctr">
              <a:defRPr/>
            </a:pPr>
            <a:r>
              <a:rPr lang="en-US" sz="4400" dirty="0" smtClean="0"/>
              <a:t>Any Questions Before Starting Topic 18?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50139529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Prepared for What?</a:t>
            </a:r>
          </a:p>
        </p:txBody>
      </p:sp>
      <p:sp>
        <p:nvSpPr>
          <p:cNvPr id="25603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You never know which challenges an emergency situation will offer </a:t>
            </a:r>
          </a:p>
          <a:p>
            <a:endParaRPr lang="en-US" sz="2200" dirty="0" smtClean="0"/>
          </a:p>
          <a:p>
            <a:r>
              <a:rPr lang="en-US" sz="2200" dirty="0" smtClean="0"/>
              <a:t>Wide range of considerations</a:t>
            </a:r>
          </a:p>
          <a:p>
            <a:pPr lvl="1"/>
            <a:r>
              <a:rPr lang="en-US" sz="2200" dirty="0" smtClean="0"/>
              <a:t>including radio equipment</a:t>
            </a:r>
          </a:p>
          <a:p>
            <a:pPr lvl="1"/>
            <a:r>
              <a:rPr lang="en-US" sz="2200" dirty="0" smtClean="0"/>
              <a:t>power sources </a:t>
            </a:r>
          </a:p>
          <a:p>
            <a:pPr lvl="1"/>
            <a:r>
              <a:rPr lang="en-US" sz="2200" dirty="0" smtClean="0"/>
              <a:t>clothing and personal gear</a:t>
            </a:r>
          </a:p>
          <a:p>
            <a:pPr lvl="1"/>
            <a:r>
              <a:rPr lang="en-US" sz="2200" dirty="0" smtClean="0"/>
              <a:t>food and water, </a:t>
            </a:r>
          </a:p>
          <a:p>
            <a:pPr lvl="1"/>
            <a:r>
              <a:rPr lang="en-US" sz="2200" dirty="0" smtClean="0"/>
              <a:t>information</a:t>
            </a:r>
          </a:p>
          <a:p>
            <a:pPr lvl="1"/>
            <a:r>
              <a:rPr lang="en-US" sz="2200" dirty="0" smtClean="0"/>
              <a:t>specialized training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91200" y="2590800"/>
            <a:ext cx="2371725" cy="3207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20166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Prepared for What?</a:t>
            </a:r>
          </a:p>
        </p:txBody>
      </p:sp>
      <p:sp>
        <p:nvSpPr>
          <p:cNvPr id="2662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200" dirty="0" smtClean="0"/>
              <a:t>No two deployments are the same, and each region offers its own specific challenges. </a:t>
            </a:r>
          </a:p>
          <a:p>
            <a:endParaRPr lang="en-US" sz="2200" dirty="0" smtClean="0"/>
          </a:p>
          <a:p>
            <a:r>
              <a:rPr lang="en-US" sz="2200" dirty="0" smtClean="0"/>
              <a:t>What is appropriate for rural Minnesota in January probably won't work for urban southern California in any season. </a:t>
            </a:r>
          </a:p>
          <a:p>
            <a:endParaRPr lang="en-US" sz="2200" dirty="0" smtClean="0"/>
          </a:p>
          <a:p>
            <a:r>
              <a:rPr lang="en-US" sz="2200" dirty="0" smtClean="0"/>
              <a:t>Goal is to help you think about ways to be prepared for your particular situation </a:t>
            </a:r>
          </a:p>
        </p:txBody>
      </p:sp>
    </p:spTree>
    <p:extLst>
      <p:ext uri="{BB962C8B-B14F-4D97-AF65-F5344CB8AC3E}">
        <p14:creationId xmlns:p14="http://schemas.microsoft.com/office/powerpoint/2010/main" val="394682956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Jump Kits</a:t>
            </a:r>
          </a:p>
        </p:txBody>
      </p:sp>
      <p:sp>
        <p:nvSpPr>
          <p:cNvPr id="886788" name="Text Box 4"/>
          <p:cNvSpPr txBox="1">
            <a:spLocks noChangeArrowheads="1"/>
          </p:cNvSpPr>
          <p:nvPr/>
        </p:nvSpPr>
        <p:spPr bwMode="auto">
          <a:xfrm>
            <a:off x="1600200" y="1905001"/>
            <a:ext cx="5943600" cy="83099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400" dirty="0">
                <a:solidFill>
                  <a:srgbClr val="000099"/>
                </a:solidFill>
              </a:rPr>
              <a:t>It’s 3am.. </a:t>
            </a:r>
          </a:p>
          <a:p>
            <a:pPr algn="ctr"/>
            <a:r>
              <a:rPr lang="en-US" sz="2400" dirty="0">
                <a:solidFill>
                  <a:srgbClr val="000099"/>
                </a:solidFill>
              </a:rPr>
              <a:t>Do you know where your equipment is?</a:t>
            </a:r>
          </a:p>
        </p:txBody>
      </p:sp>
      <p:pic>
        <p:nvPicPr>
          <p:cNvPr id="886790" name="Picture 6" descr="MCj00788110000[1]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124200"/>
            <a:ext cx="3581400" cy="334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49479129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8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8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678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Jump Kits</a:t>
            </a:r>
          </a:p>
        </p:txBody>
      </p:sp>
      <p:sp>
        <p:nvSpPr>
          <p:cNvPr id="28675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848600" cy="3962400"/>
          </a:xfrm>
        </p:spPr>
        <p:txBody>
          <a:bodyPr/>
          <a:lstStyle/>
          <a:p>
            <a:r>
              <a:rPr lang="en-US" sz="2200" dirty="0" smtClean="0"/>
              <a:t>Keep a kit of the items you need ready to go at a moment's notice, any time day or night, any condition </a:t>
            </a:r>
          </a:p>
          <a:p>
            <a:pPr lvl="1"/>
            <a:r>
              <a:rPr lang="en-US" sz="2200" dirty="0" smtClean="0"/>
              <a:t>Jump Kit</a:t>
            </a:r>
          </a:p>
          <a:p>
            <a:pPr lvl="1"/>
            <a:r>
              <a:rPr lang="en-US" sz="2200" dirty="0" smtClean="0"/>
              <a:t>Go Bag</a:t>
            </a:r>
          </a:p>
          <a:p>
            <a:pPr lvl="1"/>
            <a:endParaRPr lang="en-US" sz="2200" dirty="0" smtClean="0"/>
          </a:p>
          <a:p>
            <a:r>
              <a:rPr lang="en-US" sz="2200" dirty="0" smtClean="0"/>
              <a:t>Without a jump kit, you will leave something important at home, or bring items that will not do the job</a:t>
            </a:r>
          </a:p>
          <a:p>
            <a:endParaRPr lang="en-US" sz="2200" dirty="0" smtClean="0"/>
          </a:p>
          <a:p>
            <a:r>
              <a:rPr lang="en-US" sz="2200" dirty="0" smtClean="0"/>
              <a:t>Gathering and packing your equipment at the last moment wastes precious time </a:t>
            </a:r>
          </a:p>
        </p:txBody>
      </p:sp>
      <p:sp>
        <p:nvSpPr>
          <p:cNvPr id="887812" name="Text Box 4"/>
          <p:cNvSpPr txBox="1">
            <a:spLocks noChangeArrowheads="1"/>
          </p:cNvSpPr>
          <p:nvPr/>
        </p:nvSpPr>
        <p:spPr bwMode="auto">
          <a:xfrm>
            <a:off x="1371600" y="5410200"/>
            <a:ext cx="7024688" cy="701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b="1"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 b="1"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 b="1"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 b="1"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 b="1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/>
            <a:r>
              <a:rPr lang="en-US" sz="2000" dirty="0">
                <a:solidFill>
                  <a:srgbClr val="FF3300"/>
                </a:solidFill>
              </a:rPr>
              <a:t>Think through each probable deployment ahead of time, </a:t>
            </a:r>
          </a:p>
          <a:p>
            <a:pPr algn="ctr"/>
            <a:r>
              <a:rPr lang="en-US" sz="2000" dirty="0">
                <a:solidFill>
                  <a:srgbClr val="FF3300"/>
                </a:solidFill>
              </a:rPr>
              <a:t>and range of situations you might encounter…</a:t>
            </a:r>
          </a:p>
        </p:txBody>
      </p:sp>
    </p:spTree>
    <p:extLst>
      <p:ext uri="{BB962C8B-B14F-4D97-AF65-F5344CB8AC3E}">
        <p14:creationId xmlns:p14="http://schemas.microsoft.com/office/powerpoint/2010/main" val="119009289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78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8878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78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</a:rPr>
              <a:t>Questions to Ask</a:t>
            </a:r>
          </a:p>
        </p:txBody>
      </p:sp>
      <p:sp>
        <p:nvSpPr>
          <p:cNvPr id="888838" name="Rectangle 6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295400"/>
            <a:ext cx="38481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/>
              <a:t>Which networks will you need to join, and which equipment will you need to do so?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Will you need to be able to relocate quickly, or can you bring a ton of gear?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Will you be on foot, or near your vehicle?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Is your assignment at a fixed location or will you be mobile?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How long might you be deployed - less than 48 hours, up to 72 hours, or even a week or more? </a:t>
            </a:r>
          </a:p>
        </p:txBody>
      </p:sp>
      <p:sp>
        <p:nvSpPr>
          <p:cNvPr id="888839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5029200" y="1295400"/>
            <a:ext cx="3848100" cy="4495800"/>
          </a:xfrm>
        </p:spPr>
        <p:txBody>
          <a:bodyPr>
            <a:noAutofit/>
          </a:bodyPr>
          <a:lstStyle/>
          <a:p>
            <a:pPr>
              <a:lnSpc>
                <a:spcPct val="90000"/>
              </a:lnSpc>
            </a:pPr>
            <a:r>
              <a:rPr lang="en-US" sz="1800" dirty="0" smtClean="0"/>
              <a:t>Will you be in a building with reliable power and working toilets, or in a tent away from civilization? What sort of weather or other conditions might be encountered?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Where will food and water come from? Are sanitary facilities available?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Will there be a place to sleep?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Do you need to plan for a wide variety of possible scenarios, or only a few? </a:t>
            </a:r>
          </a:p>
          <a:p>
            <a:pPr>
              <a:lnSpc>
                <a:spcPct val="90000"/>
              </a:lnSpc>
            </a:pPr>
            <a:endParaRPr lang="en-US" sz="1800" dirty="0" smtClean="0"/>
          </a:p>
          <a:p>
            <a:pPr>
              <a:lnSpc>
                <a:spcPct val="90000"/>
              </a:lnSpc>
            </a:pPr>
            <a:r>
              <a:rPr lang="en-US" sz="1800" dirty="0" smtClean="0"/>
              <a:t>Can some items do “double duty” to save space and weight?</a:t>
            </a:r>
          </a:p>
        </p:txBody>
      </p:sp>
    </p:spTree>
    <p:extLst>
      <p:ext uri="{BB962C8B-B14F-4D97-AF65-F5344CB8AC3E}">
        <p14:creationId xmlns:p14="http://schemas.microsoft.com/office/powerpoint/2010/main" val="2683706178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88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888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88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888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88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8883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88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8883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88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8883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88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888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88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888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8888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8888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8888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8888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88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888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8883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8838" grpId="0" build="p"/>
      <p:bldP spid="888839" grpId="0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yI2DOt6RzRcU51QxdhNewL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LRMR96J2MVd0CGe2e5htjk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QUq8QELArFIgadhH063fpq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InkrlxYPS4jAzciXk8ToAM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retnMj4SFfqbVIhVK0Rf8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ECTIONID" val="ezdaKHeWyBnZyZ2cDqRSoa"/>
</p:tagLst>
</file>

<file path=ppt/theme/theme1.xml><?xml version="1.0" encoding="utf-8"?>
<a:theme xmlns:a="http://schemas.openxmlformats.org/drawingml/2006/main" name="Training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Training</Template>
  <TotalTime>0</TotalTime>
  <Words>1998</Words>
  <Application>Microsoft Office PowerPoint</Application>
  <PresentationFormat>On-screen Show (4:3)</PresentationFormat>
  <Paragraphs>285</Paragraphs>
  <Slides>43</Slides>
  <Notes>6</Notes>
  <HiddenSlides>14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Training</vt:lpstr>
      <vt:lpstr>Training Volunteers</vt:lpstr>
      <vt:lpstr>Reminder</vt:lpstr>
      <vt:lpstr>Session Four Topic</vt:lpstr>
      <vt:lpstr>Topic 17 – Preparing for Deployment</vt:lpstr>
      <vt:lpstr>Prepared for What?</vt:lpstr>
      <vt:lpstr>Prepared for What?</vt:lpstr>
      <vt:lpstr>Jump Kits</vt:lpstr>
      <vt:lpstr>Jump Kits</vt:lpstr>
      <vt:lpstr>Questions to Ask</vt:lpstr>
      <vt:lpstr>Jump Kit Category</vt:lpstr>
      <vt:lpstr>Jump Kit Idea List</vt:lpstr>
      <vt:lpstr>Jump Kit Idea List (cont)</vt:lpstr>
      <vt:lpstr>Jump Kit Idea List (cont)</vt:lpstr>
      <vt:lpstr>Jump Kit Idea List (cont)</vt:lpstr>
      <vt:lpstr>Jump Kit Idea List (cont)</vt:lpstr>
      <vt:lpstr>Jump Kit Idea List (cont)</vt:lpstr>
      <vt:lpstr>Sub-Dividing Your Kits</vt:lpstr>
      <vt:lpstr>Pre-Planning</vt:lpstr>
      <vt:lpstr>Pre-Planning (cont)</vt:lpstr>
      <vt:lpstr>Important Pre-Planning</vt:lpstr>
      <vt:lpstr>Training &amp; Education</vt:lpstr>
      <vt:lpstr>Emergency Response Levels of Participation</vt:lpstr>
      <vt:lpstr>Summary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Topic 17 Question</vt:lpstr>
      <vt:lpstr>Topic 17 Question</vt:lpstr>
      <vt:lpstr>Topic 17 Question</vt:lpstr>
      <vt:lpstr>Topic 17 Question</vt:lpstr>
      <vt:lpstr>Topic 17 Question</vt:lpstr>
      <vt:lpstr>Any Questions Before Starting Topic 18?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2011-11-05T20:49:40Z</dcterms:created>
  <dcterms:modified xsi:type="dcterms:W3CDTF">2012-03-04T20:22:03Z</dcterms:modified>
</cp:coreProperties>
</file>