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384" r:id="rId2"/>
    <p:sldId id="261" r:id="rId3"/>
    <p:sldId id="289" r:id="rId4"/>
    <p:sldId id="693" r:id="rId5"/>
    <p:sldId id="694" r:id="rId6"/>
    <p:sldId id="735" r:id="rId7"/>
    <p:sldId id="746" r:id="rId8"/>
    <p:sldId id="740" r:id="rId9"/>
    <p:sldId id="741" r:id="rId10"/>
    <p:sldId id="728" r:id="rId11"/>
    <p:sldId id="725" r:id="rId12"/>
    <p:sldId id="736" r:id="rId13"/>
    <p:sldId id="737" r:id="rId14"/>
    <p:sldId id="738" r:id="rId15"/>
    <p:sldId id="524" r:id="rId16"/>
    <p:sldId id="416" r:id="rId17"/>
    <p:sldId id="443" r:id="rId18"/>
    <p:sldId id="444" r:id="rId19"/>
    <p:sldId id="445" r:id="rId20"/>
    <p:sldId id="446" r:id="rId21"/>
    <p:sldId id="447" r:id="rId22"/>
    <p:sldId id="448" r:id="rId23"/>
    <p:sldId id="449" r:id="rId24"/>
    <p:sldId id="450" r:id="rId25"/>
    <p:sldId id="451" r:id="rId26"/>
    <p:sldId id="452" r:id="rId27"/>
    <p:sldId id="453" r:id="rId28"/>
    <p:sldId id="454" r:id="rId29"/>
    <p:sldId id="432" r:id="rId30"/>
    <p:sldId id="767" r:id="rId31"/>
    <p:sldId id="769" r:id="rId32"/>
    <p:sldId id="770" r:id="rId33"/>
    <p:sldId id="771" r:id="rId34"/>
    <p:sldId id="772" r:id="rId35"/>
    <p:sldId id="747" r:id="rId36"/>
    <p:sldId id="748" r:id="rId37"/>
    <p:sldId id="749" r:id="rId38"/>
    <p:sldId id="750" r:id="rId39"/>
    <p:sldId id="751" r:id="rId40"/>
    <p:sldId id="752" r:id="rId41"/>
    <p:sldId id="753" r:id="rId42"/>
    <p:sldId id="754" r:id="rId43"/>
    <p:sldId id="755" r:id="rId44"/>
    <p:sldId id="756" r:id="rId45"/>
    <p:sldId id="757" r:id="rId46"/>
    <p:sldId id="758" r:id="rId47"/>
    <p:sldId id="759" r:id="rId48"/>
    <p:sldId id="760" r:id="rId49"/>
    <p:sldId id="761" r:id="rId50"/>
    <p:sldId id="762" r:id="rId51"/>
    <p:sldId id="763" r:id="rId52"/>
    <p:sldId id="764" r:id="rId53"/>
    <p:sldId id="765" r:id="rId54"/>
    <p:sldId id="766" r:id="rId55"/>
    <p:sldId id="456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ssion Start" id="{779CC93D-E52E-4D84-901B-11D7331DD495}">
          <p14:sldIdLst>
            <p14:sldId id="384"/>
            <p14:sldId id="261"/>
            <p14:sldId id="289"/>
          </p14:sldIdLst>
        </p14:section>
        <p14:section name="Content" id="{790CEF5B-569A-4C2F-BED5-750B08C0E5AD}">
          <p14:sldIdLst>
            <p14:sldId id="693"/>
            <p14:sldId id="694"/>
            <p14:sldId id="735"/>
            <p14:sldId id="746"/>
            <p14:sldId id="740"/>
            <p14:sldId id="741"/>
            <p14:sldId id="728"/>
            <p14:sldId id="725"/>
            <p14:sldId id="736"/>
            <p14:sldId id="737"/>
            <p14:sldId id="738"/>
            <p14:sldId id="524"/>
            <p14:sldId id="416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451"/>
            <p14:sldId id="452"/>
            <p14:sldId id="453"/>
            <p14:sldId id="454"/>
            <p14:sldId id="432"/>
          </p14:sldIdLst>
        </p14:section>
        <p14:section name="Summary" id="{3F78B471-41DA-46F2-A8E4-97E471896AB3}">
          <p14:sldIdLst/>
        </p14:section>
        <p14:section name="Quiz" id="{4ADBE36C-3616-4F90-AF7A-AA71CE7C6B31}">
          <p14:sldIdLst>
            <p14:sldId id="767"/>
            <p14:sldId id="769"/>
            <p14:sldId id="770"/>
            <p14:sldId id="771"/>
            <p14:sldId id="772"/>
            <p14:sldId id="747"/>
            <p14:sldId id="748"/>
            <p14:sldId id="749"/>
            <p14:sldId id="750"/>
            <p14:sldId id="751"/>
            <p14:sldId id="752"/>
            <p14:sldId id="753"/>
            <p14:sldId id="754"/>
            <p14:sldId id="755"/>
            <p14:sldId id="756"/>
            <p14:sldId id="757"/>
            <p14:sldId id="758"/>
            <p14:sldId id="759"/>
            <p14:sldId id="760"/>
            <p14:sldId id="761"/>
            <p14:sldId id="762"/>
            <p14:sldId id="763"/>
            <p14:sldId id="764"/>
            <p14:sldId id="765"/>
            <p14:sldId id="766"/>
            <p14:sldId id="4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3977" autoAdjust="0"/>
  </p:normalViewPr>
  <p:slideViewPr>
    <p:cSldViewPr>
      <p:cViewPr varScale="1">
        <p:scale>
          <a:sx n="106" d="100"/>
          <a:sy n="106" d="100"/>
        </p:scale>
        <p:origin x="-17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14136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941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761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/>
              <a:t>Make sure you have modified the Name and Date.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/>
              <a:t>Display this screen as students are arriving for class.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sz="2000" b="1" dirty="0" smtClean="0"/>
              <a:t>ARRL conditions!</a:t>
            </a:r>
          </a:p>
          <a:p>
            <a:pPr>
              <a:lnSpc>
                <a:spcPct val="80000"/>
              </a:lnSpc>
            </a:pPr>
            <a:endParaRPr lang="en-US" sz="2000" b="1" dirty="0" smtClean="0"/>
          </a:p>
          <a:p>
            <a:pPr>
              <a:lnSpc>
                <a:spcPct val="80000"/>
              </a:lnSpc>
            </a:pPr>
            <a:r>
              <a:rPr lang="en-US" sz="2000" b="1" dirty="0" smtClean="0"/>
              <a:t>The two ICS courses must be complete before taking the final exam.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The course requires a total of 18 hours. </a:t>
            </a:r>
          </a:p>
          <a:p>
            <a:pPr>
              <a:lnSpc>
                <a:spcPct val="80000"/>
              </a:lnSpc>
            </a:pPr>
            <a:endParaRPr lang="en-US" b="1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If a student misses one class they can take</a:t>
            </a:r>
            <a:r>
              <a:rPr lang="en-US" b="1" baseline="0" dirty="0" smtClean="0"/>
              <a:t> a practice quiz for each lesson missed.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 student missing two sessions will be asked to take the course again.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 student missing the last session must wait for the next class and attend the final session for taking the exam again.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An exception would be two Field Examiners agreeing to give the exam at a mutually scheduled time.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endParaRPr lang="en-US" baseline="0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</a:t>
            </a:r>
            <a:r>
              <a:rPr lang="en-US" b="1" dirty="0" smtClean="0"/>
              <a:t>Engineering Excellence</a:t>
            </a:r>
            <a:endParaRPr lang="en-US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Confidential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en-US" smtClean="0"/>
              <a:pPr/>
              <a:t>55</a:t>
            </a:fld>
            <a:endParaRPr lang="en-US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4"/>
            <a:ext cx="6261652" cy="4554823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354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  <p:sldLayoutId id="2147483664" r:id="rId13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hyperlink" Target="http://training.fema.gov/IS/NIMS.asp" TargetMode="Externa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895600" y="1066800"/>
            <a:ext cx="4876800" cy="9906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Training Volunteers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939" y="457199"/>
            <a:ext cx="784461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21730" y="2213726"/>
            <a:ext cx="67463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The ARRL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Introduction to </a:t>
            </a:r>
            <a:r>
              <a:rPr lang="en-US" sz="2400" b="1" smtClean="0">
                <a:solidFill>
                  <a:srgbClr val="FF0000"/>
                </a:solidFill>
              </a:rPr>
              <a:t>Emergency </a:t>
            </a:r>
            <a:r>
              <a:rPr lang="en-US" sz="2400" b="1" smtClean="0">
                <a:solidFill>
                  <a:srgbClr val="FF0000"/>
                </a:solidFill>
              </a:rPr>
              <a:t>Communication </a:t>
            </a:r>
            <a:r>
              <a:rPr lang="en-US" sz="2400" b="1" dirty="0" smtClean="0">
                <a:solidFill>
                  <a:srgbClr val="FF0000"/>
                </a:solidFill>
              </a:rPr>
              <a:t>Course</a:t>
            </a:r>
          </a:p>
          <a:p>
            <a:pPr algn="ctr"/>
            <a:r>
              <a:rPr lang="en-US" sz="2400" b="1" dirty="0" smtClean="0"/>
              <a:t>EC-001 (2011)</a:t>
            </a:r>
            <a:endParaRPr lang="en-US" sz="24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648200"/>
            <a:ext cx="1225989" cy="1174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2"/>
          <p:cNvSpPr txBox="1"/>
          <p:nvPr/>
        </p:nvSpPr>
        <p:spPr>
          <a:xfrm>
            <a:off x="3877096" y="3657600"/>
            <a:ext cx="2819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Session Three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The Hurricane Watch Net (HWN)</a:t>
            </a:r>
            <a:endParaRPr lang="en-US" sz="1200" b="1" dirty="0" smtClean="0">
              <a:solidFill>
                <a:srgbClr val="0070C0"/>
              </a:solidFill>
            </a:endParaRPr>
          </a:p>
        </p:txBody>
      </p:sp>
      <p:sp>
        <p:nvSpPr>
          <p:cNvPr id="7680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5257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Eyes and ears for NWS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National Hurricane Center – WX4HNC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Two differences from SKYWARN®</a:t>
            </a:r>
          </a:p>
          <a:p>
            <a:pPr marL="97155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Volunteers are exclusive Amateur Radio Operators</a:t>
            </a:r>
          </a:p>
          <a:p>
            <a:pPr marL="97155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Primarily on HF-SSB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Membership is not restricted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Activates when a hurricane is a threat to land (~300 miles)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Limited check-ins</a:t>
            </a:r>
          </a:p>
        </p:txBody>
      </p:sp>
    </p:spTree>
    <p:extLst>
      <p:ext uri="{BB962C8B-B14F-4D97-AF65-F5344CB8AC3E}">
        <p14:creationId xmlns:p14="http://schemas.microsoft.com/office/powerpoint/2010/main" val="344870098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Primary Functions of HWN</a:t>
            </a:r>
          </a:p>
        </p:txBody>
      </p:sp>
      <p:sp>
        <p:nvSpPr>
          <p:cNvPr id="20" name="Rectangle 6"/>
          <p:cNvSpPr txBox="1">
            <a:spLocks noChangeArrowheads="1"/>
          </p:cNvSpPr>
          <p:nvPr/>
        </p:nvSpPr>
        <p:spPr>
          <a:xfrm>
            <a:off x="609600" y="1295400"/>
            <a:ext cx="7848600" cy="518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Disseminate advisory information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Obtain ground-level weather observations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Function as a backup wide-area communications link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Relay initial assessments of hurricane damage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44836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Safety Concerns for All Weather Net Stations</a:t>
            </a:r>
          </a:p>
        </p:txBody>
      </p:sp>
      <p:sp>
        <p:nvSpPr>
          <p:cNvPr id="20" name="Rectangle 6"/>
          <p:cNvSpPr txBox="1">
            <a:spLocks noChangeArrowheads="1"/>
          </p:cNvSpPr>
          <p:nvPr/>
        </p:nvSpPr>
        <p:spPr>
          <a:xfrm>
            <a:off x="590550" y="1676400"/>
            <a:ext cx="7848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/>
              <a:t>Protect yourself first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Evacuate when asked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Protect antennas from high winds and power lines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Locate away from flooded/flooding areas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99178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VoIP Modes</a:t>
            </a:r>
          </a:p>
        </p:txBody>
      </p:sp>
      <p:sp>
        <p:nvSpPr>
          <p:cNvPr id="20" name="Rectangle 6"/>
          <p:cNvSpPr txBox="1">
            <a:spLocks noChangeArrowheads="1"/>
          </p:cNvSpPr>
          <p:nvPr/>
        </p:nvSpPr>
        <p:spPr>
          <a:xfrm>
            <a:off x="609600" y="1295400"/>
            <a:ext cx="7848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err="1" smtClean="0"/>
              <a:t>Echolink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IRLP and </a:t>
            </a:r>
            <a:r>
              <a:rPr lang="en-US" dirty="0" err="1" smtClean="0"/>
              <a:t>Echolink</a:t>
            </a:r>
            <a:r>
              <a:rPr lang="en-US" dirty="0" smtClean="0"/>
              <a:t> have upward of 100 connections; repeaters and conference rooms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VoIP-WX Net for those without HF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HWN operates on 14.325 MHz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54757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Weather Net Operating Tips</a:t>
            </a:r>
          </a:p>
        </p:txBody>
      </p:sp>
      <p:sp>
        <p:nvSpPr>
          <p:cNvPr id="20" name="Rectangle 6"/>
          <p:cNvSpPr txBox="1">
            <a:spLocks noChangeArrowheads="1"/>
          </p:cNvSpPr>
          <p:nvPr/>
        </p:nvSpPr>
        <p:spPr>
          <a:xfrm>
            <a:off x="609600" y="1447800"/>
            <a:ext cx="7848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/>
              <a:t>More than one time zone – use UTC time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Give details accurately and completely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Watch out for sensitive information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Use PTT not VOX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Guard against background noise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78784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Summary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questions before the quiz?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4337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WordArt 2"/>
          <p:cNvSpPr>
            <a:spLocks noChangeArrowheads="1" noChangeShapeType="1" noTextEdit="1"/>
          </p:cNvSpPr>
          <p:nvPr/>
        </p:nvSpPr>
        <p:spPr bwMode="auto">
          <a:xfrm>
            <a:off x="762000" y="1600200"/>
            <a:ext cx="8001000" cy="1905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pt-BR" sz="857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Time  for  a Quiz</a:t>
            </a:r>
            <a:endParaRPr lang="en-US" sz="857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4419600"/>
            <a:ext cx="624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Take 30 Seconds adjust your workspace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550747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57400" y="170694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30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817253884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057400" y="170694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20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026195270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8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003558194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Reminder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Complete two DHS/FEMA Courses</a:t>
            </a:r>
          </a:p>
          <a:p>
            <a:pPr lvl="2"/>
            <a:r>
              <a:rPr lang="en-US" b="1" dirty="0" smtClean="0"/>
              <a:t>IS-100.b Introduction to ICS</a:t>
            </a:r>
          </a:p>
          <a:p>
            <a:pPr lvl="2"/>
            <a:r>
              <a:rPr lang="en-US" b="1" dirty="0" smtClean="0"/>
              <a:t>IS-700 National Incident Management System</a:t>
            </a:r>
          </a:p>
          <a:p>
            <a:pPr marL="1371600" lvl="3" indent="0">
              <a:buNone/>
            </a:pPr>
            <a:r>
              <a:rPr lang="en-US" dirty="0" smtClean="0">
                <a:hlinkClick r:id="rId6"/>
              </a:rPr>
              <a:t>Http</a:t>
            </a:r>
            <a:r>
              <a:rPr lang="en-US" dirty="0">
                <a:hlinkClick r:id="rId6"/>
              </a:rPr>
              <a:t>://training.fema.gov/IS/NIMS.asp</a:t>
            </a:r>
            <a:endParaRPr lang="en-US" dirty="0"/>
          </a:p>
          <a:p>
            <a:pPr lvl="2"/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9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15838283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8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74941748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7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817350611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6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210426617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5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354489215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4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98624741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3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346875405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2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16424378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1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254699443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762000" y="914400"/>
            <a:ext cx="8001000" cy="3556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Let's get started!</a:t>
            </a:r>
          </a:p>
        </p:txBody>
      </p:sp>
    </p:spTree>
    <p:extLst>
      <p:ext uri="{BB962C8B-B14F-4D97-AF65-F5344CB8AC3E}">
        <p14:creationId xmlns:p14="http://schemas.microsoft.com/office/powerpoint/2010/main" val="384739051"/>
      </p:ext>
    </p:extLst>
  </p:cSld>
  <p:clrMapOvr>
    <a:masterClrMapping/>
  </p:clrMapOvr>
  <p:transition>
    <p:sndAc>
      <p:stSnd>
        <p:snd r:embed="rId2" name="tim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Session Three Topic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Session 1 – Topics 1,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2,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3,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4,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5a,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5b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Session 2 – Topics 6, 7a, 7b, 7c, 7d, 8, 9, 10</a:t>
            </a:r>
          </a:p>
          <a:p>
            <a:pPr marL="0" indent="0">
              <a:buNone/>
            </a:pPr>
            <a:r>
              <a:rPr lang="en-US" dirty="0" smtClean="0"/>
              <a:t>Session 3 – Topics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11,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12, </a:t>
            </a:r>
            <a:r>
              <a:rPr lang="en-US" dirty="0" smtClean="0">
                <a:solidFill>
                  <a:srgbClr val="FF0000"/>
                </a:solidFill>
              </a:rPr>
              <a:t>13</a:t>
            </a:r>
            <a:r>
              <a:rPr lang="en-US" dirty="0" smtClean="0"/>
              <a:t>, 14, 15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4 – Topics 16, 17, 18, 19, 20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5 – Topics 21, 22, 23, 24, 25, 26, 27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6 – Topics 28, 29, Summary, Final Exam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255875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13 Question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95300" indent="-495300">
              <a:buFont typeface="+mj-lt"/>
              <a:buAutoNum type="arabicPeriod"/>
            </a:pPr>
            <a:r>
              <a:rPr lang="en-US" b="1" dirty="0" smtClean="0"/>
              <a:t>When is the Hurricane Watch Net normally activated?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sz="2400" dirty="0" smtClean="0"/>
              <a:t>Every morning at 1000 UTC during hurricane season only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sz="2400" dirty="0" smtClean="0"/>
              <a:t>When a hurricane is within 300 miles of making landfall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sz="2400" dirty="0" smtClean="0"/>
              <a:t>When a tropical storm approaches a populated land mass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sz="2400" dirty="0" smtClean="0"/>
              <a:t>When a tropical wave develops west of Africa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347612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7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7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13 Question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500" b="1" dirty="0" smtClean="0"/>
              <a:t>Who should check in to the Hurricane Watch Net an hour before a hurricane makes landfall?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All amateurs should check in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Amateurs with weather stations only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Only those stations on the net roster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Only amateurs in the affected area, or amateurs with important information that would be needed by the net or the National Hurricane Center</a:t>
            </a:r>
          </a:p>
        </p:txBody>
      </p:sp>
    </p:spTree>
    <p:extLst>
      <p:ext uri="{BB962C8B-B14F-4D97-AF65-F5344CB8AC3E}">
        <p14:creationId xmlns:p14="http://schemas.microsoft.com/office/powerpoint/2010/main" val="319257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6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6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13 Question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96413"/>
            <a:ext cx="8077200" cy="4956787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500" b="1" dirty="0" smtClean="0"/>
              <a:t>Does a station have to be located in a hurricane area to be a member of the Hurricane Watch Net?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Yes, the net is made up solely of stations in hurricane areas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There is no membership in the Hurricane Watch Net. Anybody can check in at any time.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No. The net has a need for stations in Canada and on the west coast that can control the net as propagation shifts to the north and to the west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No. The net has a need for stations in the Midwest and west coast that can control the net as propagation shifts to the west</a:t>
            </a:r>
          </a:p>
        </p:txBody>
      </p:sp>
    </p:spTree>
    <p:extLst>
      <p:ext uri="{BB962C8B-B14F-4D97-AF65-F5344CB8AC3E}">
        <p14:creationId xmlns:p14="http://schemas.microsoft.com/office/powerpoint/2010/main" val="319257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6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6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13 Question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5300" indent="-495300">
              <a:buFont typeface="Wingdings" pitchFamily="2" charset="2"/>
              <a:buAutoNum type="arabicPeriod" startAt="4"/>
            </a:pPr>
            <a:r>
              <a:rPr lang="en-US" b="1" dirty="0" smtClean="0"/>
              <a:t>Which answer best describes the four step method to describe severe weather?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sz="2400" dirty="0" smtClean="0"/>
              <a:t>Who, What, When, Why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sz="2400" dirty="0" smtClean="0"/>
              <a:t>What, Where, When, Details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sz="2400" dirty="0" smtClean="0"/>
              <a:t>What, Where, Why, General Comments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sz="2400" dirty="0" smtClean="0"/>
              <a:t>What, When, Why, Where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54443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7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7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13 Question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b="1" dirty="0" smtClean="0"/>
              <a:t>SKYWARN® participants would generally not report which of the following?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Fog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High winds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Sleet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Hail size</a:t>
            </a:r>
          </a:p>
        </p:txBody>
      </p:sp>
    </p:spTree>
    <p:extLst>
      <p:ext uri="{BB962C8B-B14F-4D97-AF65-F5344CB8AC3E}">
        <p14:creationId xmlns:p14="http://schemas.microsoft.com/office/powerpoint/2010/main" val="203036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6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6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WordArt 2"/>
          <p:cNvSpPr>
            <a:spLocks noChangeArrowheads="1" noChangeShapeType="1" noTextEdit="1"/>
          </p:cNvSpPr>
          <p:nvPr/>
        </p:nvSpPr>
        <p:spPr bwMode="auto">
          <a:xfrm>
            <a:off x="1981200" y="2057400"/>
            <a:ext cx="5334000" cy="2286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pt-BR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B r e a k</a:t>
            </a:r>
            <a:endParaRPr lang="en-US" sz="36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27130" y="5053280"/>
            <a:ext cx="488806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10 Minutes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06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505200" y="1752600"/>
            <a:ext cx="2133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10</a:t>
            </a:r>
            <a:endParaRPr lang="en-US" sz="9600" dirty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Minutes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533725652"/>
      </p:ext>
    </p:extLst>
  </p:cSld>
  <p:clrMapOvr>
    <a:masterClrMapping/>
  </p:clrMapOvr>
  <p:transition advClick="0" advTm="300000">
    <p:sndAc>
      <p:stSnd>
        <p:snd r:embed="rId2" name="timeisit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505200" y="1752600"/>
            <a:ext cx="2133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5</a:t>
            </a:r>
            <a:endParaRPr lang="en-US" sz="9600" dirty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Minutes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653628241"/>
      </p:ext>
    </p:extLst>
  </p:cSld>
  <p:clrMapOvr>
    <a:masterClrMapping/>
  </p:clrMapOvr>
  <p:transition advClick="0" advTm="180000">
    <p:sndAc>
      <p:stSnd>
        <p:snd r:embed="rId2" name="timeisit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505200" y="1752600"/>
            <a:ext cx="2133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2</a:t>
            </a:r>
            <a:endParaRPr lang="en-US" sz="9600" dirty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Minutes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465952732"/>
      </p:ext>
    </p:extLst>
  </p:cSld>
  <p:clrMapOvr>
    <a:masterClrMapping/>
  </p:clrMapOvr>
  <p:transition advClick="0" advTm="60000">
    <p:sndAc>
      <p:stSnd>
        <p:snd r:embed="rId2" name="timeisit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505200" y="1752600"/>
            <a:ext cx="2133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1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Minute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427647886"/>
      </p:ext>
    </p:extLst>
  </p:cSld>
  <p:clrMapOvr>
    <a:masterClrMapping/>
  </p:clrMapOvr>
  <p:transition advClick="0" advTm="10000">
    <p:sndAc>
      <p:stSnd>
        <p:snd r:embed="rId2" name="timeisit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Topic 13 – Severe Weather Nets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913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057400" y="170694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50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0" y="4362271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891533820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057400" y="175260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40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30352784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57400" y="170694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30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024563687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057400" y="170694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20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968259852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8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0840920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9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185472460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8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5801746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7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677364611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6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57296355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5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401526722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SKYWARN®</a:t>
            </a:r>
          </a:p>
        </p:txBody>
      </p:sp>
      <p:sp>
        <p:nvSpPr>
          <p:cNvPr id="7680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700" y="1295400"/>
            <a:ext cx="7848600" cy="44196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Registered name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National Weather Service (NWS)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A program like “ARES” is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ARRL MOU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“Ground Truth” observations are invaluable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First response group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Certificate for training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914400"/>
            <a:ext cx="2057400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0916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4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342318460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3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625623025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2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907078065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1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40901206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914400" y="762000"/>
            <a:ext cx="8001000" cy="3556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Let's get started!</a:t>
            </a:r>
          </a:p>
        </p:txBody>
      </p:sp>
    </p:spTree>
    <p:extLst>
      <p:ext uri="{BB962C8B-B14F-4D97-AF65-F5344CB8AC3E}">
        <p14:creationId xmlns:p14="http://schemas.microsoft.com/office/powerpoint/2010/main" val="215252939"/>
      </p:ext>
    </p:extLst>
  </p:cSld>
  <p:clrMapOvr>
    <a:masterClrMapping/>
  </p:clrMapOvr>
  <p:transition>
    <p:sndAc>
      <p:stSnd>
        <p:snd r:embed="rId2" name="time.wav"/>
      </p:stSnd>
    </p:sndAc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05000" y="2743200"/>
            <a:ext cx="5334000" cy="13620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400" dirty="0" smtClean="0"/>
              <a:t>Any Questions Before Starting Topic 14?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What is reported?</a:t>
            </a:r>
            <a:endParaRPr lang="en-US" sz="1200" b="1" dirty="0" smtClean="0">
              <a:solidFill>
                <a:srgbClr val="0070C0"/>
              </a:solidFill>
            </a:endParaRPr>
          </a:p>
        </p:txBody>
      </p:sp>
      <p:sp>
        <p:nvSpPr>
          <p:cNvPr id="7680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44196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Specific Critical Weather Observations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Amateurs without SKYWARN</a:t>
            </a:r>
            <a:r>
              <a:rPr lang="en-US" smtClean="0"/>
              <a:t>® training</a:t>
            </a: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Check-in with SKYWARN® spotter number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Out of the ordinary weather events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662848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What is reported? </a:t>
            </a:r>
            <a:r>
              <a:rPr lang="en-US" sz="1200" b="1" dirty="0" smtClean="0">
                <a:solidFill>
                  <a:srgbClr val="0070C0"/>
                </a:solidFill>
              </a:rPr>
              <a:t>(</a:t>
            </a:r>
            <a:r>
              <a:rPr lang="en-US" sz="1200" b="1" dirty="0" err="1" smtClean="0">
                <a:solidFill>
                  <a:srgbClr val="0070C0"/>
                </a:solidFill>
              </a:rPr>
              <a:t>cont</a:t>
            </a:r>
            <a:r>
              <a:rPr lang="en-US" sz="1200" b="1" dirty="0" smtClean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7680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44196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Four step method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What: </a:t>
            </a:r>
            <a:r>
              <a:rPr lang="en-US" dirty="0" smtClean="0"/>
              <a:t>Tornadoes, funnel clouds, heavy rain, etc.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Where: </a:t>
            </a:r>
            <a:r>
              <a:rPr lang="en-US" dirty="0" smtClean="0"/>
              <a:t>Direction, distance; “3 miles south of Newington Center on Route 15”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When: </a:t>
            </a:r>
            <a:r>
              <a:rPr lang="en-US" dirty="0" smtClean="0"/>
              <a:t>Time of observation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Details: </a:t>
            </a:r>
            <a:r>
              <a:rPr lang="en-US" dirty="0" smtClean="0"/>
              <a:t>{…fill in the blanks…}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651746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Activation</a:t>
            </a:r>
            <a:endParaRPr lang="en-US" sz="1200" b="1" dirty="0" smtClean="0">
              <a:solidFill>
                <a:srgbClr val="0070C0"/>
              </a:solidFill>
            </a:endParaRPr>
          </a:p>
        </p:txBody>
      </p:sp>
      <p:sp>
        <p:nvSpPr>
          <p:cNvPr id="7680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48006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Observers should be monitoring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NOAA All Hazards Weather Radio 162.400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The SKYWARN® net may be formally activated upon request of the NWS or net members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u="sng" dirty="0" smtClean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747038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Operating the Weather Net</a:t>
            </a:r>
            <a:endParaRPr lang="en-US" sz="1200" b="1" dirty="0" smtClean="0">
              <a:solidFill>
                <a:srgbClr val="0070C0"/>
              </a:solidFill>
            </a:endParaRPr>
          </a:p>
        </p:txBody>
      </p:sp>
      <p:sp>
        <p:nvSpPr>
          <p:cNvPr id="7680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Based on local needs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NCS where necessary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ARES may designate an EC or AEC liaison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NWS may have an Amateur Station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HT may be provided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Treat as formal traffic after net activation</a:t>
            </a:r>
          </a:p>
          <a:p>
            <a:pPr marL="0" indent="0">
              <a:lnSpc>
                <a:spcPct val="90000"/>
              </a:lnSpc>
              <a:buNone/>
            </a:pPr>
            <a:endParaRPr lang="en-US" u="sng" dirty="0" smtClean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588606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MR96J2MVd0CGe2e5htjk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972</Words>
  <Application>Microsoft Office PowerPoint</Application>
  <PresentationFormat>On-screen Show (4:3)</PresentationFormat>
  <Paragraphs>246</Paragraphs>
  <Slides>55</Slides>
  <Notes>4</Notes>
  <HiddenSlides>14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Training</vt:lpstr>
      <vt:lpstr>Training Volunteers</vt:lpstr>
      <vt:lpstr>Reminder</vt:lpstr>
      <vt:lpstr>Session Three Topic</vt:lpstr>
      <vt:lpstr>Topic 13 – Severe Weather Nets</vt:lpstr>
      <vt:lpstr>SKYWARN®</vt:lpstr>
      <vt:lpstr>What is reported?</vt:lpstr>
      <vt:lpstr>What is reported? (cont)</vt:lpstr>
      <vt:lpstr>Activation</vt:lpstr>
      <vt:lpstr>Operating the Weather Net</vt:lpstr>
      <vt:lpstr>The Hurricane Watch Net (HWN)</vt:lpstr>
      <vt:lpstr>Primary Functions of HWN</vt:lpstr>
      <vt:lpstr>Safety Concerns for All Weather Net Stations</vt:lpstr>
      <vt:lpstr>VoIP Modes</vt:lpstr>
      <vt:lpstr>Weather Net Operating Tips</vt:lpstr>
      <vt:lpstr>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Topic 13 Question</vt:lpstr>
      <vt:lpstr>Topic 13 Question</vt:lpstr>
      <vt:lpstr>Topic 13 Question</vt:lpstr>
      <vt:lpstr>Topic 13 Question</vt:lpstr>
      <vt:lpstr>Topic 13 Question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Any Questions Before Starting Topic 14?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2011-11-05T20:49:40Z</dcterms:created>
  <dcterms:modified xsi:type="dcterms:W3CDTF">2012-03-04T20:21:02Z</dcterms:modified>
</cp:coreProperties>
</file>