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384" r:id="rId2"/>
    <p:sldId id="261" r:id="rId3"/>
    <p:sldId id="289" r:id="rId4"/>
    <p:sldId id="693" r:id="rId5"/>
    <p:sldId id="694" r:id="rId6"/>
    <p:sldId id="735" r:id="rId7"/>
    <p:sldId id="740" r:id="rId8"/>
    <p:sldId id="741" r:id="rId9"/>
    <p:sldId id="728" r:id="rId10"/>
    <p:sldId id="725" r:id="rId11"/>
    <p:sldId id="736" r:id="rId12"/>
    <p:sldId id="737" r:id="rId13"/>
    <p:sldId id="738" r:id="rId14"/>
    <p:sldId id="524" r:id="rId15"/>
    <p:sldId id="416" r:id="rId16"/>
    <p:sldId id="443" r:id="rId17"/>
    <p:sldId id="444" r:id="rId18"/>
    <p:sldId id="445" r:id="rId19"/>
    <p:sldId id="446" r:id="rId20"/>
    <p:sldId id="447" r:id="rId21"/>
    <p:sldId id="448" r:id="rId22"/>
    <p:sldId id="449" r:id="rId23"/>
    <p:sldId id="450" r:id="rId24"/>
    <p:sldId id="451" r:id="rId25"/>
    <p:sldId id="452" r:id="rId26"/>
    <p:sldId id="453" r:id="rId27"/>
    <p:sldId id="454" r:id="rId28"/>
    <p:sldId id="432" r:id="rId29"/>
    <p:sldId id="743" r:id="rId30"/>
    <p:sldId id="742" r:id="rId31"/>
    <p:sldId id="744" r:id="rId32"/>
    <p:sldId id="745" r:id="rId33"/>
    <p:sldId id="45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ssion Start" id="{779CC93D-E52E-4D84-901B-11D7331DD495}">
          <p14:sldIdLst>
            <p14:sldId id="384"/>
            <p14:sldId id="261"/>
            <p14:sldId id="289"/>
          </p14:sldIdLst>
        </p14:section>
        <p14:section name="Content" id="{790CEF5B-569A-4C2F-BED5-750B08C0E5AD}">
          <p14:sldIdLst>
            <p14:sldId id="693"/>
            <p14:sldId id="694"/>
            <p14:sldId id="735"/>
            <p14:sldId id="740"/>
            <p14:sldId id="741"/>
            <p14:sldId id="728"/>
            <p14:sldId id="725"/>
            <p14:sldId id="736"/>
            <p14:sldId id="737"/>
            <p14:sldId id="738"/>
            <p14:sldId id="524"/>
            <p14:sldId id="416"/>
            <p14:sldId id="443"/>
            <p14:sldId id="444"/>
            <p14:sldId id="445"/>
            <p14:sldId id="446"/>
            <p14:sldId id="447"/>
            <p14:sldId id="448"/>
            <p14:sldId id="449"/>
            <p14:sldId id="450"/>
            <p14:sldId id="451"/>
            <p14:sldId id="452"/>
            <p14:sldId id="453"/>
            <p14:sldId id="454"/>
            <p14:sldId id="432"/>
          </p14:sldIdLst>
        </p14:section>
        <p14:section name="Summary" id="{3F78B471-41DA-46F2-A8E4-97E471896AB3}">
          <p14:sldIdLst/>
        </p14:section>
        <p14:section name="Quiz" id="{4ADBE36C-3616-4F90-AF7A-AA71CE7C6B31}">
          <p14:sldIdLst>
            <p14:sldId id="743"/>
            <p14:sldId id="742"/>
            <p14:sldId id="744"/>
            <p14:sldId id="745"/>
            <p14:sldId id="45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FF"/>
    <a:srgbClr val="003300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4" autoAdjust="0"/>
    <p:restoredTop sz="83977" autoAdjust="0"/>
  </p:normalViewPr>
  <p:slideViewPr>
    <p:cSldViewPr>
      <p:cViewPr varScale="1">
        <p:scale>
          <a:sx n="106" d="100"/>
          <a:sy n="106" d="100"/>
        </p:scale>
        <p:origin x="-17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14136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941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761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 smtClean="0"/>
              <a:t>Make sure you have modified the Name and Date.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/>
              <a:t>Display this screen as students are arriving for class.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sz="2000" b="1" dirty="0" smtClean="0"/>
              <a:t>ARRL conditions!</a:t>
            </a:r>
          </a:p>
          <a:p>
            <a:pPr>
              <a:lnSpc>
                <a:spcPct val="80000"/>
              </a:lnSpc>
            </a:pPr>
            <a:endParaRPr lang="en-US" sz="2000" b="1" dirty="0" smtClean="0"/>
          </a:p>
          <a:p>
            <a:pPr>
              <a:lnSpc>
                <a:spcPct val="80000"/>
              </a:lnSpc>
            </a:pPr>
            <a:r>
              <a:rPr lang="en-US" sz="2000" b="1" dirty="0" smtClean="0"/>
              <a:t>The two ICS courses must be complete before taking the final exam.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b="1" dirty="0" smtClean="0"/>
              <a:t>The course requires a total of 18 hours. </a:t>
            </a:r>
          </a:p>
          <a:p>
            <a:pPr>
              <a:lnSpc>
                <a:spcPct val="80000"/>
              </a:lnSpc>
            </a:pPr>
            <a:endParaRPr lang="en-US" b="1" dirty="0" smtClean="0"/>
          </a:p>
          <a:p>
            <a:pPr>
              <a:lnSpc>
                <a:spcPct val="80000"/>
              </a:lnSpc>
            </a:pPr>
            <a:r>
              <a:rPr lang="en-US" b="1" dirty="0" smtClean="0"/>
              <a:t>If a student misses one class they can take</a:t>
            </a:r>
            <a:r>
              <a:rPr lang="en-US" b="1" baseline="0" dirty="0" smtClean="0"/>
              <a:t> a practice quiz for each lesson missed.</a:t>
            </a:r>
          </a:p>
          <a:p>
            <a:pPr>
              <a:lnSpc>
                <a:spcPct val="80000"/>
              </a:lnSpc>
            </a:pPr>
            <a:endParaRPr lang="en-US" b="1" baseline="0" dirty="0" smtClean="0"/>
          </a:p>
          <a:p>
            <a:pPr>
              <a:lnSpc>
                <a:spcPct val="80000"/>
              </a:lnSpc>
            </a:pPr>
            <a:r>
              <a:rPr lang="en-US" b="1" baseline="0" dirty="0" smtClean="0"/>
              <a:t>A student missing two sessions will be asked to take the course again.</a:t>
            </a:r>
          </a:p>
          <a:p>
            <a:pPr>
              <a:lnSpc>
                <a:spcPct val="80000"/>
              </a:lnSpc>
            </a:pPr>
            <a:endParaRPr lang="en-US" b="1" baseline="0" dirty="0" smtClean="0"/>
          </a:p>
          <a:p>
            <a:pPr>
              <a:lnSpc>
                <a:spcPct val="80000"/>
              </a:lnSpc>
            </a:pPr>
            <a:r>
              <a:rPr lang="en-US" b="1" baseline="0" dirty="0" smtClean="0"/>
              <a:t>A student missing the last session must wait for the next class and attend the final session for taking the exam again.</a:t>
            </a:r>
          </a:p>
          <a:p>
            <a:pPr>
              <a:lnSpc>
                <a:spcPct val="80000"/>
              </a:lnSpc>
            </a:pPr>
            <a:endParaRPr lang="en-US" b="1" baseline="0" dirty="0" smtClean="0"/>
          </a:p>
          <a:p>
            <a:pPr>
              <a:lnSpc>
                <a:spcPct val="80000"/>
              </a:lnSpc>
            </a:pPr>
            <a:r>
              <a:rPr lang="en-US" b="1" baseline="0" dirty="0" smtClean="0"/>
              <a:t>An exception would be two Field Examiners agreeing to give the exam at a mutually scheduled time.</a:t>
            </a:r>
          </a:p>
          <a:p>
            <a:pPr>
              <a:lnSpc>
                <a:spcPct val="80000"/>
              </a:lnSpc>
            </a:pPr>
            <a:endParaRPr lang="en-US" b="1" baseline="0" dirty="0" smtClean="0"/>
          </a:p>
          <a:p>
            <a:pPr>
              <a:lnSpc>
                <a:spcPct val="80000"/>
              </a:lnSpc>
            </a:pPr>
            <a:endParaRPr lang="en-US" baseline="0" dirty="0" smtClean="0"/>
          </a:p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</a:t>
            </a:r>
            <a:r>
              <a:rPr lang="en-US" b="1" dirty="0" smtClean="0"/>
              <a:t>Engineering Excellence</a:t>
            </a:r>
            <a:endParaRPr lang="en-US" dirty="0" smtClean="0"/>
          </a:p>
        </p:txBody>
      </p:sp>
      <p:sp>
        <p:nvSpPr>
          <p:cNvPr id="41987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Confidential</a:t>
            </a:r>
          </a:p>
        </p:txBody>
      </p:sp>
      <p:sp>
        <p:nvSpPr>
          <p:cNvPr id="41988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B44A5F-6CE4-493C-A0D7-6834FF76660C}" type="slidenum">
              <a:rPr lang="en-US" smtClean="0"/>
              <a:pPr/>
              <a:t>33</a:t>
            </a:fld>
            <a:endParaRPr lang="en-US" dirty="0" smtClean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450850"/>
            <a:ext cx="4572000" cy="3429000"/>
          </a:xfrm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0104"/>
            <a:ext cx="6261652" cy="4554823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354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smtClean="0"/>
              <a:pPr/>
              <a:t>3/4/2012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hyperlink" Target="http://training.fema.gov/IS/NIMS.asp" TargetMode="Externa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notesSlide" Target="../notesSlides/notesSlide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895600" y="1066800"/>
            <a:ext cx="4876800" cy="9906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Training Volunteers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939" y="457199"/>
            <a:ext cx="784461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21730" y="2213726"/>
            <a:ext cx="67463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The ARRL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Introduction to </a:t>
            </a:r>
            <a:r>
              <a:rPr lang="en-US" sz="2400" b="1" smtClean="0">
                <a:solidFill>
                  <a:srgbClr val="FF0000"/>
                </a:solidFill>
              </a:rPr>
              <a:t>Emergency </a:t>
            </a:r>
            <a:r>
              <a:rPr lang="en-US" sz="2400" b="1" smtClean="0">
                <a:solidFill>
                  <a:srgbClr val="FF0000"/>
                </a:solidFill>
              </a:rPr>
              <a:t>Communication </a:t>
            </a:r>
            <a:r>
              <a:rPr lang="en-US" sz="2400" b="1" dirty="0" smtClean="0">
                <a:solidFill>
                  <a:srgbClr val="FF0000"/>
                </a:solidFill>
              </a:rPr>
              <a:t>Course</a:t>
            </a:r>
          </a:p>
          <a:p>
            <a:pPr algn="ctr"/>
            <a:r>
              <a:rPr lang="en-US" sz="2400" b="1" dirty="0" smtClean="0"/>
              <a:t>EC-001 (2011)</a:t>
            </a:r>
            <a:endParaRPr lang="en-US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648200"/>
            <a:ext cx="1225989" cy="1174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2"/>
          <p:cNvSpPr txBox="1"/>
          <p:nvPr/>
        </p:nvSpPr>
        <p:spPr>
          <a:xfrm>
            <a:off x="3877096" y="3657600"/>
            <a:ext cx="28196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solidFill>
                  <a:srgbClr val="FF0000"/>
                </a:solidFill>
              </a:rPr>
              <a:t>Session Three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Are we alone?</a:t>
            </a:r>
          </a:p>
        </p:txBody>
      </p:sp>
      <p:sp>
        <p:nvSpPr>
          <p:cNvPr id="20" name="Rectangle 6"/>
          <p:cNvSpPr txBox="1">
            <a:spLocks noChangeArrowheads="1"/>
          </p:cNvSpPr>
          <p:nvPr/>
        </p:nvSpPr>
        <p:spPr>
          <a:xfrm>
            <a:off x="609600" y="1295400"/>
            <a:ext cx="7848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dirty="0" smtClean="0"/>
              <a:t>No!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American Red Cross – ARC Hams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Salvation Army – SATERN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Baptist Men’s Group – volunteers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May bring their own teams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Can we work cooperatively?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44836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772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Advance Planning and Drills</a:t>
            </a:r>
          </a:p>
        </p:txBody>
      </p:sp>
      <p:sp>
        <p:nvSpPr>
          <p:cNvPr id="20" name="Rectangle 6"/>
          <p:cNvSpPr txBox="1">
            <a:spLocks noChangeArrowheads="1"/>
          </p:cNvSpPr>
          <p:nvPr/>
        </p:nvSpPr>
        <p:spPr>
          <a:xfrm>
            <a:off x="609600" y="1295400"/>
            <a:ext cx="7848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dirty="0" smtClean="0"/>
              <a:t>Sit down well in advance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Tabletop exercises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SETs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99178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The BIG ONE!</a:t>
            </a:r>
          </a:p>
        </p:txBody>
      </p:sp>
      <p:sp>
        <p:nvSpPr>
          <p:cNvPr id="20" name="Rectangle 6"/>
          <p:cNvSpPr txBox="1">
            <a:spLocks noChangeArrowheads="1"/>
          </p:cNvSpPr>
          <p:nvPr/>
        </p:nvSpPr>
        <p:spPr>
          <a:xfrm>
            <a:off x="609600" y="1295400"/>
            <a:ext cx="7848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dirty="0" smtClean="0"/>
              <a:t>Local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ARES may be the served agency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SEC, DEC, EC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Special Resource Net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Mutual Aid Net (MAT) IE: ARESMAT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Plan in advance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Exercises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4757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Working Together</a:t>
            </a:r>
          </a:p>
        </p:txBody>
      </p:sp>
      <p:sp>
        <p:nvSpPr>
          <p:cNvPr id="20" name="Rectangle 6"/>
          <p:cNvSpPr txBox="1">
            <a:spLocks noChangeArrowheads="1"/>
          </p:cNvSpPr>
          <p:nvPr/>
        </p:nvSpPr>
        <p:spPr>
          <a:xfrm>
            <a:off x="609600" y="1447800"/>
            <a:ext cx="7848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dirty="0" smtClean="0"/>
              <a:t>NOT “my group”, “my repeater”, “my plan” small mindedness.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NCS reports to the EC and/or the agency liaison and the agency leadership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Usually the agency liaison reports to the leadership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We serve the public, not our egos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78784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Summary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questions before the quiz?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43370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WordArt 2"/>
          <p:cNvSpPr>
            <a:spLocks noChangeArrowheads="1" noChangeShapeType="1" noTextEdit="1"/>
          </p:cNvSpPr>
          <p:nvPr/>
        </p:nvSpPr>
        <p:spPr bwMode="auto">
          <a:xfrm>
            <a:off x="762000" y="1600200"/>
            <a:ext cx="8001000" cy="1905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pt-BR" sz="857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Time  for  a Quiz</a:t>
            </a:r>
            <a:endParaRPr lang="en-US" sz="857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4419600"/>
            <a:ext cx="6248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Take 30 Seconds adjust your workspace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5507470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057400" y="1706940"/>
            <a:ext cx="5029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/>
              <a:t>30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286000" y="4343400"/>
            <a:ext cx="464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7200" dirty="0" smtClean="0"/>
              <a:t>Seconds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817253884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057400" y="1706940"/>
            <a:ext cx="5029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/>
              <a:t>20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286000" y="4343400"/>
            <a:ext cx="464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7200" dirty="0" smtClean="0"/>
              <a:t>Seconds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026195270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800" b="1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003558194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9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158382832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Reminder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Complete two DHS/FEMA Courses</a:t>
            </a:r>
          </a:p>
          <a:p>
            <a:pPr lvl="2"/>
            <a:r>
              <a:rPr lang="en-US" b="1" dirty="0" smtClean="0"/>
              <a:t>IS-100.b Introduction to ICS</a:t>
            </a:r>
          </a:p>
          <a:p>
            <a:pPr lvl="2"/>
            <a:r>
              <a:rPr lang="en-US" b="1" dirty="0" smtClean="0"/>
              <a:t>IS-700 National Incident Management System</a:t>
            </a:r>
          </a:p>
          <a:p>
            <a:pPr marL="1371600" lvl="3" indent="0">
              <a:buNone/>
            </a:pPr>
            <a:r>
              <a:rPr lang="en-US" dirty="0" smtClean="0">
                <a:hlinkClick r:id="rId6"/>
              </a:rPr>
              <a:t>Http</a:t>
            </a:r>
            <a:r>
              <a:rPr lang="en-US" dirty="0">
                <a:hlinkClick r:id="rId6"/>
              </a:rPr>
              <a:t>://training.fema.gov/IS/NIMS.asp</a:t>
            </a:r>
            <a:endParaRPr lang="en-US" dirty="0"/>
          </a:p>
          <a:p>
            <a:pPr lvl="2"/>
            <a:endParaRPr lang="en-US" dirty="0"/>
          </a:p>
        </p:txBody>
      </p:sp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8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749417482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7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817350611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6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210426617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5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354489215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4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986247412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3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346875405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2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164243788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133600" y="609600"/>
            <a:ext cx="50292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0000" dirty="0"/>
              <a:t>1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286000" y="4648200"/>
            <a:ext cx="4648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9600" dirty="0" smtClean="0"/>
              <a:t>Seconds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254699443"/>
      </p:ext>
    </p:extLst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762000" y="914400"/>
            <a:ext cx="8001000" cy="35560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Let's get started!</a:t>
            </a:r>
          </a:p>
        </p:txBody>
      </p:sp>
    </p:spTree>
    <p:extLst>
      <p:ext uri="{BB962C8B-B14F-4D97-AF65-F5344CB8AC3E}">
        <p14:creationId xmlns:p14="http://schemas.microsoft.com/office/powerpoint/2010/main" val="384739051"/>
      </p:ext>
    </p:extLst>
  </p:cSld>
  <p:clrMapOvr>
    <a:masterClrMapping/>
  </p:clrMapOvr>
  <p:transition>
    <p:sndAc>
      <p:stSnd>
        <p:snd r:embed="rId2" name="time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12 Question</a:t>
            </a:r>
          </a:p>
        </p:txBody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What is the purpose of a specialized net?</a:t>
            </a:r>
            <a:endParaRPr lang="en-US" b="1" dirty="0"/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To work with a government agency or EOC</a:t>
            </a:r>
            <a:endParaRPr lang="en-US" dirty="0"/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To determine what resources are available for service</a:t>
            </a:r>
            <a:endParaRPr lang="en-US" dirty="0"/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To serve and be customized for a specific served agency</a:t>
            </a:r>
            <a:endParaRPr lang="en-US" dirty="0"/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For passing of health and welfare traffic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25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472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472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92B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Session Three Topic</a:t>
            </a: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Session 1 – Topics 1,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2,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3,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4,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5a,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5b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Session 2 – Topics 6, 7a, 7b, 7c, 7d, 8, 9, 10</a:t>
            </a:r>
          </a:p>
          <a:p>
            <a:pPr marL="0" indent="0">
              <a:buNone/>
            </a:pPr>
            <a:r>
              <a:rPr lang="en-US" dirty="0" smtClean="0"/>
              <a:t>Session 3 – Topics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11,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12</a:t>
            </a:r>
            <a:r>
              <a:rPr lang="en-US" dirty="0" smtClean="0"/>
              <a:t>, 13, 14, 15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Session 4 – Topics 16, 17, 18, 19, 20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Session 5 – Topics 21, 22, 23, 24, 25, 26, 27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Session 6 – Topics 28, 29, Summary, Final Exam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255875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12 Question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95300" indent="-495300">
              <a:buFont typeface="Wingdings" pitchFamily="2" charset="2"/>
              <a:buAutoNum type="arabicPeriod" startAt="2"/>
            </a:pPr>
            <a:r>
              <a:rPr lang="en-US" b="1" dirty="0" smtClean="0"/>
              <a:t>Which statement best describes a Specialized Net?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A net geared to a specific agency and its unique requirements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A net for finding out which resources are available for service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Communications with ARES personnel only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Passing of Health &amp; Welfare traffic only</a:t>
            </a:r>
          </a:p>
        </p:txBody>
      </p:sp>
    </p:spTree>
    <p:extLst>
      <p:ext uri="{BB962C8B-B14F-4D97-AF65-F5344CB8AC3E}">
        <p14:creationId xmlns:p14="http://schemas.microsoft.com/office/powerpoint/2010/main" val="305223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468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468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12 Question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/>
              <a:t>How should a NCS plan prior to a Specialized Net?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Work with the SEC, DEC, and EC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Meet and plan with the served agency itself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Work with a liaison specially assigned to the actual agency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0829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467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467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12 Question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500" b="1" dirty="0" smtClean="0"/>
              <a:t>To whom does the NCS of a specialized net report?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The EC or liaison directly involved with the agency for which the net was created, and also to the leadership of that agency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The SM or SEC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Only to the top leadership of the agency for which the net was created</a:t>
            </a:r>
          </a:p>
          <a:p>
            <a:pPr marL="952500" lvl="1" indent="-495300">
              <a:buFont typeface="Wingdings" pitchFamily="2" charset="2"/>
              <a:buAutoNum type="alphaUcPeriod"/>
            </a:pPr>
            <a:r>
              <a:rPr lang="en-US" dirty="0" smtClean="0"/>
              <a:t>The ARES team leaders</a:t>
            </a:r>
          </a:p>
        </p:txBody>
      </p:sp>
    </p:spTree>
    <p:extLst>
      <p:ext uri="{BB962C8B-B14F-4D97-AF65-F5344CB8AC3E}">
        <p14:creationId xmlns:p14="http://schemas.microsoft.com/office/powerpoint/2010/main" val="317291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468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468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1905000" y="2743200"/>
            <a:ext cx="5334000" cy="13620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400" dirty="0" smtClean="0"/>
              <a:t>Any Questions Before Starting Topic 13?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Topic 12 – Specialized Nets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913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Why We Have Specialized Nets</a:t>
            </a:r>
          </a:p>
        </p:txBody>
      </p:sp>
      <p:sp>
        <p:nvSpPr>
          <p:cNvPr id="768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848600" cy="44196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Needs of the served agencies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Customized to the requests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Most Common MOUs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Red Cross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Salvation Army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National Weather Service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 smtClean="0"/>
          </a:p>
          <a:p>
            <a:pPr marL="0" indent="0">
              <a:lnSpc>
                <a:spcPct val="90000"/>
              </a:lnSpc>
              <a:buNone/>
            </a:pPr>
            <a:endParaRPr lang="en-US" dirty="0" smtClean="0"/>
          </a:p>
          <a:p>
            <a:pPr marL="0" indent="0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409162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Differences</a:t>
            </a:r>
            <a:endParaRPr lang="en-US" sz="1200" b="1" dirty="0" smtClean="0">
              <a:solidFill>
                <a:srgbClr val="0070C0"/>
              </a:solidFill>
            </a:endParaRPr>
          </a:p>
        </p:txBody>
      </p:sp>
      <p:sp>
        <p:nvSpPr>
          <p:cNvPr id="768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848600" cy="44196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Health &amp; Welfare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Chapter office and shelters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Detailed information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Number of “clients”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Supplies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Sensitive information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Amateur Radio is not secure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	Digital modes more secure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 smtClean="0"/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dirty="0" smtClean="0"/>
          </a:p>
          <a:p>
            <a:pPr marL="0" indent="0">
              <a:lnSpc>
                <a:spcPct val="90000"/>
              </a:lnSpc>
              <a:buNone/>
            </a:pPr>
            <a:endParaRPr lang="en-US" dirty="0" smtClean="0"/>
          </a:p>
          <a:p>
            <a:pPr marL="0" indent="0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662848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Differences </a:t>
            </a:r>
            <a:r>
              <a:rPr lang="en-US" sz="1200" b="1" dirty="0" smtClean="0">
                <a:solidFill>
                  <a:srgbClr val="0070C0"/>
                </a:solidFill>
              </a:rPr>
              <a:t>(</a:t>
            </a:r>
            <a:r>
              <a:rPr lang="en-US" sz="1200" b="1" dirty="0" err="1" smtClean="0">
                <a:solidFill>
                  <a:srgbClr val="0070C0"/>
                </a:solidFill>
              </a:rPr>
              <a:t>cont</a:t>
            </a:r>
            <a:r>
              <a:rPr lang="en-US" sz="1200" b="1" dirty="0" smtClean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768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848600" cy="48006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Proper names and health conditions must be sent in secure modes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Telephone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Fax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Text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	Email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NCS needs a good supply of forms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NTS, ARRL, ICS, Agency</a:t>
            </a:r>
          </a:p>
          <a:p>
            <a:pPr marL="0" indent="0">
              <a:lnSpc>
                <a:spcPct val="90000"/>
              </a:lnSpc>
              <a:buNone/>
            </a:pPr>
            <a:endParaRPr lang="en-US" u="sng" dirty="0" smtClean="0"/>
          </a:p>
          <a:p>
            <a:pPr marL="0" indent="0">
              <a:lnSpc>
                <a:spcPct val="90000"/>
              </a:lnSpc>
              <a:buNone/>
            </a:pPr>
            <a:endParaRPr lang="en-US" dirty="0" smtClean="0"/>
          </a:p>
          <a:p>
            <a:pPr marL="0" indent="0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777031" y="6172200"/>
            <a:ext cx="7985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Use the format and protocol expected by the agency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47038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Differences </a:t>
            </a:r>
            <a:r>
              <a:rPr lang="en-US" sz="1200" b="1" dirty="0" smtClean="0">
                <a:solidFill>
                  <a:srgbClr val="0070C0"/>
                </a:solidFill>
              </a:rPr>
              <a:t>(</a:t>
            </a:r>
            <a:r>
              <a:rPr lang="en-US" sz="1200" b="1" dirty="0" err="1" smtClean="0">
                <a:solidFill>
                  <a:srgbClr val="0070C0"/>
                </a:solidFill>
              </a:rPr>
              <a:t>cont</a:t>
            </a:r>
            <a:r>
              <a:rPr lang="en-US" sz="1200" b="1" dirty="0" smtClean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768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848600" cy="29718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EOC is not the best place for the Specialized Net NCS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Agencies Liaisons</a:t>
            </a:r>
          </a:p>
          <a:p>
            <a:pPr marL="0" indent="0">
              <a:lnSpc>
                <a:spcPct val="90000"/>
              </a:lnSpc>
              <a:buNone/>
            </a:pPr>
            <a:endParaRPr lang="en-US" u="sng" dirty="0" smtClean="0"/>
          </a:p>
          <a:p>
            <a:pPr marL="0" indent="0">
              <a:lnSpc>
                <a:spcPct val="90000"/>
              </a:lnSpc>
              <a:buNone/>
            </a:pPr>
            <a:endParaRPr lang="en-US" dirty="0" smtClean="0"/>
          </a:p>
          <a:p>
            <a:pPr marL="0" indent="0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85800" y="4419600"/>
            <a:ext cx="7985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Use the format and protocol expected by the agency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8860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Health-Oriented Served Agencies</a:t>
            </a:r>
            <a:endParaRPr lang="en-US" sz="1200" b="1" dirty="0" smtClean="0">
              <a:solidFill>
                <a:srgbClr val="0070C0"/>
              </a:solidFill>
            </a:endParaRPr>
          </a:p>
        </p:txBody>
      </p:sp>
      <p:sp>
        <p:nvSpPr>
          <p:cNvPr id="768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848600" cy="4419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Hospitals and Health departments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Point of Dispensing (POD)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Directed net - frequency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Accuracy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4870098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RMR96J2MVd0CGe2e5htjk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zdaKHeWyBnZyZ2cDqRSoa"/>
</p:tagLst>
</file>

<file path=ppt/theme/theme1.xml><?xml version="1.0" encoding="utf-8"?>
<a:theme xmlns:a="http://schemas.openxmlformats.org/drawingml/2006/main" name="Trai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720</Words>
  <Application>Microsoft Office PowerPoint</Application>
  <PresentationFormat>On-screen Show (4:3)</PresentationFormat>
  <Paragraphs>183</Paragraphs>
  <Slides>33</Slides>
  <Notes>4</Notes>
  <HiddenSlides>14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Training</vt:lpstr>
      <vt:lpstr>Training Volunteers</vt:lpstr>
      <vt:lpstr>Reminder</vt:lpstr>
      <vt:lpstr>Session Three Topic</vt:lpstr>
      <vt:lpstr>Topic 12 – Specialized Nets</vt:lpstr>
      <vt:lpstr>Why We Have Specialized Nets</vt:lpstr>
      <vt:lpstr>Differences</vt:lpstr>
      <vt:lpstr>Differences (cont)</vt:lpstr>
      <vt:lpstr>Differences (cont)</vt:lpstr>
      <vt:lpstr>Health-Oriented Served Agencies</vt:lpstr>
      <vt:lpstr>Are we alone?</vt:lpstr>
      <vt:lpstr>Advance Planning and Drills</vt:lpstr>
      <vt:lpstr>The BIG ONE!</vt:lpstr>
      <vt:lpstr>Working Together</vt:lpstr>
      <vt:lpstr>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Topic 12 Question</vt:lpstr>
      <vt:lpstr>Topic 12 Question</vt:lpstr>
      <vt:lpstr>Topic 12 Question</vt:lpstr>
      <vt:lpstr>Topic 12 Question</vt:lpstr>
      <vt:lpstr>Any Questions Before Starting Topic 13?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2011-11-05T20:49:40Z</dcterms:created>
  <dcterms:modified xsi:type="dcterms:W3CDTF">2012-03-04T20:20:45Z</dcterms:modified>
</cp:coreProperties>
</file>