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5"/>
  </p:notesMasterIdLst>
  <p:handoutMasterIdLst>
    <p:handoutMasterId r:id="rId36"/>
  </p:handoutMasterIdLst>
  <p:sldIdLst>
    <p:sldId id="384" r:id="rId2"/>
    <p:sldId id="261" r:id="rId3"/>
    <p:sldId id="289" r:id="rId4"/>
    <p:sldId id="693" r:id="rId5"/>
    <p:sldId id="694" r:id="rId6"/>
    <p:sldId id="728" r:id="rId7"/>
    <p:sldId id="725" r:id="rId8"/>
    <p:sldId id="726" r:id="rId9"/>
    <p:sldId id="695" r:id="rId10"/>
    <p:sldId id="696" r:id="rId11"/>
    <p:sldId id="697" r:id="rId12"/>
    <p:sldId id="732" r:id="rId13"/>
    <p:sldId id="524" r:id="rId14"/>
    <p:sldId id="416" r:id="rId15"/>
    <p:sldId id="443" r:id="rId16"/>
    <p:sldId id="444" r:id="rId17"/>
    <p:sldId id="445" r:id="rId18"/>
    <p:sldId id="446" r:id="rId19"/>
    <p:sldId id="447" r:id="rId20"/>
    <p:sldId id="448" r:id="rId21"/>
    <p:sldId id="449" r:id="rId22"/>
    <p:sldId id="450" r:id="rId23"/>
    <p:sldId id="451" r:id="rId24"/>
    <p:sldId id="452" r:id="rId25"/>
    <p:sldId id="453" r:id="rId26"/>
    <p:sldId id="454" r:id="rId27"/>
    <p:sldId id="432" r:id="rId28"/>
    <p:sldId id="688" r:id="rId29"/>
    <p:sldId id="729" r:id="rId30"/>
    <p:sldId id="733" r:id="rId31"/>
    <p:sldId id="734" r:id="rId32"/>
    <p:sldId id="731" r:id="rId33"/>
    <p:sldId id="735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ssion Start" id="{779CC93D-E52E-4D84-901B-11D7331DD495}">
          <p14:sldIdLst>
            <p14:sldId id="384"/>
            <p14:sldId id="261"/>
            <p14:sldId id="289"/>
          </p14:sldIdLst>
        </p14:section>
        <p14:section name="Content" id="{790CEF5B-569A-4C2F-BED5-750B08C0E5AD}">
          <p14:sldIdLst>
            <p14:sldId id="693"/>
            <p14:sldId id="694"/>
            <p14:sldId id="728"/>
            <p14:sldId id="725"/>
            <p14:sldId id="726"/>
            <p14:sldId id="695"/>
            <p14:sldId id="696"/>
            <p14:sldId id="697"/>
            <p14:sldId id="732"/>
            <p14:sldId id="524"/>
            <p14:sldId id="416"/>
            <p14:sldId id="443"/>
            <p14:sldId id="444"/>
            <p14:sldId id="445"/>
            <p14:sldId id="446"/>
            <p14:sldId id="447"/>
            <p14:sldId id="448"/>
            <p14:sldId id="449"/>
            <p14:sldId id="450"/>
            <p14:sldId id="451"/>
            <p14:sldId id="452"/>
            <p14:sldId id="453"/>
            <p14:sldId id="454"/>
            <p14:sldId id="432"/>
          </p14:sldIdLst>
        </p14:section>
        <p14:section name="Summary" id="{3F78B471-41DA-46F2-A8E4-97E471896AB3}">
          <p14:sldIdLst/>
        </p14:section>
        <p14:section name="Quiz" id="{4ADBE36C-3616-4F90-AF7A-AA71CE7C6B31}">
          <p14:sldIdLst>
            <p14:sldId id="688"/>
            <p14:sldId id="729"/>
            <p14:sldId id="733"/>
            <p14:sldId id="734"/>
            <p14:sldId id="731"/>
            <p14:sldId id="735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3399FF"/>
    <a:srgbClr val="003300"/>
    <a:srgbClr val="009ED6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74" autoAdjust="0"/>
    <p:restoredTop sz="83977" autoAdjust="0"/>
  </p:normalViewPr>
  <p:slideViewPr>
    <p:cSldViewPr>
      <p:cViewPr>
        <p:scale>
          <a:sx n="100" d="100"/>
          <a:sy n="100" d="100"/>
        </p:scale>
        <p:origin x="-1974" y="-2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12252"/>
    </p:cViewPr>
  </p:sorterViewPr>
  <p:notesViewPr>
    <p:cSldViewPr>
      <p:cViewPr varScale="1">
        <p:scale>
          <a:sx n="83" d="100"/>
          <a:sy n="83" d="100"/>
        </p:scale>
        <p:origin x="-3144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3FDC75-7F73-4A4A-A77C-09AADF00E0EA}" type="datetimeFigureOut">
              <a:rPr lang="en-US" smtClean="0"/>
              <a:pPr/>
              <a:t>3/4/2012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9226BF-1F13-42D3-80DC-373E7ADD1EB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19413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AEF76B-3757-4A0B-AF93-28494465C1DD}" type="datetimeFigureOut">
              <a:rPr lang="en-US" smtClean="0"/>
              <a:pPr/>
              <a:t>3/4/2012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693FD4-8F83-4EF7-AC3F-0DC0388986B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87618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dirty="0" smtClean="0"/>
              <a:t>Make sure you have modified the Name and Date.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000" b="1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dirty="0" smtClean="0"/>
              <a:t>Display this screen as students are arriving for class.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endParaRPr lang="en-US" dirty="0" smtClean="0"/>
          </a:p>
          <a:p>
            <a:pPr>
              <a:lnSpc>
                <a:spcPct val="80000"/>
              </a:lnSpc>
            </a:pPr>
            <a:r>
              <a:rPr lang="en-US" sz="2000" b="1" dirty="0" smtClean="0"/>
              <a:t>ARRL conditions!</a:t>
            </a:r>
          </a:p>
          <a:p>
            <a:pPr>
              <a:lnSpc>
                <a:spcPct val="80000"/>
              </a:lnSpc>
            </a:pPr>
            <a:endParaRPr lang="en-US" sz="2000" b="1" dirty="0" smtClean="0"/>
          </a:p>
          <a:p>
            <a:pPr>
              <a:lnSpc>
                <a:spcPct val="80000"/>
              </a:lnSpc>
            </a:pPr>
            <a:r>
              <a:rPr lang="en-US" sz="2000" b="1" dirty="0" smtClean="0"/>
              <a:t>The two ICS courses must be complete before taking the final exam.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endParaRPr lang="en-US" dirty="0" smtClean="0"/>
          </a:p>
          <a:p>
            <a:pPr>
              <a:lnSpc>
                <a:spcPct val="80000"/>
              </a:lnSpc>
            </a:pPr>
            <a:r>
              <a:rPr lang="en-US" b="1" dirty="0" smtClean="0"/>
              <a:t>The course requires a total of 18 hours. </a:t>
            </a:r>
          </a:p>
          <a:p>
            <a:pPr>
              <a:lnSpc>
                <a:spcPct val="80000"/>
              </a:lnSpc>
            </a:pPr>
            <a:endParaRPr lang="en-US" b="1" dirty="0" smtClean="0"/>
          </a:p>
          <a:p>
            <a:pPr>
              <a:lnSpc>
                <a:spcPct val="80000"/>
              </a:lnSpc>
            </a:pPr>
            <a:r>
              <a:rPr lang="en-US" b="1" dirty="0" smtClean="0"/>
              <a:t>If a student misses one class they can take</a:t>
            </a:r>
            <a:r>
              <a:rPr lang="en-US" b="1" baseline="0" dirty="0" smtClean="0"/>
              <a:t> a practice quiz for each lesson missed.</a:t>
            </a:r>
          </a:p>
          <a:p>
            <a:pPr>
              <a:lnSpc>
                <a:spcPct val="80000"/>
              </a:lnSpc>
            </a:pPr>
            <a:endParaRPr lang="en-US" b="1" baseline="0" dirty="0" smtClean="0"/>
          </a:p>
          <a:p>
            <a:pPr>
              <a:lnSpc>
                <a:spcPct val="80000"/>
              </a:lnSpc>
            </a:pPr>
            <a:r>
              <a:rPr lang="en-US" b="1" baseline="0" dirty="0" smtClean="0"/>
              <a:t>A student missing two sessions will be asked to take the course again.</a:t>
            </a:r>
          </a:p>
          <a:p>
            <a:pPr>
              <a:lnSpc>
                <a:spcPct val="80000"/>
              </a:lnSpc>
            </a:pPr>
            <a:endParaRPr lang="en-US" b="1" baseline="0" dirty="0" smtClean="0"/>
          </a:p>
          <a:p>
            <a:pPr>
              <a:lnSpc>
                <a:spcPct val="80000"/>
              </a:lnSpc>
            </a:pPr>
            <a:r>
              <a:rPr lang="en-US" b="1" baseline="0" dirty="0" smtClean="0"/>
              <a:t>A student missing the last session must wait for the next class and attend the final session for taking the exam again.</a:t>
            </a:r>
          </a:p>
          <a:p>
            <a:pPr>
              <a:lnSpc>
                <a:spcPct val="80000"/>
              </a:lnSpc>
            </a:pPr>
            <a:endParaRPr lang="en-US" b="1" baseline="0" dirty="0" smtClean="0"/>
          </a:p>
          <a:p>
            <a:pPr>
              <a:lnSpc>
                <a:spcPct val="80000"/>
              </a:lnSpc>
            </a:pPr>
            <a:r>
              <a:rPr lang="en-US" b="1" baseline="0" dirty="0" smtClean="0"/>
              <a:t>An exception would be two Field Examiners agreeing to give the exam at a mutually scheduled time.</a:t>
            </a:r>
          </a:p>
          <a:p>
            <a:pPr>
              <a:lnSpc>
                <a:spcPct val="80000"/>
              </a:lnSpc>
            </a:pPr>
            <a:endParaRPr lang="en-US" b="1" baseline="0" dirty="0" smtClean="0"/>
          </a:p>
          <a:p>
            <a:pPr>
              <a:lnSpc>
                <a:spcPct val="80000"/>
              </a:lnSpc>
            </a:pPr>
            <a:endParaRPr lang="en-US" baseline="0" dirty="0" smtClean="0"/>
          </a:p>
          <a:p>
            <a:pPr>
              <a:lnSpc>
                <a:spcPct val="80000"/>
              </a:lnSpc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AFB787FC-070F-4B55-9228-3D9B86E99C94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1157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mtClean="0"/>
              <a:t>It is not possible to be in command of all aspects of an emergency response, and still run a net effectively, since both jobs require 100% of your attention </a:t>
            </a:r>
          </a:p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3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dirty="0" smtClean="0"/>
              <a:t>Microsoft </a:t>
            </a:r>
            <a:r>
              <a:rPr lang="en-US" b="1" dirty="0" smtClean="0"/>
              <a:t>Engineering Excellence</a:t>
            </a:r>
            <a:endParaRPr lang="en-US" dirty="0" smtClean="0"/>
          </a:p>
        </p:txBody>
      </p:sp>
      <p:sp>
        <p:nvSpPr>
          <p:cNvPr id="41987" name="Rectangle 25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dirty="0" smtClean="0"/>
              <a:t>Microsoft Confidential</a:t>
            </a:r>
          </a:p>
        </p:txBody>
      </p:sp>
      <p:sp>
        <p:nvSpPr>
          <p:cNvPr id="41988" name="Rectangle 26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2B44A5F-6CE4-493C-A0D7-6834FF76660C}" type="slidenum">
              <a:rPr lang="en-US" smtClean="0"/>
              <a:pPr/>
              <a:t>33</a:t>
            </a:fld>
            <a:endParaRPr lang="en-US" dirty="0" smtClean="0"/>
          </a:p>
        </p:txBody>
      </p:sp>
      <p:sp>
        <p:nvSpPr>
          <p:cNvPr id="419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450850"/>
            <a:ext cx="4572000" cy="3429000"/>
          </a:xfrm>
          <a:ln/>
        </p:spPr>
      </p:sp>
      <p:sp>
        <p:nvSpPr>
          <p:cNvPr id="419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7492" y="4130104"/>
            <a:ext cx="6261652" cy="4554823"/>
          </a:xfrm>
          <a:noFill/>
          <a:ln/>
        </p:spPr>
        <p:txBody>
          <a:bodyPr/>
          <a:lstStyle/>
          <a:p>
            <a:pPr>
              <a:buFontTx/>
              <a:buNone/>
            </a:pPr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590800" y="2286000"/>
            <a:ext cx="6180224" cy="1470025"/>
          </a:xfrm>
        </p:spPr>
        <p:txBody>
          <a:bodyPr anchor="t"/>
          <a:lstStyle>
            <a:lvl1pPr algn="r">
              <a:defRPr b="1" cap="small" baseline="0">
                <a:solidFill>
                  <a:srgbClr val="0033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400" y="4038600"/>
            <a:ext cx="4772528" cy="990600"/>
          </a:xfrm>
        </p:spPr>
        <p:txBody>
          <a:bodyPr>
            <a:normAutofit/>
          </a:bodyPr>
          <a:lstStyle>
            <a:lvl1pPr marL="0" indent="0" algn="r">
              <a:buNone/>
              <a:defRPr sz="2000" b="0">
                <a:solidFill>
                  <a:schemeClr val="tx1"/>
                </a:solidFill>
                <a:latin typeface="Georgia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251"/>
            <a:ext cx="3721618" cy="6858000"/>
          </a:xfrm>
          <a:prstGeom prst="rect">
            <a:avLst/>
          </a:prstGeom>
        </p:spPr>
      </p:pic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6858000" y="5105400"/>
            <a:ext cx="1828800" cy="990600"/>
          </a:xfrm>
        </p:spPr>
        <p:txBody>
          <a:bodyPr>
            <a:normAutofit/>
          </a:bodyPr>
          <a:lstStyle>
            <a:lvl1pPr marL="0" indent="0" algn="ctr">
              <a:buNone/>
              <a:defRPr sz="2000" baseline="0"/>
            </a:lvl1pPr>
          </a:lstStyle>
          <a:p>
            <a:r>
              <a:rPr lang="en-US" dirty="0" smtClean="0"/>
              <a:t>Company Logo</a:t>
            </a:r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3/4/2012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3/4/2012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ackground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rPr lang="en-US" smtClean="0"/>
              <a:pPr/>
              <a:t>3/4/2012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354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5400000">
            <a:off x="3161049" y="-3176815"/>
            <a:ext cx="2819400" cy="917303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0" y="3048000"/>
            <a:ext cx="4343400" cy="1362075"/>
          </a:xfrm>
        </p:spPr>
        <p:txBody>
          <a:bodyPr anchor="b" anchorCtr="0"/>
          <a:lstStyle>
            <a:lvl1pPr algn="l">
              <a:defRPr sz="4000" b="1" cap="small" baseline="0">
                <a:solidFill>
                  <a:srgbClr val="0033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3/4/2012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6781800" y="5334000"/>
            <a:ext cx="2133600" cy="9906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Company Logo</a:t>
            </a:r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2000" y="269632"/>
            <a:ext cx="8077200" cy="1143000"/>
          </a:xfrm>
        </p:spPr>
        <p:txBody>
          <a:bodyPr anchor="ctr" anchorCtr="0"/>
          <a:lstStyle>
            <a:lvl1pPr algn="l"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596413"/>
            <a:ext cx="8077200" cy="4297363"/>
          </a:xfrm>
        </p:spPr>
        <p:txBody>
          <a:bodyPr>
            <a:normAutofit/>
          </a:bodyPr>
          <a:lstStyle>
            <a:lvl1pPr>
              <a:defRPr sz="3200">
                <a:latin typeface="+mn-lt"/>
              </a:defRPr>
            </a:lvl1pPr>
            <a:lvl2pPr>
              <a:defRPr sz="2800">
                <a:latin typeface="+mn-lt"/>
              </a:defRPr>
            </a:lvl2pPr>
            <a:lvl3pPr>
              <a:defRPr sz="2400">
                <a:latin typeface="+mn-lt"/>
              </a:defRPr>
            </a:lvl3pPr>
            <a:lvl4pPr>
              <a:defRPr sz="2400">
                <a:latin typeface="+mn-lt"/>
              </a:defRPr>
            </a:lvl4pPr>
            <a:lvl5pPr>
              <a:defRPr sz="2400"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3/4/2012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3/4/2012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3/4/2012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3/4/2012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3/4/2012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3/4/2012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3/4/2012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20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rPr lang="en-US" smtClean="0"/>
              <a:pPr/>
              <a:t>3/4/2012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52400" y="-109183"/>
            <a:ext cx="818707" cy="708318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lang="en-US" sz="4400" kern="1200" dirty="0" smtClean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6" Type="http://schemas.openxmlformats.org/officeDocument/2006/relationships/hyperlink" Target="http://training.fema.gov/IS/NIMS.asp" TargetMode="External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8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4" Type="http://schemas.openxmlformats.org/officeDocument/2006/relationships/notesSlide" Target="../notesSlides/notesSlide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2895600" y="1066800"/>
            <a:ext cx="4876800" cy="990600"/>
          </a:xfrm>
        </p:spPr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Training Volunteers</a:t>
            </a:r>
            <a:endParaRPr lang="en-US" dirty="0">
              <a:solidFill>
                <a:srgbClr val="0070C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4939" y="457199"/>
            <a:ext cx="784461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821730" y="2213726"/>
            <a:ext cx="674633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/>
              <a:t>The ARRL</a:t>
            </a:r>
          </a:p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Introduction to </a:t>
            </a:r>
            <a:r>
              <a:rPr lang="en-US" sz="2400" b="1" smtClean="0">
                <a:solidFill>
                  <a:srgbClr val="FF0000"/>
                </a:solidFill>
              </a:rPr>
              <a:t>Emergency </a:t>
            </a:r>
            <a:r>
              <a:rPr lang="en-US" sz="2400" b="1" smtClean="0">
                <a:solidFill>
                  <a:srgbClr val="FF0000"/>
                </a:solidFill>
              </a:rPr>
              <a:t>Communication </a:t>
            </a:r>
            <a:r>
              <a:rPr lang="en-US" sz="2400" b="1" dirty="0" smtClean="0">
                <a:solidFill>
                  <a:srgbClr val="FF0000"/>
                </a:solidFill>
              </a:rPr>
              <a:t>Course</a:t>
            </a:r>
          </a:p>
          <a:p>
            <a:pPr algn="ctr"/>
            <a:r>
              <a:rPr lang="en-US" sz="2400" b="1" dirty="0" smtClean="0"/>
              <a:t>EC-001 (2011)</a:t>
            </a:r>
            <a:endParaRPr lang="en-US" sz="24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4648200"/>
            <a:ext cx="1225989" cy="1174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2"/>
          <p:cNvSpPr txBox="1"/>
          <p:nvPr/>
        </p:nvSpPr>
        <p:spPr>
          <a:xfrm>
            <a:off x="3877096" y="3657600"/>
            <a:ext cx="2523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dirty="0" smtClean="0">
                <a:solidFill>
                  <a:srgbClr val="FF0000"/>
                </a:solidFill>
              </a:rPr>
              <a:t>Session </a:t>
            </a:r>
            <a:r>
              <a:rPr lang="en-US" sz="3600" b="1" dirty="0">
                <a:solidFill>
                  <a:srgbClr val="FF0000"/>
                </a:solidFill>
              </a:rPr>
              <a:t>T</a:t>
            </a:r>
            <a:r>
              <a:rPr lang="en-US" sz="3600" b="1" dirty="0" smtClean="0">
                <a:solidFill>
                  <a:srgbClr val="FF0000"/>
                </a:solidFill>
              </a:rPr>
              <a:t>wo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The Net Frequency</a:t>
            </a:r>
          </a:p>
        </p:txBody>
      </p:sp>
      <p:sp>
        <p:nvSpPr>
          <p:cNvPr id="7885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Most cases chosen by the NM</a:t>
            </a:r>
          </a:p>
          <a:p>
            <a:r>
              <a:rPr lang="en-US" dirty="0" smtClean="0"/>
              <a:t>Regular training nets</a:t>
            </a:r>
          </a:p>
          <a:p>
            <a:r>
              <a:rPr lang="en-US" dirty="0" smtClean="0"/>
              <a:t>ECD </a:t>
            </a:r>
            <a:r>
              <a:rPr lang="en-US" sz="2800" dirty="0" smtClean="0"/>
              <a:t>(Emergency Communications Declaration)</a:t>
            </a:r>
          </a:p>
          <a:p>
            <a:r>
              <a:rPr lang="en-US" dirty="0" smtClean="0"/>
              <a:t>Alternate frequencies</a:t>
            </a:r>
          </a:p>
          <a:p>
            <a:r>
              <a:rPr lang="en-US" dirty="0" smtClean="0"/>
              <a:t>Repeater requirements</a:t>
            </a:r>
          </a:p>
          <a:p>
            <a:r>
              <a:rPr lang="en-US" dirty="0" smtClean="0"/>
              <a:t>Local Radio Clubs</a:t>
            </a:r>
          </a:p>
        </p:txBody>
      </p:sp>
    </p:spTree>
    <p:extLst>
      <p:ext uri="{BB962C8B-B14F-4D97-AF65-F5344CB8AC3E}">
        <p14:creationId xmlns:p14="http://schemas.microsoft.com/office/powerpoint/2010/main" val="368369914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Net Managers Points to Ponder</a:t>
            </a:r>
          </a:p>
        </p:txBody>
      </p:sp>
      <p:sp>
        <p:nvSpPr>
          <p:cNvPr id="79875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762000" y="1596413"/>
            <a:ext cx="8077200" cy="3737587"/>
          </a:xfrm>
        </p:spPr>
        <p:txBody>
          <a:bodyPr/>
          <a:lstStyle/>
          <a:p>
            <a:r>
              <a:rPr lang="en-US" dirty="0" smtClean="0"/>
              <a:t>Manage with tact and diplomacy</a:t>
            </a:r>
          </a:p>
          <a:p>
            <a:r>
              <a:rPr lang="en-US" dirty="0" smtClean="0"/>
              <a:t>Know your operators</a:t>
            </a:r>
          </a:p>
          <a:p>
            <a:r>
              <a:rPr lang="en-US" dirty="0" smtClean="0"/>
              <a:t>Organize practice nets</a:t>
            </a:r>
          </a:p>
          <a:p>
            <a:r>
              <a:rPr lang="en-US" dirty="0" smtClean="0"/>
              <a:t>Know where and how the nets fit into the overall structure.</a:t>
            </a:r>
          </a:p>
        </p:txBody>
      </p:sp>
      <p:sp>
        <p:nvSpPr>
          <p:cNvPr id="4" name="Rectangle 7"/>
          <p:cNvSpPr txBox="1">
            <a:spLocks noChangeArrowheads="1"/>
          </p:cNvSpPr>
          <p:nvPr/>
        </p:nvSpPr>
        <p:spPr>
          <a:xfrm>
            <a:off x="871396" y="5524500"/>
            <a:ext cx="8077200" cy="800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 smtClean="0">
                <a:solidFill>
                  <a:srgbClr val="FF0000"/>
                </a:solidFill>
              </a:rPr>
              <a:t>Remember these are volunteers!</a:t>
            </a:r>
          </a:p>
        </p:txBody>
      </p:sp>
    </p:spTree>
    <p:extLst>
      <p:ext uri="{BB962C8B-B14F-4D97-AF65-F5344CB8AC3E}">
        <p14:creationId xmlns:p14="http://schemas.microsoft.com/office/powerpoint/2010/main" val="2613772677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Net Managers Points to Ponder </a:t>
            </a:r>
            <a:r>
              <a:rPr lang="en-US" sz="1200" b="1" dirty="0" smtClean="0">
                <a:solidFill>
                  <a:srgbClr val="0070C0"/>
                </a:solidFill>
              </a:rPr>
              <a:t>(</a:t>
            </a:r>
            <a:r>
              <a:rPr lang="en-US" sz="1200" b="1" dirty="0" err="1" smtClean="0">
                <a:solidFill>
                  <a:srgbClr val="0070C0"/>
                </a:solidFill>
              </a:rPr>
              <a:t>cont</a:t>
            </a:r>
            <a:r>
              <a:rPr lang="en-US" sz="1200" b="1" dirty="0" smtClean="0">
                <a:solidFill>
                  <a:srgbClr val="0070C0"/>
                </a:solidFill>
              </a:rPr>
              <a:t>)</a:t>
            </a:r>
            <a:endParaRPr lang="en-US" b="1" dirty="0" smtClean="0">
              <a:solidFill>
                <a:srgbClr val="0070C0"/>
              </a:solidFill>
            </a:endParaRPr>
          </a:p>
        </p:txBody>
      </p:sp>
      <p:sp>
        <p:nvSpPr>
          <p:cNvPr id="79875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762000" y="1596413"/>
            <a:ext cx="8077200" cy="3737587"/>
          </a:xfrm>
        </p:spPr>
        <p:txBody>
          <a:bodyPr/>
          <a:lstStyle/>
          <a:p>
            <a:r>
              <a:rPr lang="en-US" dirty="0" smtClean="0"/>
              <a:t>Identify liaison stations</a:t>
            </a:r>
          </a:p>
          <a:p>
            <a:r>
              <a:rPr lang="en-US" dirty="0" smtClean="0"/>
              <a:t>Assign alternate NCS</a:t>
            </a:r>
          </a:p>
          <a:p>
            <a:r>
              <a:rPr lang="en-US" dirty="0" smtClean="0"/>
              <a:t>Gather information before activating a net</a:t>
            </a:r>
          </a:p>
          <a:p>
            <a:r>
              <a:rPr lang="en-US" dirty="0" smtClean="0"/>
              <a:t>Determine location of served agencies</a:t>
            </a:r>
          </a:p>
          <a:p>
            <a:r>
              <a:rPr lang="en-US" dirty="0" smtClean="0"/>
              <a:t>Monitor</a:t>
            </a:r>
          </a:p>
          <a:p>
            <a:r>
              <a:rPr lang="en-US" dirty="0" smtClean="0"/>
              <a:t>Training is crucial to success</a:t>
            </a:r>
          </a:p>
        </p:txBody>
      </p:sp>
      <p:sp>
        <p:nvSpPr>
          <p:cNvPr id="4" name="Rectangle 7"/>
          <p:cNvSpPr txBox="1">
            <a:spLocks noChangeArrowheads="1"/>
          </p:cNvSpPr>
          <p:nvPr/>
        </p:nvSpPr>
        <p:spPr>
          <a:xfrm>
            <a:off x="871396" y="5524500"/>
            <a:ext cx="8077200" cy="800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 smtClean="0">
                <a:solidFill>
                  <a:srgbClr val="FF0000"/>
                </a:solidFill>
              </a:rPr>
              <a:t>Remember these are volunteers!</a:t>
            </a:r>
          </a:p>
        </p:txBody>
      </p:sp>
    </p:spTree>
    <p:extLst>
      <p:ext uri="{BB962C8B-B14F-4D97-AF65-F5344CB8AC3E}">
        <p14:creationId xmlns:p14="http://schemas.microsoft.com/office/powerpoint/2010/main" val="2392520502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Summary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Any questions before the quiz?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1433702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WordArt 2"/>
          <p:cNvSpPr>
            <a:spLocks noChangeArrowheads="1" noChangeShapeType="1" noTextEdit="1"/>
          </p:cNvSpPr>
          <p:nvPr/>
        </p:nvSpPr>
        <p:spPr bwMode="auto">
          <a:xfrm>
            <a:off x="762000" y="1600200"/>
            <a:ext cx="8001000" cy="19050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pt-BR" sz="85700" kern="10" spc="-360" dirty="0" smtClean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Time  for  a Quiz</a:t>
            </a:r>
            <a:endParaRPr lang="en-US" sz="85700" kern="10" spc="-360" dirty="0">
              <a:ln w="12700">
                <a:solidFill>
                  <a:srgbClr val="000099"/>
                </a:solidFill>
                <a:round/>
                <a:headEnd/>
                <a:tailEnd/>
              </a:ln>
              <a:solidFill>
                <a:srgbClr val="33CCFF"/>
              </a:solidFill>
              <a:effectLst>
                <a:outerShdw dist="125724" dir="18900000" algn="ctr" rotWithShape="0">
                  <a:srgbClr val="000099"/>
                </a:outerShdw>
              </a:effectLst>
              <a:latin typeface="Impac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47800" y="4419600"/>
            <a:ext cx="6248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Take 30 Seconds adjust your workspace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755074705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2057400" y="1706940"/>
            <a:ext cx="50292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9600" dirty="0"/>
              <a:t>30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2286000" y="4343400"/>
            <a:ext cx="46482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7200" dirty="0" smtClean="0"/>
              <a:t>Seconds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817253884"/>
      </p:ext>
    </p:extLst>
  </p:cSld>
  <p:clrMapOvr>
    <a:masterClrMapping/>
  </p:clrMapOvr>
  <p:transition advClick="0" advTm="10000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2057400" y="1706940"/>
            <a:ext cx="50292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9600" dirty="0"/>
              <a:t>20</a:t>
            </a: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2286000" y="4343400"/>
            <a:ext cx="46482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7200" dirty="0" smtClean="0"/>
              <a:t>Seconds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1026195270"/>
      </p:ext>
    </p:extLst>
  </p:cSld>
  <p:clrMapOvr>
    <a:masterClrMapping/>
  </p:clrMapOvr>
  <p:transition advClick="0" advTm="10000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2133600" y="609600"/>
            <a:ext cx="5029200" cy="32932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0800" b="1" dirty="0">
                <a:solidFill>
                  <a:srgbClr val="FF0000"/>
                </a:solidFill>
              </a:rPr>
              <a:t>10</a:t>
            </a: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2286000" y="4648200"/>
            <a:ext cx="46482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9600" dirty="0" smtClean="0"/>
              <a:t>Seconds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1003558194"/>
      </p:ext>
    </p:extLst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2133600" y="609600"/>
            <a:ext cx="5029200" cy="466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0000" dirty="0"/>
              <a:t>9</a:t>
            </a: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2286000" y="4648200"/>
            <a:ext cx="46482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9600" dirty="0" smtClean="0"/>
              <a:t>Seconds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3158382832"/>
      </p:ext>
    </p:extLst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2133600" y="609600"/>
            <a:ext cx="5029200" cy="466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0000" dirty="0"/>
              <a:t>8</a:t>
            </a: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2286000" y="4648200"/>
            <a:ext cx="46482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9600" dirty="0" smtClean="0"/>
              <a:t>Seconds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3749417482"/>
      </p:ext>
    </p:extLst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Reminder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Complete two DHS/FEMA Courses</a:t>
            </a:r>
          </a:p>
          <a:p>
            <a:pPr lvl="2"/>
            <a:r>
              <a:rPr lang="en-US" b="1" dirty="0" smtClean="0"/>
              <a:t>IS-100.b Introduction to ICS</a:t>
            </a:r>
          </a:p>
          <a:p>
            <a:pPr lvl="2"/>
            <a:r>
              <a:rPr lang="en-US" b="1" dirty="0" smtClean="0"/>
              <a:t>IS-700 National Incident Management System</a:t>
            </a:r>
          </a:p>
          <a:p>
            <a:pPr marL="1371600" lvl="3" indent="0">
              <a:buNone/>
            </a:pPr>
            <a:r>
              <a:rPr lang="en-US" dirty="0" smtClean="0">
                <a:hlinkClick r:id="rId6"/>
              </a:rPr>
              <a:t>Http</a:t>
            </a:r>
            <a:r>
              <a:rPr lang="en-US" dirty="0">
                <a:hlinkClick r:id="rId6"/>
              </a:rPr>
              <a:t>://training.fema.gov/IS/NIMS.asp</a:t>
            </a:r>
            <a:endParaRPr lang="en-US" dirty="0"/>
          </a:p>
          <a:p>
            <a:pPr lvl="2"/>
            <a:endParaRPr lang="en-US" dirty="0"/>
          </a:p>
        </p:txBody>
      </p:sp>
    </p:spTree>
    <p:custDataLst>
      <p:tags r:id="rId1"/>
    </p:custData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2133600" y="609600"/>
            <a:ext cx="5029200" cy="466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0000" dirty="0"/>
              <a:t>7</a:t>
            </a: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2286000" y="4648200"/>
            <a:ext cx="46482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9600" dirty="0" smtClean="0"/>
              <a:t>Seconds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3817350611"/>
      </p:ext>
    </p:extLst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2133600" y="609600"/>
            <a:ext cx="5029200" cy="466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0000" dirty="0"/>
              <a:t>6</a:t>
            </a:r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2286000" y="4648200"/>
            <a:ext cx="46482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9600" dirty="0" smtClean="0"/>
              <a:t>Seconds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2210426617"/>
      </p:ext>
    </p:extLst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2133600" y="609600"/>
            <a:ext cx="5029200" cy="466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0000" dirty="0"/>
              <a:t>5</a:t>
            </a: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2286000" y="4648200"/>
            <a:ext cx="46482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9600" dirty="0" smtClean="0"/>
              <a:t>Seconds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3354489215"/>
      </p:ext>
    </p:extLst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2133600" y="609600"/>
            <a:ext cx="5029200" cy="466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0000" dirty="0"/>
              <a:t>4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2286000" y="4648200"/>
            <a:ext cx="46482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9600" dirty="0" smtClean="0"/>
              <a:t>Seconds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1986247412"/>
      </p:ext>
    </p:extLst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2133600" y="609600"/>
            <a:ext cx="5029200" cy="466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0000" dirty="0"/>
              <a:t>3</a:t>
            </a: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2286000" y="4648200"/>
            <a:ext cx="46482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9600" dirty="0" smtClean="0"/>
              <a:t>Seconds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3346875405"/>
      </p:ext>
    </p:extLst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2133600" y="609600"/>
            <a:ext cx="5029200" cy="466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0000" dirty="0"/>
              <a:t>2</a:t>
            </a:r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2286000" y="4648200"/>
            <a:ext cx="46482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9600" dirty="0" smtClean="0"/>
              <a:t>Seconds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3164243788"/>
      </p:ext>
    </p:extLst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2133600" y="609600"/>
            <a:ext cx="5029200" cy="466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0000" dirty="0"/>
              <a:t>1</a:t>
            </a:r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2286000" y="4648200"/>
            <a:ext cx="46482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9600" dirty="0" smtClean="0"/>
              <a:t>Seconds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2254699443"/>
      </p:ext>
    </p:extLst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WordArt 2"/>
          <p:cNvSpPr>
            <a:spLocks noChangeArrowheads="1" noChangeShapeType="1" noTextEdit="1"/>
          </p:cNvSpPr>
          <p:nvPr/>
        </p:nvSpPr>
        <p:spPr bwMode="auto">
          <a:xfrm>
            <a:off x="762000" y="914400"/>
            <a:ext cx="8001000" cy="35560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/>
                  </a:outerShdw>
                </a:effectLst>
                <a:latin typeface="Impact"/>
              </a:rPr>
              <a:t>Let's get started!</a:t>
            </a:r>
          </a:p>
        </p:txBody>
      </p:sp>
    </p:spTree>
    <p:extLst>
      <p:ext uri="{BB962C8B-B14F-4D97-AF65-F5344CB8AC3E}">
        <p14:creationId xmlns:p14="http://schemas.microsoft.com/office/powerpoint/2010/main" val="384739051"/>
      </p:ext>
    </p:extLst>
  </p:cSld>
  <p:clrMapOvr>
    <a:masterClrMapping/>
  </p:clrMapOvr>
  <p:transition>
    <p:sndAc>
      <p:stSnd>
        <p:snd r:embed="rId2" name="time.wav"/>
      </p:stSnd>
    </p:sndAc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 10 Question</a:t>
            </a:r>
          </a:p>
        </p:txBody>
      </p:sp>
      <p:sp>
        <p:nvSpPr>
          <p:cNvPr id="471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500" b="1" dirty="0" smtClean="0"/>
              <a:t>What are the requirements and qualifications of the ARRL Net Manager position?</a:t>
            </a:r>
          </a:p>
          <a:p>
            <a:pPr marL="952500" lvl="1" indent="-495300">
              <a:buFont typeface="Wingdings" pitchFamily="2" charset="2"/>
              <a:buAutoNum type="alphaUcPeriod"/>
            </a:pPr>
            <a:r>
              <a:rPr lang="en-US" dirty="0" smtClean="0"/>
              <a:t>There are no specific requirements or qualifications for the position</a:t>
            </a:r>
          </a:p>
          <a:p>
            <a:pPr marL="952500" lvl="1" indent="-495300">
              <a:buFont typeface="Wingdings" pitchFamily="2" charset="2"/>
              <a:buAutoNum type="alphaUcPeriod"/>
            </a:pPr>
            <a:r>
              <a:rPr lang="en-US" dirty="0" smtClean="0"/>
              <a:t>Amateur Radio license; full ARRL membership; and any appropriate local or Section qualifications</a:t>
            </a:r>
          </a:p>
          <a:p>
            <a:pPr marL="952500" lvl="1" indent="-495300">
              <a:buFont typeface="Wingdings" pitchFamily="2" charset="2"/>
              <a:buAutoNum type="alphaUcPeriod"/>
            </a:pPr>
            <a:r>
              <a:rPr lang="en-US" dirty="0" smtClean="0"/>
              <a:t>An Amateur Extra Class license; and the approval of ARRL Headquarters</a:t>
            </a:r>
          </a:p>
          <a:p>
            <a:pPr marL="952500" lvl="1" indent="-495300">
              <a:buFont typeface="Wingdings" pitchFamily="2" charset="2"/>
              <a:buAutoNum type="alphaUcPeriod"/>
            </a:pPr>
            <a:r>
              <a:rPr lang="en-US" dirty="0" smtClean="0"/>
              <a:t>The approval of the emergency management agency holding jurisdiction in the area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668391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0" fill="hold"/>
                                        <p:tgtEl>
                                          <p:spTgt spid="471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1000" fill="hold"/>
                                        <p:tgtEl>
                                          <p:spTgt spid="471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 10 Question</a:t>
            </a:r>
          </a:p>
        </p:txBody>
      </p:sp>
      <p:sp>
        <p:nvSpPr>
          <p:cNvPr id="467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en-US" b="1" dirty="0" smtClean="0"/>
              <a:t>Which statement best describes the Section Net Manager’s job?</a:t>
            </a:r>
          </a:p>
          <a:p>
            <a:pPr marL="952500" lvl="1" indent="-495300">
              <a:buFont typeface="Wingdings" pitchFamily="2" charset="2"/>
              <a:buAutoNum type="alphaUcPeriod"/>
            </a:pPr>
            <a:r>
              <a:rPr lang="en-US" dirty="0" smtClean="0"/>
              <a:t>Coordinate public information in the Section</a:t>
            </a:r>
          </a:p>
          <a:p>
            <a:pPr marL="952500" lvl="1" indent="-495300">
              <a:buFont typeface="Wingdings" pitchFamily="2" charset="2"/>
              <a:buAutoNum type="alphaUcPeriod"/>
            </a:pPr>
            <a:r>
              <a:rPr lang="en-US" dirty="0" smtClean="0"/>
              <a:t>Provide technical information to members of ARES and/or NTS</a:t>
            </a:r>
          </a:p>
          <a:p>
            <a:pPr marL="952500" lvl="1" indent="-495300">
              <a:buFont typeface="Wingdings" pitchFamily="2" charset="2"/>
              <a:buAutoNum type="alphaUcPeriod"/>
            </a:pPr>
            <a:r>
              <a:rPr lang="en-US" dirty="0" smtClean="0"/>
              <a:t>Appoint the local Emergency Coordinators</a:t>
            </a:r>
          </a:p>
          <a:p>
            <a:pPr marL="952500" lvl="1" indent="-495300">
              <a:buFont typeface="Wingdings" pitchFamily="2" charset="2"/>
              <a:buAutoNum type="alphaUcPeriod"/>
            </a:pPr>
            <a:r>
              <a:rPr lang="en-US" dirty="0" smtClean="0"/>
              <a:t>Coordinate and supervise traffic handling and net activities in the Section</a:t>
            </a:r>
          </a:p>
        </p:txBody>
      </p:sp>
    </p:spTree>
    <p:extLst>
      <p:ext uri="{BB962C8B-B14F-4D97-AF65-F5344CB8AC3E}">
        <p14:creationId xmlns:p14="http://schemas.microsoft.com/office/powerpoint/2010/main" val="1785651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0" fill="hold"/>
                                        <p:tgtEl>
                                          <p:spTgt spid="467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1000" fill="hold"/>
                                        <p:tgtEl>
                                          <p:spTgt spid="467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Session Two Topic</a:t>
            </a:r>
            <a:endParaRPr lang="en-US" sz="20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Session 1 – Topics 1,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2,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3,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4,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5a,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5b</a:t>
            </a:r>
          </a:p>
          <a:p>
            <a:pPr marL="0" indent="0">
              <a:buNone/>
            </a:pPr>
            <a:r>
              <a:rPr lang="en-US" dirty="0" smtClean="0"/>
              <a:t>Session 2 – Topics 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6,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7a, 7b,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7c, 7d, 8,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9,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10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Session 3 – Topics 11, 12, 13, 14, 15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Session 4 – Topics 16, 17, 18, 19, 20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Session 5 – Topics 21, 22, 23, 24, 25, 26, 27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Session 6 – Topics 28, 29, Summary, Final Exam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72558755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304800"/>
            <a:ext cx="8077200" cy="1143000"/>
          </a:xfrm>
        </p:spPr>
        <p:txBody>
          <a:bodyPr/>
          <a:lstStyle/>
          <a:p>
            <a:r>
              <a:rPr lang="en-US" dirty="0" smtClean="0"/>
              <a:t>Topic 10 Question</a:t>
            </a:r>
          </a:p>
        </p:txBody>
      </p:sp>
      <p:sp>
        <p:nvSpPr>
          <p:cNvPr id="467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b="1" dirty="0" smtClean="0"/>
              <a:t>Which factor does NOT affect the number of Net Managers appointed in each Section?</a:t>
            </a:r>
          </a:p>
          <a:p>
            <a:pPr marL="952500" lvl="1" indent="-495300">
              <a:buFont typeface="Wingdings" pitchFamily="2" charset="2"/>
              <a:buAutoNum type="alphaUcPeriod"/>
            </a:pPr>
            <a:r>
              <a:rPr lang="en-US" dirty="0" smtClean="0"/>
              <a:t>The Section’s geographical size</a:t>
            </a:r>
          </a:p>
          <a:p>
            <a:pPr marL="952500" lvl="1" indent="-495300">
              <a:buFont typeface="Wingdings" pitchFamily="2" charset="2"/>
              <a:buAutoNum type="alphaUcPeriod"/>
            </a:pPr>
            <a:r>
              <a:rPr lang="en-US" dirty="0" smtClean="0"/>
              <a:t>The number of nets operating in the Section</a:t>
            </a:r>
          </a:p>
          <a:p>
            <a:pPr marL="952500" lvl="1" indent="-495300">
              <a:buFont typeface="Wingdings" pitchFamily="2" charset="2"/>
              <a:buAutoNum type="alphaUcPeriod"/>
            </a:pPr>
            <a:r>
              <a:rPr lang="en-US" dirty="0" smtClean="0"/>
              <a:t>Other factors having to do with the way the Section is organized</a:t>
            </a:r>
          </a:p>
          <a:p>
            <a:pPr marL="952500" lvl="1" indent="-495300">
              <a:buFont typeface="Wingdings" pitchFamily="2" charset="2"/>
              <a:buAutoNum type="alphaUcPeriod"/>
            </a:pPr>
            <a:r>
              <a:rPr lang="en-US" dirty="0" smtClean="0"/>
              <a:t>The ARRL Emergency Preparedness Manager</a:t>
            </a:r>
          </a:p>
        </p:txBody>
      </p:sp>
    </p:spTree>
    <p:extLst>
      <p:ext uri="{BB962C8B-B14F-4D97-AF65-F5344CB8AC3E}">
        <p14:creationId xmlns:p14="http://schemas.microsoft.com/office/powerpoint/2010/main" val="2908878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0" fill="hold"/>
                                        <p:tgtEl>
                                          <p:spTgt spid="467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1000" fill="hold"/>
                                        <p:tgtEl>
                                          <p:spTgt spid="467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 10 Question</a:t>
            </a:r>
          </a:p>
        </p:txBody>
      </p:sp>
      <p:sp>
        <p:nvSpPr>
          <p:cNvPr id="468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4"/>
            </a:pPr>
            <a:r>
              <a:rPr lang="en-US" b="1" dirty="0" smtClean="0"/>
              <a:t>Who appoints the NTS Net Manager? </a:t>
            </a:r>
          </a:p>
          <a:p>
            <a:pPr marL="952500" lvl="1" indent="-495300">
              <a:buFont typeface="Wingdings" pitchFamily="2" charset="2"/>
              <a:buAutoNum type="alphaUcPeriod"/>
            </a:pPr>
            <a:r>
              <a:rPr lang="en-US" dirty="0" smtClean="0"/>
              <a:t>Section Manager</a:t>
            </a:r>
          </a:p>
          <a:p>
            <a:pPr marL="952500" lvl="1" indent="-495300">
              <a:buFont typeface="Wingdings" pitchFamily="2" charset="2"/>
              <a:buAutoNum type="alphaUcPeriod"/>
            </a:pPr>
            <a:r>
              <a:rPr lang="en-US" dirty="0" smtClean="0"/>
              <a:t>Division Director</a:t>
            </a:r>
          </a:p>
          <a:p>
            <a:pPr marL="952500" lvl="1" indent="-495300">
              <a:buFont typeface="Wingdings" pitchFamily="2" charset="2"/>
              <a:buAutoNum type="alphaUcPeriod"/>
            </a:pPr>
            <a:r>
              <a:rPr lang="en-US" dirty="0" smtClean="0"/>
              <a:t>ARRL Headquarters staff</a:t>
            </a:r>
          </a:p>
          <a:p>
            <a:pPr marL="952500" lvl="1" indent="-495300">
              <a:buFont typeface="Wingdings" pitchFamily="2" charset="2"/>
              <a:buAutoNum type="alphaUcPeriod"/>
            </a:pPr>
            <a:r>
              <a:rPr lang="en-US" dirty="0" smtClean="0"/>
              <a:t>Local EC</a:t>
            </a:r>
          </a:p>
        </p:txBody>
      </p:sp>
    </p:spTree>
    <p:extLst>
      <p:ext uri="{BB962C8B-B14F-4D97-AF65-F5344CB8AC3E}">
        <p14:creationId xmlns:p14="http://schemas.microsoft.com/office/powerpoint/2010/main" val="2821842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0" fill="hold"/>
                                        <p:tgtEl>
                                          <p:spTgt spid="468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1000" fill="hold"/>
                                        <p:tgtEl>
                                          <p:spTgt spid="468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 10 Question</a:t>
            </a:r>
          </a:p>
        </p:txBody>
      </p:sp>
      <p:sp>
        <p:nvSpPr>
          <p:cNvPr id="472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 startAt="5"/>
            </a:pPr>
            <a:r>
              <a:rPr lang="en-US" sz="3500" b="1" dirty="0" smtClean="0"/>
              <a:t>To whom does the Section Net Manager report?</a:t>
            </a:r>
            <a:endParaRPr lang="en-US" sz="3500" b="1" dirty="0"/>
          </a:p>
          <a:p>
            <a:pPr marL="952500" lvl="1" indent="-495300">
              <a:buFont typeface="Wingdings" pitchFamily="2" charset="2"/>
              <a:buAutoNum type="alphaUcPeriod"/>
            </a:pPr>
            <a:r>
              <a:rPr lang="en-US" dirty="0" smtClean="0"/>
              <a:t>Division Director is responsible for supervising all Field Organization activity</a:t>
            </a:r>
            <a:endParaRPr lang="en-US" dirty="0"/>
          </a:p>
          <a:p>
            <a:pPr marL="952500" lvl="1" indent="-495300">
              <a:buFont typeface="Wingdings" pitchFamily="2" charset="2"/>
              <a:buAutoNum type="alphaUcPeriod"/>
            </a:pPr>
            <a:r>
              <a:rPr lang="en-US" dirty="0" smtClean="0"/>
              <a:t>ARRL HQ staff is responsible for supervising all Field Organization activity</a:t>
            </a:r>
            <a:endParaRPr lang="en-US" dirty="0"/>
          </a:p>
          <a:p>
            <a:pPr marL="952500" lvl="1" indent="-495300">
              <a:buFont typeface="Wingdings" pitchFamily="2" charset="2"/>
              <a:buAutoNum type="alphaUcPeriod"/>
            </a:pPr>
            <a:r>
              <a:rPr lang="en-US" dirty="0" smtClean="0"/>
              <a:t>Section NMs work under the STM and/or SEC, guided by a coordinated Section traffic or ARES communications plan</a:t>
            </a:r>
            <a:endParaRPr lang="en-US" dirty="0"/>
          </a:p>
          <a:p>
            <a:pPr marL="952500" lvl="1" indent="-495300">
              <a:buFont typeface="Wingdings" pitchFamily="2" charset="2"/>
              <a:buAutoNum type="alphaUcPeriod"/>
            </a:pPr>
            <a:r>
              <a:rPr lang="en-US" dirty="0" smtClean="0"/>
              <a:t>Emergency Management personnel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0833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4720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" dur="1000" fill="hold"/>
                                        <p:tgtEl>
                                          <p:spTgt spid="4720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92B15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0546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xfrm>
            <a:off x="838200" y="2743200"/>
            <a:ext cx="7543800" cy="1362075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n-US" sz="4400"/>
              <a:t>Any Questions Before Ending This Session?</a:t>
            </a:r>
            <a:endParaRPr lang="en-US" sz="44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6629400" y="6248400"/>
            <a:ext cx="1143000" cy="307777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/>
              <a:t>End Session</a:t>
            </a:r>
            <a:endParaRPr lang="en-US" sz="1400" b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6175992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>
                <a:solidFill>
                  <a:srgbClr val="0070C0"/>
                </a:solidFill>
              </a:rPr>
              <a:t>Topic 10 – The Net Manager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639139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Net Manager (NM)</a:t>
            </a:r>
          </a:p>
        </p:txBody>
      </p:sp>
      <p:sp>
        <p:nvSpPr>
          <p:cNvPr id="76803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609600" y="1295400"/>
            <a:ext cx="7848600" cy="4419600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dirty="0" smtClean="0"/>
              <a:t>Responsible for planning and operation of one or more nets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ARRL Job Description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NTS and ARES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Defines the net’s purpose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Sets standards of operation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Handles resource and training issues (NTS)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14091626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Appointed Position</a:t>
            </a:r>
            <a:endParaRPr lang="en-US" sz="1200" b="1" dirty="0" smtClean="0">
              <a:solidFill>
                <a:srgbClr val="0070C0"/>
              </a:solidFill>
            </a:endParaRPr>
          </a:p>
        </p:txBody>
      </p:sp>
      <p:sp>
        <p:nvSpPr>
          <p:cNvPr id="76803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609600" y="1295400"/>
            <a:ext cx="7848600" cy="44196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 smtClean="0"/>
              <a:t>Section Manager appoints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Recommended by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STM - for NTS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SEC, DEC, </a:t>
            </a:r>
            <a:r>
              <a:rPr lang="en-US" dirty="0" smtClean="0"/>
              <a:t>EC  - for ARES</a:t>
            </a:r>
          </a:p>
          <a:p>
            <a:pPr marL="914400" lvl="2" indent="0">
              <a:lnSpc>
                <a:spcPct val="90000"/>
              </a:lnSpc>
              <a:buNone/>
            </a:pPr>
            <a:r>
              <a:rPr lang="en-US" dirty="0" smtClean="0"/>
              <a:t> 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During emergencies “ad hoc” nets may form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These can be assigned to: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Permanent NM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Temporary NM</a:t>
            </a:r>
          </a:p>
          <a:p>
            <a:pPr lvl="1">
              <a:lnSpc>
                <a:spcPct val="90000"/>
              </a:lnSpc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48700982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5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Organization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3886200" y="1295400"/>
            <a:ext cx="13716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SM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1219200" y="2743200"/>
            <a:ext cx="2514600" cy="0"/>
          </a:xfrm>
          <a:prstGeom prst="line">
            <a:avLst/>
          </a:prstGeom>
          <a:ln w="571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3" idx="2"/>
          </p:cNvCxnSpPr>
          <p:nvPr/>
        </p:nvCxnSpPr>
        <p:spPr>
          <a:xfrm>
            <a:off x="4572000" y="1981200"/>
            <a:ext cx="0" cy="76200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733800" y="2743200"/>
            <a:ext cx="32766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ounded Rectangle 15"/>
          <p:cNvSpPr/>
          <p:nvPr/>
        </p:nvSpPr>
        <p:spPr>
          <a:xfrm>
            <a:off x="3505200" y="3426737"/>
            <a:ext cx="13716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SEC</a:t>
            </a:r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5715000" y="3429000"/>
            <a:ext cx="13716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STM</a:t>
            </a:r>
            <a:endParaRPr lang="en-US" dirty="0"/>
          </a:p>
        </p:txBody>
      </p:sp>
      <p:sp>
        <p:nvSpPr>
          <p:cNvPr id="18" name="Rounded Rectangle 17"/>
          <p:cNvSpPr/>
          <p:nvPr/>
        </p:nvSpPr>
        <p:spPr>
          <a:xfrm>
            <a:off x="5334000" y="4800600"/>
            <a:ext cx="838200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NM</a:t>
            </a:r>
            <a:endParaRPr lang="en-US" dirty="0"/>
          </a:p>
        </p:txBody>
      </p:sp>
      <p:cxnSp>
        <p:nvCxnSpPr>
          <p:cNvPr id="19" name="Straight Connector 18"/>
          <p:cNvCxnSpPr>
            <a:endCxn id="16" idx="0"/>
          </p:cNvCxnSpPr>
          <p:nvPr/>
        </p:nvCxnSpPr>
        <p:spPr>
          <a:xfrm>
            <a:off x="4191000" y="2743200"/>
            <a:ext cx="0" cy="683537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6400800" y="2743199"/>
            <a:ext cx="0" cy="683537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7010400" y="2743200"/>
            <a:ext cx="1447800" cy="0"/>
          </a:xfrm>
          <a:prstGeom prst="line">
            <a:avLst/>
          </a:prstGeom>
          <a:ln w="571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6400800" y="4114800"/>
            <a:ext cx="0" cy="34176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5715000" y="4456568"/>
            <a:ext cx="9144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6629400" y="4456568"/>
            <a:ext cx="914400" cy="0"/>
          </a:xfrm>
          <a:prstGeom prst="line">
            <a:avLst/>
          </a:prstGeom>
          <a:ln w="571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5715000" y="4458832"/>
            <a:ext cx="0" cy="34176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809" name="Elbow Connector 76808"/>
          <p:cNvCxnSpPr>
            <a:stCxn id="16" idx="3"/>
            <a:endCxn id="18" idx="1"/>
          </p:cNvCxnSpPr>
          <p:nvPr/>
        </p:nvCxnSpPr>
        <p:spPr>
          <a:xfrm>
            <a:off x="4876800" y="3769637"/>
            <a:ext cx="457200" cy="1221463"/>
          </a:xfrm>
          <a:prstGeom prst="bentConnector3">
            <a:avLst/>
          </a:prstGeom>
          <a:ln w="381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2448362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5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Organization </a:t>
            </a:r>
            <a:r>
              <a:rPr lang="en-US" sz="1200" b="1" dirty="0" smtClean="0">
                <a:solidFill>
                  <a:srgbClr val="0070C0"/>
                </a:solidFill>
              </a:rPr>
              <a:t>(</a:t>
            </a:r>
            <a:r>
              <a:rPr lang="en-US" sz="1200" b="1" dirty="0" err="1" smtClean="0">
                <a:solidFill>
                  <a:srgbClr val="0070C0"/>
                </a:solidFill>
              </a:rPr>
              <a:t>cont</a:t>
            </a:r>
            <a:r>
              <a:rPr lang="en-US" sz="1200" b="1" dirty="0" smtClean="0">
                <a:solidFill>
                  <a:srgbClr val="0070C0"/>
                </a:solidFill>
              </a:rPr>
              <a:t>)</a:t>
            </a:r>
          </a:p>
        </p:txBody>
      </p:sp>
      <p:sp>
        <p:nvSpPr>
          <p:cNvPr id="76803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609600" y="1295400"/>
            <a:ext cx="7848600" cy="34290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dirty="0" smtClean="0"/>
              <a:t>Can be more than one NM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Separate NM for NTS and ARES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Coordinated by the Section </a:t>
            </a:r>
            <a:r>
              <a:rPr lang="en-US" dirty="0"/>
              <a:t>T</a:t>
            </a:r>
            <a:r>
              <a:rPr lang="en-US" dirty="0" smtClean="0"/>
              <a:t>raffic and ARES </a:t>
            </a:r>
            <a:r>
              <a:rPr lang="en-US" dirty="0"/>
              <a:t>C</a:t>
            </a:r>
            <a:r>
              <a:rPr lang="en-US" dirty="0" smtClean="0"/>
              <a:t>ommunications Plan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Small sections may have only one NM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Multiple section NM with SM and STM agreement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4543212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7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Duties</a:t>
            </a:r>
          </a:p>
        </p:txBody>
      </p:sp>
      <p:sp>
        <p:nvSpPr>
          <p:cNvPr id="7782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609600" y="1295400"/>
            <a:ext cx="7848600" cy="3505200"/>
          </a:xfrm>
        </p:spPr>
        <p:txBody>
          <a:bodyPr>
            <a:noAutofit/>
          </a:bodyPr>
          <a:lstStyle/>
          <a:p>
            <a:r>
              <a:rPr lang="en-US" sz="2800" dirty="0" smtClean="0"/>
              <a:t>Resource Management</a:t>
            </a:r>
          </a:p>
          <a:p>
            <a:r>
              <a:rPr lang="en-US" sz="2800" dirty="0" smtClean="0"/>
              <a:t>Quality Control</a:t>
            </a:r>
          </a:p>
          <a:p>
            <a:r>
              <a:rPr lang="en-US" sz="2800" dirty="0" smtClean="0"/>
              <a:t>Recruiting for special nets</a:t>
            </a:r>
          </a:p>
          <a:p>
            <a:r>
              <a:rPr lang="en-US" sz="2800" dirty="0" smtClean="0"/>
              <a:t>Assigning liaison stations</a:t>
            </a:r>
          </a:p>
          <a:p>
            <a:r>
              <a:rPr lang="en-US" sz="2800" dirty="0" smtClean="0"/>
              <a:t>Leadership skills</a:t>
            </a:r>
          </a:p>
          <a:p>
            <a:r>
              <a:rPr lang="en-US" sz="2800" dirty="0" smtClean="0"/>
              <a:t>Message handling skills</a:t>
            </a:r>
          </a:p>
          <a:p>
            <a:endParaRPr lang="en-US" sz="2800" dirty="0" smtClean="0"/>
          </a:p>
          <a:p>
            <a:endParaRPr lang="en-US" sz="2400" dirty="0" smtClean="0"/>
          </a:p>
          <a:p>
            <a:pPr marL="0" indent="0">
              <a:buNone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428619865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yI2DOt6RzRcU51QxdhNewL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RMR96J2MVd0CGe2e5htjk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AGzTPKJNXuuOK4v20iPS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ezdaKHeWyBnZyZ2cDqRSoa"/>
</p:tagLst>
</file>

<file path=ppt/theme/theme1.xml><?xml version="1.0" encoding="utf-8"?>
<a:theme xmlns:a="http://schemas.openxmlformats.org/drawingml/2006/main" name="Traini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Training</Template>
  <TotalTime>0</TotalTime>
  <Words>805</Words>
  <Application>Microsoft Office PowerPoint</Application>
  <PresentationFormat>On-screen Show (4:3)</PresentationFormat>
  <Paragraphs>166</Paragraphs>
  <Slides>33</Slides>
  <Notes>5</Notes>
  <HiddenSlides>14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Training</vt:lpstr>
      <vt:lpstr>Training Volunteers</vt:lpstr>
      <vt:lpstr>Reminder</vt:lpstr>
      <vt:lpstr>Session Two Topic</vt:lpstr>
      <vt:lpstr>Topic 10 – The Net Manager</vt:lpstr>
      <vt:lpstr>Net Manager (NM)</vt:lpstr>
      <vt:lpstr>Appointed Position</vt:lpstr>
      <vt:lpstr>Organization</vt:lpstr>
      <vt:lpstr>Organization (cont)</vt:lpstr>
      <vt:lpstr>Duties</vt:lpstr>
      <vt:lpstr>The Net Frequency</vt:lpstr>
      <vt:lpstr>Net Managers Points to Ponder</vt:lpstr>
      <vt:lpstr>Net Managers Points to Ponder (cont)</vt:lpstr>
      <vt:lpstr>Summary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Topic 10 Question</vt:lpstr>
      <vt:lpstr>Topic 10 Question</vt:lpstr>
      <vt:lpstr>Topic 10 Question</vt:lpstr>
      <vt:lpstr>Topic 10 Question</vt:lpstr>
      <vt:lpstr>Topic 10 Question</vt:lpstr>
      <vt:lpstr>Any Questions Before Ending This Session?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2011-11-05T20:49:40Z</dcterms:created>
  <dcterms:modified xsi:type="dcterms:W3CDTF">2012-03-04T20:20:12Z</dcterms:modified>
</cp:coreProperties>
</file>