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9"/>
  </p:notesMasterIdLst>
  <p:handoutMasterIdLst>
    <p:handoutMasterId r:id="rId40"/>
  </p:handoutMasterIdLst>
  <p:sldIdLst>
    <p:sldId id="384" r:id="rId2"/>
    <p:sldId id="261" r:id="rId3"/>
    <p:sldId id="289" r:id="rId4"/>
    <p:sldId id="693" r:id="rId5"/>
    <p:sldId id="898" r:id="rId6"/>
    <p:sldId id="899" r:id="rId7"/>
    <p:sldId id="900" r:id="rId8"/>
    <p:sldId id="901" r:id="rId9"/>
    <p:sldId id="905" r:id="rId10"/>
    <p:sldId id="906" r:id="rId11"/>
    <p:sldId id="902" r:id="rId12"/>
    <p:sldId id="909" r:id="rId13"/>
    <p:sldId id="903" r:id="rId14"/>
    <p:sldId id="904" r:id="rId15"/>
    <p:sldId id="908" r:id="rId16"/>
    <p:sldId id="916" r:id="rId17"/>
    <p:sldId id="859" r:id="rId18"/>
    <p:sldId id="860" r:id="rId19"/>
    <p:sldId id="861" r:id="rId20"/>
    <p:sldId id="862" r:id="rId21"/>
    <p:sldId id="863" r:id="rId22"/>
    <p:sldId id="864" r:id="rId23"/>
    <p:sldId id="865" r:id="rId24"/>
    <p:sldId id="866" r:id="rId25"/>
    <p:sldId id="867" r:id="rId26"/>
    <p:sldId id="868" r:id="rId27"/>
    <p:sldId id="869" r:id="rId28"/>
    <p:sldId id="870" r:id="rId29"/>
    <p:sldId id="871" r:id="rId30"/>
    <p:sldId id="872" r:id="rId31"/>
    <p:sldId id="873" r:id="rId32"/>
    <p:sldId id="910" r:id="rId33"/>
    <p:sldId id="911" r:id="rId34"/>
    <p:sldId id="912" r:id="rId35"/>
    <p:sldId id="913" r:id="rId36"/>
    <p:sldId id="915" r:id="rId37"/>
    <p:sldId id="896"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ssion Start" id="{779CC93D-E52E-4D84-901B-11D7331DD495}">
          <p14:sldIdLst>
            <p14:sldId id="384"/>
            <p14:sldId id="261"/>
            <p14:sldId id="289"/>
          </p14:sldIdLst>
        </p14:section>
        <p14:section name="Content" id="{790CEF5B-569A-4C2F-BED5-750B08C0E5AD}">
          <p14:sldIdLst>
            <p14:sldId id="693"/>
            <p14:sldId id="898"/>
            <p14:sldId id="899"/>
            <p14:sldId id="900"/>
            <p14:sldId id="901"/>
            <p14:sldId id="905"/>
            <p14:sldId id="906"/>
            <p14:sldId id="902"/>
            <p14:sldId id="909"/>
            <p14:sldId id="903"/>
            <p14:sldId id="904"/>
            <p14:sldId id="908"/>
            <p14:sldId id="916"/>
            <p14:sldId id="859"/>
            <p14:sldId id="860"/>
            <p14:sldId id="861"/>
            <p14:sldId id="862"/>
            <p14:sldId id="863"/>
            <p14:sldId id="864"/>
            <p14:sldId id="865"/>
            <p14:sldId id="866"/>
            <p14:sldId id="867"/>
            <p14:sldId id="868"/>
            <p14:sldId id="869"/>
            <p14:sldId id="870"/>
            <p14:sldId id="871"/>
            <p14:sldId id="872"/>
            <p14:sldId id="873"/>
          </p14:sldIdLst>
        </p14:section>
        <p14:section name="Summary" id="{3F78B471-41DA-46F2-A8E4-97E471896AB3}">
          <p14:sldIdLst/>
        </p14:section>
        <p14:section name="Quiz" id="{4ADBE36C-3616-4F90-AF7A-AA71CE7C6B31}">
          <p14:sldIdLst>
            <p14:sldId id="910"/>
            <p14:sldId id="911"/>
            <p14:sldId id="912"/>
            <p14:sldId id="913"/>
            <p14:sldId id="915"/>
            <p14:sldId id="89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00"/>
    <a:srgbClr val="3399FF"/>
    <a:srgbClr val="009ED6"/>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74" autoAdjust="0"/>
    <p:restoredTop sz="83977" autoAdjust="0"/>
  </p:normalViewPr>
  <p:slideViewPr>
    <p:cSldViewPr>
      <p:cViewPr varScale="1">
        <p:scale>
          <a:sx n="106" d="100"/>
          <a:sy n="106" d="100"/>
        </p:scale>
        <p:origin x="-1794" y="-96"/>
      </p:cViewPr>
      <p:guideLst>
        <p:guide orient="horz" pos="2160"/>
        <p:guide pos="2880"/>
      </p:guideLst>
    </p:cSldViewPr>
  </p:slideViewPr>
  <p:notesTextViewPr>
    <p:cViewPr>
      <p:scale>
        <a:sx n="100" d="100"/>
        <a:sy n="100" d="100"/>
      </p:scale>
      <p:origin x="0" y="0"/>
    </p:cViewPr>
  </p:notesTextViewPr>
  <p:sorterViewPr>
    <p:cViewPr>
      <p:scale>
        <a:sx n="154" d="100"/>
        <a:sy n="154" d="100"/>
      </p:scale>
      <p:origin x="0" y="2298"/>
    </p:cViewPr>
  </p:sorterViewPr>
  <p:notesViewPr>
    <p:cSldViewPr>
      <p:cViewPr varScale="1">
        <p:scale>
          <a:sx n="83" d="100"/>
          <a:sy n="83" d="100"/>
        </p:scale>
        <p:origin x="-31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3FDC75-7F73-4A4A-A77C-09AADF00E0EA}" type="datetimeFigureOut">
              <a:rPr lang="en-US" smtClean="0"/>
              <a:pPr/>
              <a:t>3/4/2012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9226BF-1F13-42D3-80DC-373E7ADD1EBC}" type="slidenum">
              <a:rPr lang="en-US" smtClean="0"/>
              <a:pPr/>
              <a:t>‹#›</a:t>
            </a:fld>
            <a:endParaRPr lang="en-US" dirty="0"/>
          </a:p>
        </p:txBody>
      </p:sp>
    </p:spTree>
    <p:extLst>
      <p:ext uri="{BB962C8B-B14F-4D97-AF65-F5344CB8AC3E}">
        <p14:creationId xmlns:p14="http://schemas.microsoft.com/office/powerpoint/2010/main" val="4211941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AEF76B-3757-4A0B-AF93-28494465C1DD}" type="datetimeFigureOut">
              <a:rPr lang="en-US" smtClean="0"/>
              <a:pPr/>
              <a:t>3/4/2012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693FD4-8F83-4EF7-AC3F-0DC0388986B0}" type="slidenum">
              <a:rPr lang="en-US" smtClean="0"/>
              <a:pPr/>
              <a:t>‹#›</a:t>
            </a:fld>
            <a:endParaRPr lang="en-US" dirty="0"/>
          </a:p>
        </p:txBody>
      </p:sp>
    </p:spTree>
    <p:extLst>
      <p:ext uri="{BB962C8B-B14F-4D97-AF65-F5344CB8AC3E}">
        <p14:creationId xmlns:p14="http://schemas.microsoft.com/office/powerpoint/2010/main" val="3868761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t>Make sure you have modified the Name and Date.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3200" b="1" dirty="0" smtClean="0"/>
              <a:t>Display this screen as students are arriving for class.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n-US" dirty="0" smtClean="0"/>
          </a:p>
          <a:p>
            <a:pPr>
              <a:lnSpc>
                <a:spcPct val="80000"/>
              </a:lnSpc>
            </a:pPr>
            <a:r>
              <a:rPr lang="en-US" sz="2000" b="1" dirty="0" smtClean="0"/>
              <a:t>ARRL conditions!</a:t>
            </a:r>
          </a:p>
          <a:p>
            <a:pPr>
              <a:lnSpc>
                <a:spcPct val="80000"/>
              </a:lnSpc>
            </a:pPr>
            <a:endParaRPr lang="en-US" sz="2000" b="1" dirty="0" smtClean="0"/>
          </a:p>
          <a:p>
            <a:pPr>
              <a:lnSpc>
                <a:spcPct val="80000"/>
              </a:lnSpc>
            </a:pPr>
            <a:r>
              <a:rPr lang="en-US" sz="2000" b="1" dirty="0" smtClean="0"/>
              <a:t>The two ICS courses must be complete before taking the final exam.</a:t>
            </a:r>
          </a:p>
        </p:txBody>
      </p:sp>
      <p:sp>
        <p:nvSpPr>
          <p:cNvPr id="4" name="Slide Number Placeholder 3"/>
          <p:cNvSpPr>
            <a:spLocks noGrp="1"/>
          </p:cNvSpPr>
          <p:nvPr>
            <p:ph type="sldNum" sz="quarter" idx="10"/>
          </p:nvPr>
        </p:nvSpPr>
        <p:spPr/>
        <p:txBody>
          <a:bodyPr/>
          <a:lstStyle/>
          <a:p>
            <a:fld id="{EC6EAC7D-5A89-47C2-8ABA-56C9C2DEF7A4}"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n-US" dirty="0" smtClean="0"/>
          </a:p>
          <a:p>
            <a:pPr>
              <a:lnSpc>
                <a:spcPct val="80000"/>
              </a:lnSpc>
            </a:pPr>
            <a:r>
              <a:rPr lang="en-US" b="1" dirty="0" smtClean="0"/>
              <a:t>The course requires a total of 18 hours. </a:t>
            </a:r>
          </a:p>
          <a:p>
            <a:pPr>
              <a:lnSpc>
                <a:spcPct val="80000"/>
              </a:lnSpc>
            </a:pPr>
            <a:endParaRPr lang="en-US" b="1" dirty="0" smtClean="0"/>
          </a:p>
          <a:p>
            <a:pPr>
              <a:lnSpc>
                <a:spcPct val="80000"/>
              </a:lnSpc>
            </a:pPr>
            <a:r>
              <a:rPr lang="en-US" b="1" dirty="0" smtClean="0"/>
              <a:t>If a student misses one class they can take</a:t>
            </a:r>
            <a:r>
              <a:rPr lang="en-US" b="1" baseline="0" dirty="0" smtClean="0"/>
              <a:t> a practice quiz for each lesson missed.</a:t>
            </a:r>
          </a:p>
          <a:p>
            <a:pPr>
              <a:lnSpc>
                <a:spcPct val="80000"/>
              </a:lnSpc>
            </a:pPr>
            <a:endParaRPr lang="en-US" b="1" baseline="0" dirty="0" smtClean="0"/>
          </a:p>
          <a:p>
            <a:pPr>
              <a:lnSpc>
                <a:spcPct val="80000"/>
              </a:lnSpc>
            </a:pPr>
            <a:r>
              <a:rPr lang="en-US" b="1" baseline="0" dirty="0" smtClean="0"/>
              <a:t>A student missing two sessions will be asked to take the course again.</a:t>
            </a:r>
          </a:p>
          <a:p>
            <a:pPr>
              <a:lnSpc>
                <a:spcPct val="80000"/>
              </a:lnSpc>
            </a:pPr>
            <a:endParaRPr lang="en-US" b="1" baseline="0" dirty="0" smtClean="0"/>
          </a:p>
          <a:p>
            <a:pPr>
              <a:lnSpc>
                <a:spcPct val="80000"/>
              </a:lnSpc>
            </a:pPr>
            <a:r>
              <a:rPr lang="en-US" b="1" baseline="0" dirty="0" smtClean="0"/>
              <a:t>A student missing the last session must wait for the next class and attend the final session for taking the exam again.</a:t>
            </a:r>
          </a:p>
          <a:p>
            <a:pPr>
              <a:lnSpc>
                <a:spcPct val="80000"/>
              </a:lnSpc>
            </a:pPr>
            <a:endParaRPr lang="en-US" b="1" baseline="0" dirty="0" smtClean="0"/>
          </a:p>
          <a:p>
            <a:pPr>
              <a:lnSpc>
                <a:spcPct val="80000"/>
              </a:lnSpc>
            </a:pPr>
            <a:r>
              <a:rPr lang="en-US" b="1" baseline="0" dirty="0" smtClean="0"/>
              <a:t>An exception would be two Field Examiners agreeing to give the exam at a mutually scheduled time.</a:t>
            </a:r>
          </a:p>
          <a:p>
            <a:pPr>
              <a:lnSpc>
                <a:spcPct val="80000"/>
              </a:lnSpc>
            </a:pPr>
            <a:endParaRPr lang="en-US" b="1" baseline="0" dirty="0" smtClean="0"/>
          </a:p>
          <a:p>
            <a:pPr>
              <a:lnSpc>
                <a:spcPct val="80000"/>
              </a:lnSpc>
            </a:pPr>
            <a:endParaRPr lang="en-US" baseline="0" dirty="0" smtClean="0"/>
          </a:p>
          <a:p>
            <a:pPr>
              <a:lnSpc>
                <a:spcPct val="80000"/>
              </a:lnSpc>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fld id="{9BF7388A-FF0B-4051-A3F1-CB03BB6A5529}" type="slidenum">
              <a:rPr lang="en-US" smtClean="0"/>
              <a:pPr/>
              <a:t>9</a:t>
            </a:fld>
            <a:endParaRPr lang="en-US" smtClean="0"/>
          </a:p>
        </p:txBody>
      </p:sp>
      <p:sp>
        <p:nvSpPr>
          <p:cNvPr id="271363" name="Rectangle 2"/>
          <p:cNvSpPr>
            <a:spLocks noGrp="1" noRot="1" noChangeAspect="1" noChangeArrowheads="1" noTextEdit="1"/>
          </p:cNvSpPr>
          <p:nvPr>
            <p:ph type="sldImg"/>
          </p:nvPr>
        </p:nvSpPr>
        <p:spPr>
          <a:ln/>
        </p:spPr>
      </p:sp>
      <p:sp>
        <p:nvSpPr>
          <p:cNvPr id="271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You may recognize some of the more common ones, such as 1993, which covers a multitude of chemicals including road tar, cosmetics, diesel fuel, and home heating oil. You may have also seen placards with the number 1203 (gasoline) on tankers filling the underground tanks at the local gas station.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1987" name="Rectangle 25"/>
          <p:cNvSpPr>
            <a:spLocks noGrp="1" noChangeArrowheads="1"/>
          </p:cNvSpPr>
          <p:nvPr>
            <p:ph type="ftr" sz="quarter" idx="4"/>
          </p:nvPr>
        </p:nvSpPr>
        <p:spPr>
          <a:noFill/>
        </p:spPr>
        <p:txBody>
          <a:bodyPr/>
          <a:lstStyle/>
          <a:p>
            <a:r>
              <a:rPr lang="en-US" dirty="0" smtClean="0"/>
              <a:t>Microsoft Confidential</a:t>
            </a:r>
          </a:p>
        </p:txBody>
      </p:sp>
      <p:sp>
        <p:nvSpPr>
          <p:cNvPr id="41988" name="Rectangle 26"/>
          <p:cNvSpPr>
            <a:spLocks noGrp="1" noChangeArrowheads="1"/>
          </p:cNvSpPr>
          <p:nvPr>
            <p:ph type="sldNum" sz="quarter" idx="5"/>
          </p:nvPr>
        </p:nvSpPr>
        <p:spPr>
          <a:noFill/>
        </p:spPr>
        <p:txBody>
          <a:bodyPr/>
          <a:lstStyle/>
          <a:p>
            <a:fld id="{B2B44A5F-6CE4-493C-A0D7-6834FF76660C}" type="slidenum">
              <a:rPr lang="en-US" smtClean="0"/>
              <a:pPr/>
              <a:t>37</a:t>
            </a:fld>
            <a:endParaRPr lang="en-US" dirty="0" smtClean="0"/>
          </a:p>
        </p:txBody>
      </p:sp>
      <p:sp>
        <p:nvSpPr>
          <p:cNvPr id="41989" name="Rectangle 2"/>
          <p:cNvSpPr>
            <a:spLocks noGrp="1" noRot="1" noChangeAspect="1" noChangeArrowheads="1" noTextEdit="1"/>
          </p:cNvSpPr>
          <p:nvPr>
            <p:ph type="sldImg"/>
          </p:nvPr>
        </p:nvSpPr>
        <p:spPr>
          <a:xfrm>
            <a:off x="1143000" y="450850"/>
            <a:ext cx="4572000" cy="3429000"/>
          </a:xfrm>
          <a:ln/>
        </p:spPr>
      </p:sp>
      <p:sp>
        <p:nvSpPr>
          <p:cNvPr id="41990" name="Rectangle 3"/>
          <p:cNvSpPr>
            <a:spLocks noGrp="1" noChangeArrowheads="1"/>
          </p:cNvSpPr>
          <p:nvPr>
            <p:ph type="body" idx="1"/>
          </p:nvPr>
        </p:nvSpPr>
        <p:spPr>
          <a:xfrm>
            <a:off x="307492" y="4130104"/>
            <a:ext cx="6261652" cy="4554823"/>
          </a:xfrm>
          <a:noFill/>
          <a:ln/>
        </p:spPr>
        <p:txBody>
          <a:bodyPr/>
          <a:lstStyle/>
          <a:p>
            <a:pPr>
              <a:buFontTx/>
              <a:buNone/>
            </a:pP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7B281C-5159-4971-8228-52B9A72E9ED2}" type="datetimeFigureOut">
              <a:rPr lang="en-US" smtClean="0"/>
              <a:pPr/>
              <a:t>3/4/2012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n-US" smtClean="0"/>
              <a:pPr/>
              <a:t>3/4/2012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3/4/2012</a:t>
            </a:fld>
            <a:endParaRPr lang="en-US" dirty="0"/>
          </a:p>
        </p:txBody>
      </p:sp>
      <p:sp>
        <p:nvSpPr>
          <p:cNvPr id="4" name="Footer Placeholder 4"/>
          <p:cNvSpPr>
            <a:spLocks noGrp="1"/>
          </p:cNvSpPr>
          <p:nvPr>
            <p:ph type="ftr" sz="quarter" idx="11"/>
          </p:nvPr>
        </p:nvSpPr>
        <p:spPr>
          <a:xfrm>
            <a:off x="3352800" y="6356350"/>
            <a:ext cx="2895600" cy="365125"/>
          </a:xfrm>
        </p:spPr>
        <p:txBody>
          <a:bodyPr/>
          <a:lstStyle/>
          <a:p>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855354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3/4/2012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smtClean="0"/>
              <a:t>Click To Edit Master Title Style</a:t>
            </a:r>
            <a:endParaRPr lang="en-US" dirty="0"/>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3/4/2012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7B281C-5159-4971-8228-52B9A72E9ED2}" type="datetimeFigureOut">
              <a:rPr lang="en-US" smtClean="0"/>
              <a:pPr/>
              <a:t>3/4/2012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7B281C-5159-4971-8228-52B9A72E9ED2}" type="datetimeFigureOut">
              <a:rPr lang="en-US" smtClean="0"/>
              <a:pPr/>
              <a:t>3/4/2012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3/4/2012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3/4/2012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3/4/2012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3/4/2012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B281C-5159-4971-8228-52B9A72E9ED2}" type="datetimeFigureOut">
              <a:rPr lang="en-US" smtClean="0"/>
              <a:pPr/>
              <a:t>3/4/2012</a:t>
            </a:fld>
            <a:endParaRPr lang="en-US" dirty="0"/>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6E5A2-EC83-451F-A719-9AC1370DD5CF}" type="slidenum">
              <a:rPr lang="en-US" smtClean="0"/>
              <a:pPr/>
              <a:t>‹#›</a:t>
            </a:fld>
            <a:endParaRPr lang="en-US" dirty="0"/>
          </a:p>
        </p:txBody>
      </p:sp>
      <p:pic>
        <p:nvPicPr>
          <p:cNvPr id="8" name="Picture 7"/>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 id="2147483664" r:id="rId13"/>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10.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hyperlink" Target="http://training.fema.gov/IS/NIMS.asp" TargetMode="External"/><Relationship Id="rId5" Type="http://schemas.openxmlformats.org/officeDocument/2006/relationships/notesSlide" Target="../notesSlides/notesSlide2.xml"/><Relationship Id="rId4"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notesSlide" Target="../notesSlides/notesSlide3.xml"/><Relationship Id="rId4"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notesSlide" Target="../notesSlides/notesSlide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2895600" y="1066800"/>
            <a:ext cx="4876800" cy="990600"/>
          </a:xfrm>
        </p:spPr>
        <p:txBody>
          <a:bodyPr/>
          <a:lstStyle/>
          <a:p>
            <a:r>
              <a:rPr lang="en-US" dirty="0" smtClean="0">
                <a:solidFill>
                  <a:srgbClr val="0070C0"/>
                </a:solidFill>
              </a:rPr>
              <a:t>Training Volunteers</a:t>
            </a:r>
            <a:endParaRPr lang="en-US" dirty="0">
              <a:solidFill>
                <a:srgbClr val="0070C0"/>
              </a:solidFill>
            </a:endParaRPr>
          </a:p>
        </p:txBody>
      </p:sp>
      <p:pic>
        <p:nvPicPr>
          <p:cNvPr id="4" name="Picture 3"/>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034939" y="457199"/>
            <a:ext cx="784461"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821730" y="2213726"/>
            <a:ext cx="6746334" cy="1200329"/>
          </a:xfrm>
          <a:prstGeom prst="rect">
            <a:avLst/>
          </a:prstGeom>
          <a:noFill/>
        </p:spPr>
        <p:txBody>
          <a:bodyPr wrap="none" rtlCol="0">
            <a:spAutoFit/>
          </a:bodyPr>
          <a:lstStyle/>
          <a:p>
            <a:pPr algn="ctr"/>
            <a:r>
              <a:rPr lang="en-US" sz="2400" b="1" dirty="0" smtClean="0"/>
              <a:t>The ARRL</a:t>
            </a:r>
          </a:p>
          <a:p>
            <a:pPr algn="ctr"/>
            <a:r>
              <a:rPr lang="en-US" sz="2400" b="1" dirty="0" smtClean="0">
                <a:solidFill>
                  <a:srgbClr val="FF0000"/>
                </a:solidFill>
              </a:rPr>
              <a:t>Introduction to </a:t>
            </a:r>
            <a:r>
              <a:rPr lang="en-US" sz="2400" b="1" smtClean="0">
                <a:solidFill>
                  <a:srgbClr val="FF0000"/>
                </a:solidFill>
              </a:rPr>
              <a:t>Emergency </a:t>
            </a:r>
            <a:r>
              <a:rPr lang="en-US" sz="2400" b="1" smtClean="0">
                <a:solidFill>
                  <a:srgbClr val="FF0000"/>
                </a:solidFill>
              </a:rPr>
              <a:t>Communication </a:t>
            </a:r>
            <a:r>
              <a:rPr lang="en-US" sz="2400" b="1" dirty="0" smtClean="0">
                <a:solidFill>
                  <a:srgbClr val="FF0000"/>
                </a:solidFill>
              </a:rPr>
              <a:t>Course</a:t>
            </a:r>
          </a:p>
          <a:p>
            <a:pPr algn="ctr"/>
            <a:r>
              <a:rPr lang="en-US" sz="2400" b="1" dirty="0" smtClean="0"/>
              <a:t>EC-001 (2011)</a:t>
            </a:r>
            <a:endParaRPr lang="en-US" sz="2400" b="1" dirty="0"/>
          </a:p>
        </p:txBody>
      </p:sp>
      <p:pic>
        <p:nvPicPr>
          <p:cNvPr id="7" name="Picture 6"/>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572000" y="4648200"/>
            <a:ext cx="1225989" cy="1174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2"/>
          <p:cNvSpPr txBox="1"/>
          <p:nvPr/>
        </p:nvSpPr>
        <p:spPr>
          <a:xfrm>
            <a:off x="3877096" y="3657600"/>
            <a:ext cx="2490297"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dirty="0" smtClean="0">
                <a:solidFill>
                  <a:srgbClr val="FF0000"/>
                </a:solidFill>
              </a:rPr>
              <a:t>Session Five</a:t>
            </a:r>
            <a:endParaRPr lang="en-US" sz="3600" b="1" dirty="0">
              <a:solidFill>
                <a:srgbClr val="FF0000"/>
              </a:solidFill>
            </a:endParaRPr>
          </a:p>
        </p:txBody>
      </p:sp>
    </p:spTree>
    <p:custDataLst>
      <p:tags r:id="rId1"/>
    </p:custData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normAutofit/>
          </a:bodyPr>
          <a:lstStyle/>
          <a:p>
            <a:r>
              <a:rPr lang="en-US" sz="3200" b="1" dirty="0" smtClean="0">
                <a:solidFill>
                  <a:srgbClr val="0070C0"/>
                </a:solidFill>
              </a:rPr>
              <a:t>Identifying Hazardous Materials in Transit</a:t>
            </a:r>
          </a:p>
        </p:txBody>
      </p:sp>
      <p:grpSp>
        <p:nvGrpSpPr>
          <p:cNvPr id="2" name="Group 4"/>
          <p:cNvGrpSpPr>
            <a:grpSpLocks/>
          </p:cNvGrpSpPr>
          <p:nvPr/>
        </p:nvGrpSpPr>
        <p:grpSpPr bwMode="auto">
          <a:xfrm>
            <a:off x="765175" y="1600200"/>
            <a:ext cx="7769225" cy="3932238"/>
            <a:chOff x="482" y="1104"/>
            <a:chExt cx="4894" cy="2477"/>
          </a:xfrm>
        </p:grpSpPr>
        <p:sp>
          <p:nvSpPr>
            <p:cNvPr id="184324" name="AutoShape 5"/>
            <p:cNvSpPr>
              <a:spLocks noChangeAspect="1" noChangeArrowheads="1" noTextEdit="1"/>
            </p:cNvSpPr>
            <p:nvPr/>
          </p:nvSpPr>
          <p:spPr bwMode="auto">
            <a:xfrm>
              <a:off x="482" y="1104"/>
              <a:ext cx="4894" cy="2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184325" name="Group 6"/>
            <p:cNvGrpSpPr>
              <a:grpSpLocks/>
            </p:cNvGrpSpPr>
            <p:nvPr/>
          </p:nvGrpSpPr>
          <p:grpSpPr bwMode="auto">
            <a:xfrm>
              <a:off x="561" y="1602"/>
              <a:ext cx="4702" cy="1510"/>
              <a:chOff x="561" y="1602"/>
              <a:chExt cx="4702" cy="1510"/>
            </a:xfrm>
          </p:grpSpPr>
          <p:pic>
            <p:nvPicPr>
              <p:cNvPr id="18435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 y="1623"/>
                <a:ext cx="711" cy="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8" y="1613"/>
                <a:ext cx="711" cy="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4"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8" y="1602"/>
                <a:ext cx="712" cy="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5"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 y="1602"/>
                <a:ext cx="711" cy="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6"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5" y="1602"/>
                <a:ext cx="711" cy="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357" name="Group 12"/>
              <p:cNvGrpSpPr>
                <a:grpSpLocks/>
              </p:cNvGrpSpPr>
              <p:nvPr/>
            </p:nvGrpSpPr>
            <p:grpSpPr bwMode="auto">
              <a:xfrm>
                <a:off x="561" y="2390"/>
                <a:ext cx="4702" cy="722"/>
                <a:chOff x="561" y="2390"/>
                <a:chExt cx="4702" cy="722"/>
              </a:xfrm>
            </p:grpSpPr>
            <p:pic>
              <p:nvPicPr>
                <p:cNvPr id="184358"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1" y="2390"/>
                  <a:ext cx="712" cy="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9"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8" y="2390"/>
                  <a:ext cx="711" cy="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0" name="Picture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79" y="2400"/>
                  <a:ext cx="711" cy="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1" name="Picture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8" y="2390"/>
                  <a:ext cx="711" cy="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2" name="Picture 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65" y="2390"/>
                  <a:ext cx="711" cy="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3" name="Picture 1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52" y="2400"/>
                  <a:ext cx="711" cy="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84326" name="Rectangle 19"/>
            <p:cNvSpPr>
              <a:spLocks noChangeArrowheads="1"/>
            </p:cNvSpPr>
            <p:nvPr/>
          </p:nvSpPr>
          <p:spPr bwMode="auto">
            <a:xfrm>
              <a:off x="896" y="1269"/>
              <a:ext cx="864"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327" name="Rectangle 20"/>
            <p:cNvSpPr>
              <a:spLocks noChangeArrowheads="1"/>
            </p:cNvSpPr>
            <p:nvPr/>
          </p:nvSpPr>
          <p:spPr bwMode="auto">
            <a:xfrm>
              <a:off x="1088" y="1333"/>
              <a:ext cx="4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0">
                  <a:solidFill>
                    <a:srgbClr val="000099"/>
                  </a:solidFill>
                </a:rPr>
                <a:t>Orange</a:t>
              </a:r>
            </a:p>
          </p:txBody>
        </p:sp>
        <p:sp>
          <p:nvSpPr>
            <p:cNvPr id="184328" name="Rectangle 21"/>
            <p:cNvSpPr>
              <a:spLocks noChangeArrowheads="1"/>
            </p:cNvSpPr>
            <p:nvPr/>
          </p:nvSpPr>
          <p:spPr bwMode="auto">
            <a:xfrm>
              <a:off x="1672" y="1269"/>
              <a:ext cx="865"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329" name="Rectangle 22"/>
            <p:cNvSpPr>
              <a:spLocks noChangeArrowheads="1"/>
            </p:cNvSpPr>
            <p:nvPr/>
          </p:nvSpPr>
          <p:spPr bwMode="auto">
            <a:xfrm>
              <a:off x="1972" y="1333"/>
              <a:ext cx="2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0">
                  <a:solidFill>
                    <a:srgbClr val="000099"/>
                  </a:solidFill>
                </a:rPr>
                <a:t>Red</a:t>
              </a:r>
            </a:p>
          </p:txBody>
        </p:sp>
        <p:sp>
          <p:nvSpPr>
            <p:cNvPr id="184330" name="Rectangle 23"/>
            <p:cNvSpPr>
              <a:spLocks noChangeArrowheads="1"/>
            </p:cNvSpPr>
            <p:nvPr/>
          </p:nvSpPr>
          <p:spPr bwMode="auto">
            <a:xfrm>
              <a:off x="2524" y="1280"/>
              <a:ext cx="865"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331" name="Rectangle 24"/>
            <p:cNvSpPr>
              <a:spLocks noChangeArrowheads="1"/>
            </p:cNvSpPr>
            <p:nvPr/>
          </p:nvSpPr>
          <p:spPr bwMode="auto">
            <a:xfrm>
              <a:off x="2773" y="1343"/>
              <a:ext cx="3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0">
                  <a:solidFill>
                    <a:srgbClr val="000099"/>
                  </a:solidFill>
                </a:rPr>
                <a:t>White</a:t>
              </a:r>
            </a:p>
          </p:txBody>
        </p:sp>
        <p:sp>
          <p:nvSpPr>
            <p:cNvPr id="184332" name="Rectangle 25"/>
            <p:cNvSpPr>
              <a:spLocks noChangeArrowheads="1"/>
            </p:cNvSpPr>
            <p:nvPr/>
          </p:nvSpPr>
          <p:spPr bwMode="auto">
            <a:xfrm>
              <a:off x="3301" y="1280"/>
              <a:ext cx="865"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333" name="Rectangle 26"/>
            <p:cNvSpPr>
              <a:spLocks noChangeArrowheads="1"/>
            </p:cNvSpPr>
            <p:nvPr/>
          </p:nvSpPr>
          <p:spPr bwMode="auto">
            <a:xfrm>
              <a:off x="3601" y="1343"/>
              <a:ext cx="2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0">
                  <a:solidFill>
                    <a:srgbClr val="000099"/>
                  </a:solidFill>
                </a:rPr>
                <a:t>Red</a:t>
              </a:r>
            </a:p>
          </p:txBody>
        </p:sp>
        <p:sp>
          <p:nvSpPr>
            <p:cNvPr id="184334" name="Rectangle 27"/>
            <p:cNvSpPr>
              <a:spLocks noChangeArrowheads="1"/>
            </p:cNvSpPr>
            <p:nvPr/>
          </p:nvSpPr>
          <p:spPr bwMode="auto">
            <a:xfrm>
              <a:off x="4099" y="1108"/>
              <a:ext cx="865" cy="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335" name="Rectangle 28"/>
            <p:cNvSpPr>
              <a:spLocks noChangeArrowheads="1"/>
            </p:cNvSpPr>
            <p:nvPr/>
          </p:nvSpPr>
          <p:spPr bwMode="auto">
            <a:xfrm>
              <a:off x="4331" y="1171"/>
              <a:ext cx="40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0">
                  <a:solidFill>
                    <a:srgbClr val="000099"/>
                  </a:solidFill>
                </a:rPr>
                <a:t>Red &amp;</a:t>
              </a:r>
            </a:p>
          </p:txBody>
        </p:sp>
        <p:sp>
          <p:nvSpPr>
            <p:cNvPr id="184336" name="Rectangle 29"/>
            <p:cNvSpPr>
              <a:spLocks noChangeArrowheads="1"/>
            </p:cNvSpPr>
            <p:nvPr/>
          </p:nvSpPr>
          <p:spPr bwMode="auto">
            <a:xfrm>
              <a:off x="4348" y="1343"/>
              <a:ext cx="3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0">
                  <a:solidFill>
                    <a:srgbClr val="000099"/>
                  </a:solidFill>
                </a:rPr>
                <a:t>White</a:t>
              </a:r>
            </a:p>
          </p:txBody>
        </p:sp>
        <p:sp>
          <p:nvSpPr>
            <p:cNvPr id="184337" name="Rectangle 30"/>
            <p:cNvSpPr>
              <a:spLocks noChangeArrowheads="1"/>
            </p:cNvSpPr>
            <p:nvPr/>
          </p:nvSpPr>
          <p:spPr bwMode="auto">
            <a:xfrm>
              <a:off x="486" y="3128"/>
              <a:ext cx="864" cy="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338" name="Rectangle 31"/>
            <p:cNvSpPr>
              <a:spLocks noChangeArrowheads="1"/>
            </p:cNvSpPr>
            <p:nvPr/>
          </p:nvSpPr>
          <p:spPr bwMode="auto">
            <a:xfrm>
              <a:off x="718" y="3191"/>
              <a:ext cx="40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0">
                  <a:solidFill>
                    <a:srgbClr val="000099"/>
                  </a:solidFill>
                </a:rPr>
                <a:t>Red &amp;</a:t>
              </a:r>
            </a:p>
          </p:txBody>
        </p:sp>
        <p:sp>
          <p:nvSpPr>
            <p:cNvPr id="184339" name="Rectangle 32"/>
            <p:cNvSpPr>
              <a:spLocks noChangeArrowheads="1"/>
            </p:cNvSpPr>
            <p:nvPr/>
          </p:nvSpPr>
          <p:spPr bwMode="auto">
            <a:xfrm>
              <a:off x="734" y="3364"/>
              <a:ext cx="3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0">
                  <a:solidFill>
                    <a:srgbClr val="000099"/>
                  </a:solidFill>
                </a:rPr>
                <a:t>White</a:t>
              </a:r>
            </a:p>
          </p:txBody>
        </p:sp>
        <p:sp>
          <p:nvSpPr>
            <p:cNvPr id="184340" name="Rectangle 33"/>
            <p:cNvSpPr>
              <a:spLocks noChangeArrowheads="1"/>
            </p:cNvSpPr>
            <p:nvPr/>
          </p:nvSpPr>
          <p:spPr bwMode="auto">
            <a:xfrm>
              <a:off x="1252" y="3124"/>
              <a:ext cx="864"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341" name="Rectangle 34"/>
            <p:cNvSpPr>
              <a:spLocks noChangeArrowheads="1"/>
            </p:cNvSpPr>
            <p:nvPr/>
          </p:nvSpPr>
          <p:spPr bwMode="auto">
            <a:xfrm>
              <a:off x="1539" y="3188"/>
              <a:ext cx="28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0">
                  <a:solidFill>
                    <a:srgbClr val="000099"/>
                  </a:solidFill>
                </a:rPr>
                <a:t>Blue</a:t>
              </a:r>
            </a:p>
          </p:txBody>
        </p:sp>
        <p:sp>
          <p:nvSpPr>
            <p:cNvPr id="184342" name="Rectangle 35"/>
            <p:cNvSpPr>
              <a:spLocks noChangeArrowheads="1"/>
            </p:cNvSpPr>
            <p:nvPr/>
          </p:nvSpPr>
          <p:spPr bwMode="auto">
            <a:xfrm>
              <a:off x="2104" y="3124"/>
              <a:ext cx="865"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343" name="Rectangle 36"/>
            <p:cNvSpPr>
              <a:spLocks noChangeArrowheads="1"/>
            </p:cNvSpPr>
            <p:nvPr/>
          </p:nvSpPr>
          <p:spPr bwMode="auto">
            <a:xfrm>
              <a:off x="2323" y="3188"/>
              <a:ext cx="42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0">
                  <a:solidFill>
                    <a:srgbClr val="000099"/>
                  </a:solidFill>
                </a:rPr>
                <a:t>Yellow</a:t>
              </a:r>
            </a:p>
          </p:txBody>
        </p:sp>
        <p:sp>
          <p:nvSpPr>
            <p:cNvPr id="184344" name="Rectangle 37"/>
            <p:cNvSpPr>
              <a:spLocks noChangeArrowheads="1"/>
            </p:cNvSpPr>
            <p:nvPr/>
          </p:nvSpPr>
          <p:spPr bwMode="auto">
            <a:xfrm>
              <a:off x="2870" y="3121"/>
              <a:ext cx="864"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345" name="Rectangle 38"/>
            <p:cNvSpPr>
              <a:spLocks noChangeArrowheads="1"/>
            </p:cNvSpPr>
            <p:nvPr/>
          </p:nvSpPr>
          <p:spPr bwMode="auto">
            <a:xfrm>
              <a:off x="3118" y="3184"/>
              <a:ext cx="3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0">
                  <a:solidFill>
                    <a:srgbClr val="000099"/>
                  </a:solidFill>
                </a:rPr>
                <a:t>White</a:t>
              </a:r>
            </a:p>
          </p:txBody>
        </p:sp>
        <p:sp>
          <p:nvSpPr>
            <p:cNvPr id="184346" name="Rectangle 39"/>
            <p:cNvSpPr>
              <a:spLocks noChangeArrowheads="1"/>
            </p:cNvSpPr>
            <p:nvPr/>
          </p:nvSpPr>
          <p:spPr bwMode="auto">
            <a:xfrm>
              <a:off x="3743" y="3128"/>
              <a:ext cx="865" cy="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347" name="Rectangle 40"/>
            <p:cNvSpPr>
              <a:spLocks noChangeArrowheads="1"/>
            </p:cNvSpPr>
            <p:nvPr/>
          </p:nvSpPr>
          <p:spPr bwMode="auto">
            <a:xfrm>
              <a:off x="3896" y="3191"/>
              <a:ext cx="5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0">
                  <a:solidFill>
                    <a:srgbClr val="000099"/>
                  </a:solidFill>
                </a:rPr>
                <a:t>Yellow &amp;</a:t>
              </a:r>
            </a:p>
          </p:txBody>
        </p:sp>
        <p:sp>
          <p:nvSpPr>
            <p:cNvPr id="184348" name="Rectangle 41"/>
            <p:cNvSpPr>
              <a:spLocks noChangeArrowheads="1"/>
            </p:cNvSpPr>
            <p:nvPr/>
          </p:nvSpPr>
          <p:spPr bwMode="auto">
            <a:xfrm>
              <a:off x="3992" y="3364"/>
              <a:ext cx="3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0">
                  <a:solidFill>
                    <a:srgbClr val="000099"/>
                  </a:solidFill>
                </a:rPr>
                <a:t>White</a:t>
              </a:r>
            </a:p>
          </p:txBody>
        </p:sp>
        <p:sp>
          <p:nvSpPr>
            <p:cNvPr id="184349" name="Rectangle 42"/>
            <p:cNvSpPr>
              <a:spLocks noChangeArrowheads="1"/>
            </p:cNvSpPr>
            <p:nvPr/>
          </p:nvSpPr>
          <p:spPr bwMode="auto">
            <a:xfrm>
              <a:off x="4509" y="3124"/>
              <a:ext cx="865" cy="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350" name="Rectangle 43"/>
            <p:cNvSpPr>
              <a:spLocks noChangeArrowheads="1"/>
            </p:cNvSpPr>
            <p:nvPr/>
          </p:nvSpPr>
          <p:spPr bwMode="auto">
            <a:xfrm>
              <a:off x="4698" y="3188"/>
              <a:ext cx="48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0">
                  <a:solidFill>
                    <a:srgbClr val="000099"/>
                  </a:solidFill>
                </a:rPr>
                <a:t>Black &amp;</a:t>
              </a:r>
            </a:p>
          </p:txBody>
        </p:sp>
        <p:sp>
          <p:nvSpPr>
            <p:cNvPr id="184351" name="Rectangle 44"/>
            <p:cNvSpPr>
              <a:spLocks noChangeArrowheads="1"/>
            </p:cNvSpPr>
            <p:nvPr/>
          </p:nvSpPr>
          <p:spPr bwMode="auto">
            <a:xfrm>
              <a:off x="4758" y="3360"/>
              <a:ext cx="3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0">
                  <a:solidFill>
                    <a:srgbClr val="000099"/>
                  </a:solidFill>
                </a:rPr>
                <a:t>White</a:t>
              </a:r>
            </a:p>
          </p:txBody>
        </p:sp>
      </p:grpSp>
    </p:spTree>
    <p:extLst>
      <p:ext uri="{BB962C8B-B14F-4D97-AF65-F5344CB8AC3E}">
        <p14:creationId xmlns:p14="http://schemas.microsoft.com/office/powerpoint/2010/main" val="169113171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normAutofit/>
          </a:bodyPr>
          <a:lstStyle/>
          <a:p>
            <a:r>
              <a:rPr lang="en-US" sz="3200" b="1" dirty="0" smtClean="0">
                <a:solidFill>
                  <a:srgbClr val="0070C0"/>
                </a:solidFill>
              </a:rPr>
              <a:t>Hazardous Chemicals in Buildings</a:t>
            </a:r>
          </a:p>
        </p:txBody>
      </p:sp>
      <p:sp>
        <p:nvSpPr>
          <p:cNvPr id="180227" name="Rectangle 3"/>
          <p:cNvSpPr>
            <a:spLocks noGrp="1" noChangeArrowheads="1"/>
          </p:cNvSpPr>
          <p:nvPr>
            <p:ph type="body" idx="1"/>
          </p:nvPr>
        </p:nvSpPr>
        <p:spPr/>
        <p:txBody>
          <a:bodyPr>
            <a:normAutofit/>
          </a:bodyPr>
          <a:lstStyle/>
          <a:p>
            <a:r>
              <a:rPr lang="en-US" dirty="0" smtClean="0"/>
              <a:t>NFPA 704M</a:t>
            </a:r>
          </a:p>
          <a:p>
            <a:endParaRPr lang="en-US"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529841"/>
            <a:ext cx="3124199" cy="3108959"/>
          </a:xfrm>
          <a:prstGeom prst="rect">
            <a:avLst/>
          </a:prstGeom>
        </p:spPr>
      </p:pic>
      <p:pic>
        <p:nvPicPr>
          <p:cNvPr id="6" name="Picture 4" descr="unit2_hazardousmaterial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00600" y="2426701"/>
            <a:ext cx="3755409" cy="3282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466684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4"/>
          <p:cNvSpPr>
            <a:spLocks noGrp="1" noChangeArrowheads="1"/>
          </p:cNvSpPr>
          <p:nvPr>
            <p:ph type="title"/>
          </p:nvPr>
        </p:nvSpPr>
        <p:spPr/>
        <p:txBody>
          <a:bodyPr/>
          <a:lstStyle/>
          <a:p>
            <a:r>
              <a:rPr lang="en-US" b="1" dirty="0" smtClean="0">
                <a:solidFill>
                  <a:srgbClr val="0070C0"/>
                </a:solidFill>
              </a:rPr>
              <a:t>Reporting a </a:t>
            </a:r>
            <a:r>
              <a:rPr lang="en-US" b="1" dirty="0" err="1" smtClean="0">
                <a:solidFill>
                  <a:srgbClr val="0070C0"/>
                </a:solidFill>
              </a:rPr>
              <a:t>HazMat</a:t>
            </a:r>
            <a:r>
              <a:rPr lang="en-US" b="1" dirty="0" smtClean="0">
                <a:solidFill>
                  <a:srgbClr val="0070C0"/>
                </a:solidFill>
              </a:rPr>
              <a:t> Incident</a:t>
            </a:r>
          </a:p>
        </p:txBody>
      </p:sp>
      <p:sp>
        <p:nvSpPr>
          <p:cNvPr id="187395" name="Rectangle 5"/>
          <p:cNvSpPr>
            <a:spLocks noGrp="1" noChangeArrowheads="1"/>
          </p:cNvSpPr>
          <p:nvPr>
            <p:ph type="body" sz="half" idx="1"/>
          </p:nvPr>
        </p:nvSpPr>
        <p:spPr/>
        <p:txBody>
          <a:bodyPr/>
          <a:lstStyle/>
          <a:p>
            <a:pPr>
              <a:buFont typeface="Wingdings" pitchFamily="2" charset="2"/>
              <a:buNone/>
            </a:pPr>
            <a:r>
              <a:rPr lang="en-US" sz="2200" dirty="0" smtClean="0"/>
              <a:t>	http://phmsa.dot.gov/hazmat/library/erg</a:t>
            </a:r>
          </a:p>
        </p:txBody>
      </p:sp>
      <p:pic>
        <p:nvPicPr>
          <p:cNvPr id="187396" name="Picture 8"/>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029200" y="1295400"/>
            <a:ext cx="3459163" cy="471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879352"/>
      </p:ext>
    </p:extLst>
  </p:cSld>
  <p:clrMapOvr>
    <a:masterClrMapping/>
  </p:clrMapOvr>
  <p:transition spd="slow">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6"/>
          <p:cNvSpPr>
            <a:spLocks noGrp="1" noChangeArrowheads="1"/>
          </p:cNvSpPr>
          <p:nvPr>
            <p:ph type="title"/>
          </p:nvPr>
        </p:nvSpPr>
        <p:spPr/>
        <p:txBody>
          <a:bodyPr>
            <a:normAutofit/>
          </a:bodyPr>
          <a:lstStyle/>
          <a:p>
            <a:r>
              <a:rPr lang="en-US" sz="3600" b="1" dirty="0" smtClean="0">
                <a:solidFill>
                  <a:srgbClr val="0070C0"/>
                </a:solidFill>
              </a:rPr>
              <a:t>Guidelines for Handling </a:t>
            </a:r>
            <a:r>
              <a:rPr lang="en-US" sz="3600" b="1" dirty="0" err="1" smtClean="0">
                <a:solidFill>
                  <a:srgbClr val="0070C0"/>
                </a:solidFill>
              </a:rPr>
              <a:t>HazMat</a:t>
            </a:r>
            <a:r>
              <a:rPr lang="en-US" sz="3600" b="1" dirty="0" smtClean="0">
                <a:solidFill>
                  <a:srgbClr val="0070C0"/>
                </a:solidFill>
              </a:rPr>
              <a:t> Incidents</a:t>
            </a:r>
          </a:p>
        </p:txBody>
      </p:sp>
      <p:sp>
        <p:nvSpPr>
          <p:cNvPr id="181251" name="Rectangle 7"/>
          <p:cNvSpPr>
            <a:spLocks noGrp="1" noChangeArrowheads="1"/>
          </p:cNvSpPr>
          <p:nvPr>
            <p:ph type="body" idx="1"/>
          </p:nvPr>
        </p:nvSpPr>
        <p:spPr/>
        <p:txBody>
          <a:bodyPr/>
          <a:lstStyle/>
          <a:p>
            <a:pPr>
              <a:lnSpc>
                <a:spcPct val="80000"/>
              </a:lnSpc>
            </a:pPr>
            <a:r>
              <a:rPr lang="en-US" sz="2000" dirty="0" smtClean="0"/>
              <a:t>Call for help immediately and let the experts handle the situation.</a:t>
            </a:r>
          </a:p>
          <a:p>
            <a:pPr>
              <a:lnSpc>
                <a:spcPct val="80000"/>
              </a:lnSpc>
            </a:pPr>
            <a:endParaRPr lang="en-US" sz="2000" dirty="0" smtClean="0"/>
          </a:p>
          <a:p>
            <a:pPr>
              <a:lnSpc>
                <a:spcPct val="80000"/>
              </a:lnSpc>
            </a:pPr>
            <a:r>
              <a:rPr lang="en-US" sz="2000" dirty="0" smtClean="0"/>
              <a:t>Stay away from the incident site.</a:t>
            </a:r>
          </a:p>
          <a:p>
            <a:pPr>
              <a:lnSpc>
                <a:spcPct val="80000"/>
              </a:lnSpc>
            </a:pPr>
            <a:endParaRPr lang="en-US" sz="2000" dirty="0" smtClean="0"/>
          </a:p>
          <a:p>
            <a:pPr>
              <a:lnSpc>
                <a:spcPct val="80000"/>
              </a:lnSpc>
            </a:pPr>
            <a:r>
              <a:rPr lang="en-US" sz="2000" dirty="0" smtClean="0"/>
              <a:t>If outside, stay upstream, uphill, and upwind.</a:t>
            </a:r>
          </a:p>
          <a:p>
            <a:pPr lvl="1">
              <a:lnSpc>
                <a:spcPct val="80000"/>
              </a:lnSpc>
            </a:pPr>
            <a:r>
              <a:rPr lang="en-US" sz="2000" dirty="0" smtClean="0">
                <a:solidFill>
                  <a:srgbClr val="FF0000"/>
                </a:solidFill>
              </a:rPr>
              <a:t>Do NOT be tempted to get just a little closer so that you can read placards or other items</a:t>
            </a:r>
          </a:p>
          <a:p>
            <a:pPr lvl="1">
              <a:lnSpc>
                <a:spcPct val="80000"/>
              </a:lnSpc>
            </a:pPr>
            <a:endParaRPr lang="en-US" sz="2000" dirty="0" smtClean="0"/>
          </a:p>
          <a:p>
            <a:pPr>
              <a:lnSpc>
                <a:spcPct val="80000"/>
              </a:lnSpc>
            </a:pPr>
            <a:r>
              <a:rPr lang="en-US" sz="2000" dirty="0" smtClean="0"/>
              <a:t>If in a motor vehicle, stop and find shelter.</a:t>
            </a:r>
          </a:p>
          <a:p>
            <a:pPr>
              <a:lnSpc>
                <a:spcPct val="80000"/>
              </a:lnSpc>
            </a:pPr>
            <a:endParaRPr lang="en-US" sz="2000" dirty="0" smtClean="0"/>
          </a:p>
          <a:p>
            <a:pPr>
              <a:lnSpc>
                <a:spcPct val="80000"/>
              </a:lnSpc>
            </a:pPr>
            <a:r>
              <a:rPr lang="en-US" sz="2000" dirty="0" smtClean="0"/>
              <a:t>If asked to evacuate, do so immediately.</a:t>
            </a:r>
          </a:p>
          <a:p>
            <a:pPr>
              <a:lnSpc>
                <a:spcPct val="80000"/>
              </a:lnSpc>
            </a:pPr>
            <a:endParaRPr lang="en-US" sz="2000" dirty="0" smtClean="0"/>
          </a:p>
          <a:p>
            <a:pPr>
              <a:lnSpc>
                <a:spcPct val="80000"/>
              </a:lnSpc>
            </a:pPr>
            <a:r>
              <a:rPr lang="en-US" sz="2000" dirty="0" smtClean="0"/>
              <a:t>If requested, stay indoors—shelter in place.</a:t>
            </a:r>
          </a:p>
        </p:txBody>
      </p:sp>
    </p:spTree>
    <p:extLst>
      <p:ext uri="{BB962C8B-B14F-4D97-AF65-F5344CB8AC3E}">
        <p14:creationId xmlns:p14="http://schemas.microsoft.com/office/powerpoint/2010/main" val="2968226404"/>
      </p:ext>
    </p:extLst>
  </p:cSld>
  <p:clrMapOvr>
    <a:masterClrMapping/>
  </p:clrMapOvr>
  <p:transition spd="slow">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normAutofit/>
          </a:bodyPr>
          <a:lstStyle/>
          <a:p>
            <a:r>
              <a:rPr lang="en-US" sz="3600" b="1" dirty="0" smtClean="0">
                <a:solidFill>
                  <a:srgbClr val="0070C0"/>
                </a:solidFill>
              </a:rPr>
              <a:t>During a Hazardous Materials Incident</a:t>
            </a:r>
          </a:p>
        </p:txBody>
      </p:sp>
      <p:sp>
        <p:nvSpPr>
          <p:cNvPr id="182275" name="Rectangle 3"/>
          <p:cNvSpPr>
            <a:spLocks noGrp="1" noChangeArrowheads="1"/>
          </p:cNvSpPr>
          <p:nvPr>
            <p:ph type="body" idx="1"/>
          </p:nvPr>
        </p:nvSpPr>
        <p:spPr/>
        <p:txBody>
          <a:bodyPr/>
          <a:lstStyle/>
          <a:p>
            <a:r>
              <a:rPr lang="en-US" smtClean="0"/>
              <a:t>If you are able to see from a </a:t>
            </a:r>
            <a:r>
              <a:rPr lang="en-US" b="1" u="sng" smtClean="0">
                <a:solidFill>
                  <a:srgbClr val="FF3300"/>
                </a:solidFill>
              </a:rPr>
              <a:t>safe position</a:t>
            </a:r>
            <a:r>
              <a:rPr lang="en-US" smtClean="0"/>
              <a:t>, look for: </a:t>
            </a:r>
          </a:p>
          <a:p>
            <a:pPr lvl="1"/>
            <a:r>
              <a:rPr lang="en-US" smtClean="0"/>
              <a:t>The four-digit number on a placard or orange panel </a:t>
            </a:r>
          </a:p>
          <a:p>
            <a:pPr lvl="1"/>
            <a:r>
              <a:rPr lang="en-US" smtClean="0"/>
              <a:t>The four-digit number preceded by the initials UN/NA on a shipping paper, package or drum </a:t>
            </a:r>
          </a:p>
          <a:p>
            <a:pPr lvl="1"/>
            <a:r>
              <a:rPr lang="en-US" smtClean="0"/>
              <a:t>The name of the material on the shipping papers, placard, or package</a:t>
            </a:r>
          </a:p>
        </p:txBody>
      </p:sp>
    </p:spTree>
    <p:extLst>
      <p:ext uri="{BB962C8B-B14F-4D97-AF65-F5344CB8AC3E}">
        <p14:creationId xmlns:p14="http://schemas.microsoft.com/office/powerpoint/2010/main" val="1799218835"/>
      </p:ext>
    </p:extLst>
  </p:cSld>
  <p:clrMapOvr>
    <a:masterClrMapping/>
  </p:clrMapOvr>
  <p:transition spd="slow">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4"/>
          <p:cNvSpPr>
            <a:spLocks noGrp="1" noChangeArrowheads="1"/>
          </p:cNvSpPr>
          <p:nvPr>
            <p:ph type="title"/>
          </p:nvPr>
        </p:nvSpPr>
        <p:spPr/>
        <p:txBody>
          <a:bodyPr/>
          <a:lstStyle/>
          <a:p>
            <a:r>
              <a:rPr lang="en-US" b="1" dirty="0" smtClean="0">
                <a:solidFill>
                  <a:srgbClr val="0070C0"/>
                </a:solidFill>
              </a:rPr>
              <a:t>Reporting a </a:t>
            </a:r>
            <a:r>
              <a:rPr lang="en-US" b="1" dirty="0" err="1" smtClean="0">
                <a:solidFill>
                  <a:srgbClr val="0070C0"/>
                </a:solidFill>
              </a:rPr>
              <a:t>HazMat</a:t>
            </a:r>
            <a:r>
              <a:rPr lang="en-US" b="1" dirty="0" smtClean="0">
                <a:solidFill>
                  <a:srgbClr val="0070C0"/>
                </a:solidFill>
              </a:rPr>
              <a:t> Incident</a:t>
            </a:r>
          </a:p>
        </p:txBody>
      </p:sp>
      <p:sp>
        <p:nvSpPr>
          <p:cNvPr id="186371" name="Rectangle 5"/>
          <p:cNvSpPr>
            <a:spLocks noGrp="1" noChangeArrowheads="1"/>
          </p:cNvSpPr>
          <p:nvPr>
            <p:ph type="body" idx="1"/>
          </p:nvPr>
        </p:nvSpPr>
        <p:spPr/>
        <p:txBody>
          <a:bodyPr/>
          <a:lstStyle/>
          <a:p>
            <a:pPr>
              <a:lnSpc>
                <a:spcPct val="80000"/>
              </a:lnSpc>
            </a:pPr>
            <a:r>
              <a:rPr lang="en-US" sz="1700" smtClean="0"/>
              <a:t>When reporting a HazMat incident, include the following information: </a:t>
            </a:r>
          </a:p>
          <a:p>
            <a:pPr lvl="1">
              <a:lnSpc>
                <a:spcPct val="80000"/>
              </a:lnSpc>
            </a:pPr>
            <a:r>
              <a:rPr lang="en-US" sz="1700" smtClean="0"/>
              <a:t>Identify yourself. </a:t>
            </a:r>
          </a:p>
          <a:p>
            <a:pPr lvl="1">
              <a:lnSpc>
                <a:spcPct val="80000"/>
              </a:lnSpc>
            </a:pPr>
            <a:endParaRPr lang="en-US" sz="1700" smtClean="0"/>
          </a:p>
          <a:p>
            <a:pPr lvl="1">
              <a:lnSpc>
                <a:spcPct val="80000"/>
              </a:lnSpc>
            </a:pPr>
            <a:r>
              <a:rPr lang="en-US" sz="1700" smtClean="0"/>
              <a:t>Give your current location and the location of the incident, i.e. street address or cross streets, road and mile marker, distance from nearest town, etc. </a:t>
            </a:r>
          </a:p>
          <a:p>
            <a:pPr lvl="1">
              <a:lnSpc>
                <a:spcPct val="80000"/>
              </a:lnSpc>
            </a:pPr>
            <a:endParaRPr lang="en-US" sz="1700" smtClean="0"/>
          </a:p>
          <a:p>
            <a:pPr lvl="1">
              <a:lnSpc>
                <a:spcPct val="80000"/>
              </a:lnSpc>
            </a:pPr>
            <a:r>
              <a:rPr lang="en-US" sz="1700" smtClean="0"/>
              <a:t>Briefly describe what you see (from a distance), i.e. liquid spill, gaseous cloud, etc, and any placard numbers or other information you can safely see. </a:t>
            </a:r>
          </a:p>
          <a:p>
            <a:pPr lvl="1">
              <a:lnSpc>
                <a:spcPct val="80000"/>
              </a:lnSpc>
            </a:pPr>
            <a:endParaRPr lang="en-US" sz="1700" smtClean="0"/>
          </a:p>
          <a:p>
            <a:pPr lvl="1">
              <a:lnSpc>
                <a:spcPct val="80000"/>
              </a:lnSpc>
            </a:pPr>
            <a:r>
              <a:rPr lang="en-US" sz="1700" smtClean="0"/>
              <a:t>If a gaseous cloud or liquid spill exists, give the direction the contaminant is flowing or moving. Give any pertinent weather or other information you can observe from a safe distance that might help the experts in responding to the incident. Be concise.</a:t>
            </a:r>
          </a:p>
          <a:p>
            <a:pPr>
              <a:lnSpc>
                <a:spcPct val="80000"/>
              </a:lnSpc>
            </a:pPr>
            <a:endParaRPr lang="en-US" sz="1700" smtClean="0"/>
          </a:p>
        </p:txBody>
      </p:sp>
    </p:spTree>
    <p:extLst>
      <p:ext uri="{BB962C8B-B14F-4D97-AF65-F5344CB8AC3E}">
        <p14:creationId xmlns:p14="http://schemas.microsoft.com/office/powerpoint/2010/main" val="162387433"/>
      </p:ext>
    </p:extLst>
  </p:cSld>
  <p:clrMapOvr>
    <a:masterClrMapping/>
  </p:clrMapOvr>
  <p:transition spd="slow">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normAutofit/>
          </a:bodyPr>
          <a:lstStyle/>
          <a:p>
            <a:r>
              <a:rPr lang="en-US" sz="3200" b="1" dirty="0" smtClean="0">
                <a:solidFill>
                  <a:srgbClr val="0070C0"/>
                </a:solidFill>
              </a:rPr>
              <a:t>Hazardous Materials Incident Preparedness</a:t>
            </a:r>
          </a:p>
        </p:txBody>
      </p:sp>
      <p:sp>
        <p:nvSpPr>
          <p:cNvPr id="180227" name="Rectangle 3"/>
          <p:cNvSpPr>
            <a:spLocks noGrp="1" noChangeArrowheads="1"/>
          </p:cNvSpPr>
          <p:nvPr>
            <p:ph type="body" idx="1"/>
          </p:nvPr>
        </p:nvSpPr>
        <p:spPr/>
        <p:txBody>
          <a:bodyPr>
            <a:normAutofit lnSpcReduction="10000"/>
          </a:bodyPr>
          <a:lstStyle/>
          <a:p>
            <a:r>
              <a:rPr lang="en-US" smtClean="0"/>
              <a:t>Find out what could happen.</a:t>
            </a:r>
          </a:p>
          <a:p>
            <a:endParaRPr lang="en-US" smtClean="0"/>
          </a:p>
          <a:p>
            <a:r>
              <a:rPr lang="en-US" smtClean="0"/>
              <a:t>Address the hazards in your emergency plan.</a:t>
            </a:r>
          </a:p>
          <a:p>
            <a:endParaRPr lang="en-US" smtClean="0"/>
          </a:p>
          <a:p>
            <a:r>
              <a:rPr lang="en-US" smtClean="0"/>
              <a:t>Practice and maintain your plan.</a:t>
            </a:r>
          </a:p>
          <a:p>
            <a:endParaRPr lang="en-US" smtClean="0"/>
          </a:p>
          <a:p>
            <a:r>
              <a:rPr lang="en-US" smtClean="0"/>
              <a:t>Learn the warning and information system for your community.</a:t>
            </a:r>
          </a:p>
        </p:txBody>
      </p:sp>
    </p:spTree>
    <p:extLst>
      <p:ext uri="{BB962C8B-B14F-4D97-AF65-F5344CB8AC3E}">
        <p14:creationId xmlns:p14="http://schemas.microsoft.com/office/powerpoint/2010/main" val="2683539785"/>
      </p:ext>
    </p:extLst>
  </p:cSld>
  <p:clrMapOvr>
    <a:masterClrMapping/>
  </p:clrMapOvr>
  <p:transition spd="slow">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Summary</a:t>
            </a:r>
            <a:endParaRPr lang="en-US" b="1" dirty="0">
              <a:solidFill>
                <a:srgbClr val="0070C0"/>
              </a:solidFill>
            </a:endParaRPr>
          </a:p>
        </p:txBody>
      </p:sp>
      <p:sp>
        <p:nvSpPr>
          <p:cNvPr id="3" name="Content Placeholder 2"/>
          <p:cNvSpPr>
            <a:spLocks noGrp="1"/>
          </p:cNvSpPr>
          <p:nvPr>
            <p:ph idx="1"/>
          </p:nvPr>
        </p:nvSpPr>
        <p:spPr/>
        <p:txBody>
          <a:bodyPr/>
          <a:lstStyle/>
          <a:p>
            <a:r>
              <a:rPr lang="en-US" dirty="0" smtClean="0"/>
              <a:t>Any questions before the quiz?</a:t>
            </a:r>
            <a:endParaRPr lang="en-US" dirty="0"/>
          </a:p>
        </p:txBody>
      </p:sp>
    </p:spTree>
    <p:extLst>
      <p:ext uri="{BB962C8B-B14F-4D97-AF65-F5344CB8AC3E}">
        <p14:creationId xmlns:p14="http://schemas.microsoft.com/office/powerpoint/2010/main" val="384492658"/>
      </p:ext>
    </p:extLst>
  </p:cSld>
  <p:clrMapOvr>
    <a:masterClrMapping/>
  </p:clrMapOvr>
  <p:transition spd="slow">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4450" name="WordArt 2"/>
          <p:cNvSpPr>
            <a:spLocks noChangeArrowheads="1" noChangeShapeType="1" noTextEdit="1"/>
          </p:cNvSpPr>
          <p:nvPr/>
        </p:nvSpPr>
        <p:spPr bwMode="auto">
          <a:xfrm>
            <a:off x="762000" y="1600200"/>
            <a:ext cx="8001000" cy="1905000"/>
          </a:xfrm>
          <a:prstGeom prst="rect">
            <a:avLst/>
          </a:prstGeom>
        </p:spPr>
        <p:txBody>
          <a:bodyPr wrap="none" fromWordArt="1">
            <a:prstTxWarp prst="textDoubleWave1">
              <a:avLst>
                <a:gd name="adj1" fmla="val 6500"/>
                <a:gd name="adj2" fmla="val 0"/>
              </a:avLst>
            </a:prstTxWarp>
          </a:bodyPr>
          <a:lstStyle/>
          <a:p>
            <a:pPr algn="ctr"/>
            <a:r>
              <a:rPr lang="pt-BR" sz="85700" kern="10" spc="-360" dirty="0" smtClean="0">
                <a:ln w="12700">
                  <a:solidFill>
                    <a:srgbClr val="000099"/>
                  </a:solidFill>
                  <a:round/>
                  <a:headEnd/>
                  <a:tailEnd/>
                </a:ln>
                <a:solidFill>
                  <a:srgbClr val="33CCFF"/>
                </a:solidFill>
                <a:effectLst>
                  <a:outerShdw dist="125724" dir="18900000" algn="ctr" rotWithShape="0">
                    <a:srgbClr val="000099"/>
                  </a:outerShdw>
                </a:effectLst>
                <a:latin typeface="Impact"/>
              </a:rPr>
              <a:t>Time  for  a Quiz</a:t>
            </a:r>
            <a:endParaRPr lang="en-US" sz="85700" kern="10" spc="-360" dirty="0">
              <a:ln w="12700">
                <a:solidFill>
                  <a:srgbClr val="000099"/>
                </a:solidFill>
                <a:round/>
                <a:headEnd/>
                <a:tailEnd/>
              </a:ln>
              <a:solidFill>
                <a:srgbClr val="33CCFF"/>
              </a:solidFill>
              <a:effectLst>
                <a:outerShdw dist="125724" dir="18900000" algn="ctr" rotWithShape="0">
                  <a:srgbClr val="000099"/>
                </a:outerShdw>
              </a:effectLst>
              <a:latin typeface="Impact"/>
            </a:endParaRPr>
          </a:p>
        </p:txBody>
      </p:sp>
      <p:sp>
        <p:nvSpPr>
          <p:cNvPr id="3" name="TextBox 2"/>
          <p:cNvSpPr txBox="1"/>
          <p:nvPr/>
        </p:nvSpPr>
        <p:spPr>
          <a:xfrm>
            <a:off x="1447800" y="4419600"/>
            <a:ext cx="6248400" cy="1323439"/>
          </a:xfrm>
          <a:prstGeom prst="rect">
            <a:avLst/>
          </a:prstGeom>
          <a:noFill/>
        </p:spPr>
        <p:txBody>
          <a:bodyPr wrap="square" rtlCol="0">
            <a:spAutoFit/>
          </a:bodyPr>
          <a:lstStyle/>
          <a:p>
            <a:pPr algn="ctr"/>
            <a:r>
              <a:rPr lang="en-US" sz="4000" dirty="0" smtClean="0"/>
              <a:t>Take 30 Seconds adjust your workspace</a:t>
            </a:r>
            <a:endParaRPr lang="en-US" sz="4000" dirty="0"/>
          </a:p>
        </p:txBody>
      </p:sp>
    </p:spTree>
    <p:extLst>
      <p:ext uri="{BB962C8B-B14F-4D97-AF65-F5344CB8AC3E}">
        <p14:creationId xmlns:p14="http://schemas.microsoft.com/office/powerpoint/2010/main" val="1238251898"/>
      </p:ext>
    </p:extLst>
  </p:cSld>
  <p:clrMapOvr>
    <a:masterClrMapping/>
  </p:clrMapOvr>
  <p:transition spd="slow">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2057400" y="1706940"/>
            <a:ext cx="50292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9600" dirty="0"/>
              <a:t>30</a:t>
            </a:r>
          </a:p>
        </p:txBody>
      </p:sp>
      <p:sp>
        <p:nvSpPr>
          <p:cNvPr id="9219" name="Text Box 3"/>
          <p:cNvSpPr txBox="1">
            <a:spLocks noChangeArrowheads="1"/>
          </p:cNvSpPr>
          <p:nvPr/>
        </p:nvSpPr>
        <p:spPr bwMode="auto">
          <a:xfrm>
            <a:off x="2286000" y="4343400"/>
            <a:ext cx="4648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7200" dirty="0" smtClean="0"/>
              <a:t>Seconds</a:t>
            </a:r>
            <a:endParaRPr lang="en-US" sz="7200" dirty="0"/>
          </a:p>
        </p:txBody>
      </p:sp>
    </p:spTree>
    <p:extLst>
      <p:ext uri="{BB962C8B-B14F-4D97-AF65-F5344CB8AC3E}">
        <p14:creationId xmlns:p14="http://schemas.microsoft.com/office/powerpoint/2010/main" val="2704604245"/>
      </p:ext>
    </p:extLst>
  </p:cSld>
  <p:clrMapOvr>
    <a:masterClrMapping/>
  </p:clrMapOvr>
  <p:transition advClick="0" advTm="10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b="1" dirty="0" smtClean="0">
                <a:solidFill>
                  <a:srgbClr val="0070C0"/>
                </a:solidFill>
              </a:rPr>
              <a:t>Reminder</a:t>
            </a:r>
            <a:endParaRPr lang="en-US" b="1" dirty="0">
              <a:solidFill>
                <a:srgbClr val="0070C0"/>
              </a:solidFill>
            </a:endParaRPr>
          </a:p>
        </p:txBody>
      </p:sp>
      <p:sp>
        <p:nvSpPr>
          <p:cNvPr id="5" name="Content Placeholder 4"/>
          <p:cNvSpPr>
            <a:spLocks noGrp="1"/>
          </p:cNvSpPr>
          <p:nvPr>
            <p:ph idx="1"/>
            <p:custDataLst>
              <p:tags r:id="rId3"/>
            </p:custDataLst>
          </p:nvPr>
        </p:nvSpPr>
        <p:spPr/>
        <p:txBody>
          <a:bodyPr>
            <a:normAutofit/>
          </a:bodyPr>
          <a:lstStyle/>
          <a:p>
            <a:r>
              <a:rPr lang="en-US" dirty="0" smtClean="0"/>
              <a:t>Complete two DHS/FEMA Courses</a:t>
            </a:r>
          </a:p>
          <a:p>
            <a:pPr lvl="2"/>
            <a:r>
              <a:rPr lang="en-US" b="1" dirty="0" smtClean="0"/>
              <a:t>IS-100.b Introduction to ICS</a:t>
            </a:r>
          </a:p>
          <a:p>
            <a:pPr lvl="2"/>
            <a:r>
              <a:rPr lang="en-US" b="1" dirty="0" smtClean="0"/>
              <a:t>IS-700 National Incident Management System</a:t>
            </a:r>
          </a:p>
          <a:p>
            <a:pPr marL="1371600" lvl="3" indent="0">
              <a:buNone/>
            </a:pPr>
            <a:r>
              <a:rPr lang="en-US" dirty="0" smtClean="0">
                <a:hlinkClick r:id="rId6"/>
              </a:rPr>
              <a:t>Http</a:t>
            </a:r>
            <a:r>
              <a:rPr lang="en-US" dirty="0">
                <a:hlinkClick r:id="rId6"/>
              </a:rPr>
              <a:t>://training.fema.gov/IS/NIMS.asp</a:t>
            </a:r>
            <a:endParaRPr lang="en-US" dirty="0"/>
          </a:p>
          <a:p>
            <a:pPr lvl="2"/>
            <a:endParaRPr lang="en-US" dirty="0"/>
          </a:p>
        </p:txBody>
      </p:sp>
    </p:spTree>
    <p:custDataLst>
      <p:tags r:id="rId1"/>
    </p:custDataLst>
  </p:cSld>
  <p:clrMapOvr>
    <a:masterClrMapping/>
  </p:clrMapOvr>
  <p:transition spd="slow">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2057400" y="1706940"/>
            <a:ext cx="50292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9600" dirty="0"/>
              <a:t>20</a:t>
            </a:r>
          </a:p>
        </p:txBody>
      </p:sp>
      <p:sp>
        <p:nvSpPr>
          <p:cNvPr id="10243" name="Text Box 3"/>
          <p:cNvSpPr txBox="1">
            <a:spLocks noChangeArrowheads="1"/>
          </p:cNvSpPr>
          <p:nvPr/>
        </p:nvSpPr>
        <p:spPr bwMode="auto">
          <a:xfrm>
            <a:off x="2286000" y="4343400"/>
            <a:ext cx="4648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7200" dirty="0" smtClean="0"/>
              <a:t>Seconds</a:t>
            </a:r>
            <a:endParaRPr lang="en-US" sz="7200" dirty="0"/>
          </a:p>
        </p:txBody>
      </p:sp>
    </p:spTree>
    <p:extLst>
      <p:ext uri="{BB962C8B-B14F-4D97-AF65-F5344CB8AC3E}">
        <p14:creationId xmlns:p14="http://schemas.microsoft.com/office/powerpoint/2010/main" val="1954925416"/>
      </p:ext>
    </p:extLst>
  </p:cSld>
  <p:clrMapOvr>
    <a:masterClrMapping/>
  </p:clrMapOvr>
  <p:transition advClick="0" advTm="10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2133600" y="609600"/>
            <a:ext cx="5029200"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0800" b="1" dirty="0">
                <a:solidFill>
                  <a:srgbClr val="FF0000"/>
                </a:solidFill>
              </a:rPr>
              <a:t>10</a:t>
            </a:r>
          </a:p>
        </p:txBody>
      </p:sp>
      <p:sp>
        <p:nvSpPr>
          <p:cNvPr id="11267" name="Text Box 3"/>
          <p:cNvSpPr txBox="1">
            <a:spLocks noChangeArrowheads="1"/>
          </p:cNvSpPr>
          <p:nvPr/>
        </p:nvSpPr>
        <p:spPr bwMode="auto">
          <a:xfrm>
            <a:off x="2286000" y="4648200"/>
            <a:ext cx="46482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9600" dirty="0" smtClean="0"/>
              <a:t>Seconds</a:t>
            </a:r>
            <a:endParaRPr lang="en-US" sz="9600" dirty="0"/>
          </a:p>
        </p:txBody>
      </p:sp>
    </p:spTree>
    <p:extLst>
      <p:ext uri="{BB962C8B-B14F-4D97-AF65-F5344CB8AC3E}">
        <p14:creationId xmlns:p14="http://schemas.microsoft.com/office/powerpoint/2010/main" val="2752322511"/>
      </p:ext>
    </p:extLst>
  </p:cSld>
  <p:clrMapOvr>
    <a:masterClrMapping/>
  </p:clrMapOvr>
  <p:transition advClick="0" advTm="1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2133600" y="609600"/>
            <a:ext cx="50292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0000" dirty="0"/>
              <a:t>9</a:t>
            </a:r>
          </a:p>
        </p:txBody>
      </p:sp>
      <p:sp>
        <p:nvSpPr>
          <p:cNvPr id="12291" name="Text Box 3"/>
          <p:cNvSpPr txBox="1">
            <a:spLocks noChangeArrowheads="1"/>
          </p:cNvSpPr>
          <p:nvPr/>
        </p:nvSpPr>
        <p:spPr bwMode="auto">
          <a:xfrm>
            <a:off x="2286000" y="4648200"/>
            <a:ext cx="46482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9600" dirty="0" smtClean="0"/>
              <a:t>Seconds</a:t>
            </a:r>
            <a:endParaRPr lang="en-US" sz="9600" dirty="0"/>
          </a:p>
        </p:txBody>
      </p:sp>
    </p:spTree>
    <p:extLst>
      <p:ext uri="{BB962C8B-B14F-4D97-AF65-F5344CB8AC3E}">
        <p14:creationId xmlns:p14="http://schemas.microsoft.com/office/powerpoint/2010/main" val="3875125679"/>
      </p:ext>
    </p:extLst>
  </p:cSld>
  <p:clrMapOvr>
    <a:masterClrMapping/>
  </p:clrMapOvr>
  <p:transition advClick="0" advTm="1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2133600" y="609600"/>
            <a:ext cx="50292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0000" dirty="0"/>
              <a:t>8</a:t>
            </a:r>
          </a:p>
        </p:txBody>
      </p:sp>
      <p:sp>
        <p:nvSpPr>
          <p:cNvPr id="13315" name="Text Box 3"/>
          <p:cNvSpPr txBox="1">
            <a:spLocks noChangeArrowheads="1"/>
          </p:cNvSpPr>
          <p:nvPr/>
        </p:nvSpPr>
        <p:spPr bwMode="auto">
          <a:xfrm>
            <a:off x="2286000" y="4648200"/>
            <a:ext cx="46482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9600" dirty="0" smtClean="0"/>
              <a:t>Seconds</a:t>
            </a:r>
            <a:endParaRPr lang="en-US" sz="9600" dirty="0"/>
          </a:p>
        </p:txBody>
      </p:sp>
    </p:spTree>
    <p:extLst>
      <p:ext uri="{BB962C8B-B14F-4D97-AF65-F5344CB8AC3E}">
        <p14:creationId xmlns:p14="http://schemas.microsoft.com/office/powerpoint/2010/main" val="1055007545"/>
      </p:ext>
    </p:extLst>
  </p:cSld>
  <p:clrMapOvr>
    <a:masterClrMapping/>
  </p:clrMapOvr>
  <p:transition advClick="0" advTm="1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2133600" y="609600"/>
            <a:ext cx="50292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0000" dirty="0"/>
              <a:t>7</a:t>
            </a:r>
          </a:p>
        </p:txBody>
      </p:sp>
      <p:sp>
        <p:nvSpPr>
          <p:cNvPr id="14339" name="Text Box 3"/>
          <p:cNvSpPr txBox="1">
            <a:spLocks noChangeArrowheads="1"/>
          </p:cNvSpPr>
          <p:nvPr/>
        </p:nvSpPr>
        <p:spPr bwMode="auto">
          <a:xfrm>
            <a:off x="2286000" y="4648200"/>
            <a:ext cx="46482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9600" dirty="0" smtClean="0"/>
              <a:t>Seconds</a:t>
            </a:r>
            <a:endParaRPr lang="en-US" sz="9600" dirty="0"/>
          </a:p>
        </p:txBody>
      </p:sp>
    </p:spTree>
    <p:extLst>
      <p:ext uri="{BB962C8B-B14F-4D97-AF65-F5344CB8AC3E}">
        <p14:creationId xmlns:p14="http://schemas.microsoft.com/office/powerpoint/2010/main" val="489717207"/>
      </p:ext>
    </p:extLst>
  </p:cSld>
  <p:clrMapOvr>
    <a:masterClrMapping/>
  </p:clrMapOvr>
  <p:transition advClick="0" advTm="1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2133600" y="609600"/>
            <a:ext cx="50292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0000" dirty="0"/>
              <a:t>6</a:t>
            </a:r>
          </a:p>
        </p:txBody>
      </p:sp>
      <p:sp>
        <p:nvSpPr>
          <p:cNvPr id="15363" name="Text Box 3"/>
          <p:cNvSpPr txBox="1">
            <a:spLocks noChangeArrowheads="1"/>
          </p:cNvSpPr>
          <p:nvPr/>
        </p:nvSpPr>
        <p:spPr bwMode="auto">
          <a:xfrm>
            <a:off x="2286000" y="4648200"/>
            <a:ext cx="46482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9600" dirty="0" smtClean="0"/>
              <a:t>Seconds</a:t>
            </a:r>
            <a:endParaRPr lang="en-US" sz="9600" dirty="0"/>
          </a:p>
        </p:txBody>
      </p:sp>
    </p:spTree>
    <p:extLst>
      <p:ext uri="{BB962C8B-B14F-4D97-AF65-F5344CB8AC3E}">
        <p14:creationId xmlns:p14="http://schemas.microsoft.com/office/powerpoint/2010/main" val="869841606"/>
      </p:ext>
    </p:extLst>
  </p:cSld>
  <p:clrMapOvr>
    <a:masterClrMapping/>
  </p:clrMapOvr>
  <p:transition advClick="0" advTm="10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2133600" y="609600"/>
            <a:ext cx="50292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0000" dirty="0"/>
              <a:t>5</a:t>
            </a:r>
          </a:p>
        </p:txBody>
      </p:sp>
      <p:sp>
        <p:nvSpPr>
          <p:cNvPr id="16387" name="Text Box 3"/>
          <p:cNvSpPr txBox="1">
            <a:spLocks noChangeArrowheads="1"/>
          </p:cNvSpPr>
          <p:nvPr/>
        </p:nvSpPr>
        <p:spPr bwMode="auto">
          <a:xfrm>
            <a:off x="2286000" y="4648200"/>
            <a:ext cx="46482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9600" dirty="0" smtClean="0"/>
              <a:t>Seconds</a:t>
            </a:r>
            <a:endParaRPr lang="en-US" sz="9600" dirty="0"/>
          </a:p>
        </p:txBody>
      </p:sp>
    </p:spTree>
    <p:extLst>
      <p:ext uri="{BB962C8B-B14F-4D97-AF65-F5344CB8AC3E}">
        <p14:creationId xmlns:p14="http://schemas.microsoft.com/office/powerpoint/2010/main" val="1747984097"/>
      </p:ext>
    </p:extLst>
  </p:cSld>
  <p:clrMapOvr>
    <a:masterClrMapping/>
  </p:clrMapOvr>
  <p:transition advClick="0" advTm="100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2133600" y="609600"/>
            <a:ext cx="50292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0000" dirty="0"/>
              <a:t>4</a:t>
            </a:r>
          </a:p>
        </p:txBody>
      </p:sp>
      <p:sp>
        <p:nvSpPr>
          <p:cNvPr id="17411" name="Text Box 3"/>
          <p:cNvSpPr txBox="1">
            <a:spLocks noChangeArrowheads="1"/>
          </p:cNvSpPr>
          <p:nvPr/>
        </p:nvSpPr>
        <p:spPr bwMode="auto">
          <a:xfrm>
            <a:off x="2286000" y="4648200"/>
            <a:ext cx="46482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9600" dirty="0" smtClean="0"/>
              <a:t>Seconds</a:t>
            </a:r>
            <a:endParaRPr lang="en-US" sz="9600" dirty="0"/>
          </a:p>
        </p:txBody>
      </p:sp>
    </p:spTree>
    <p:extLst>
      <p:ext uri="{BB962C8B-B14F-4D97-AF65-F5344CB8AC3E}">
        <p14:creationId xmlns:p14="http://schemas.microsoft.com/office/powerpoint/2010/main" val="1515619553"/>
      </p:ext>
    </p:extLst>
  </p:cSld>
  <p:clrMapOvr>
    <a:masterClrMapping/>
  </p:clrMapOvr>
  <p:transition advClick="0" advTm="100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2133600" y="609600"/>
            <a:ext cx="50292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0000" dirty="0"/>
              <a:t>3</a:t>
            </a:r>
          </a:p>
        </p:txBody>
      </p:sp>
      <p:sp>
        <p:nvSpPr>
          <p:cNvPr id="18435" name="Text Box 3"/>
          <p:cNvSpPr txBox="1">
            <a:spLocks noChangeArrowheads="1"/>
          </p:cNvSpPr>
          <p:nvPr/>
        </p:nvSpPr>
        <p:spPr bwMode="auto">
          <a:xfrm>
            <a:off x="2286000" y="4648200"/>
            <a:ext cx="46482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9600" dirty="0" smtClean="0"/>
              <a:t>Seconds</a:t>
            </a:r>
            <a:endParaRPr lang="en-US" sz="9600" dirty="0"/>
          </a:p>
        </p:txBody>
      </p:sp>
    </p:spTree>
    <p:extLst>
      <p:ext uri="{BB962C8B-B14F-4D97-AF65-F5344CB8AC3E}">
        <p14:creationId xmlns:p14="http://schemas.microsoft.com/office/powerpoint/2010/main" val="2377289015"/>
      </p:ext>
    </p:extLst>
  </p:cSld>
  <p:clrMapOvr>
    <a:masterClrMapping/>
  </p:clrMapOvr>
  <p:transition advClick="0" advTm="100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2133600" y="609600"/>
            <a:ext cx="50292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0000" dirty="0"/>
              <a:t>2</a:t>
            </a:r>
          </a:p>
        </p:txBody>
      </p:sp>
      <p:sp>
        <p:nvSpPr>
          <p:cNvPr id="19459" name="Text Box 3"/>
          <p:cNvSpPr txBox="1">
            <a:spLocks noChangeArrowheads="1"/>
          </p:cNvSpPr>
          <p:nvPr/>
        </p:nvSpPr>
        <p:spPr bwMode="auto">
          <a:xfrm>
            <a:off x="2286000" y="4648200"/>
            <a:ext cx="46482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9600" dirty="0" smtClean="0"/>
              <a:t>Seconds</a:t>
            </a:r>
            <a:endParaRPr lang="en-US" sz="9600" dirty="0"/>
          </a:p>
        </p:txBody>
      </p:sp>
    </p:spTree>
    <p:extLst>
      <p:ext uri="{BB962C8B-B14F-4D97-AF65-F5344CB8AC3E}">
        <p14:creationId xmlns:p14="http://schemas.microsoft.com/office/powerpoint/2010/main" val="3124815181"/>
      </p:ext>
    </p:extLst>
  </p:cSld>
  <p:clrMapOvr>
    <a:masterClrMapping/>
  </p:clrMapOvr>
  <p:transition advClick="0" advTm="1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b="1" dirty="0" smtClean="0">
                <a:solidFill>
                  <a:srgbClr val="0070C0"/>
                </a:solidFill>
              </a:rPr>
              <a:t>Session Five Topic</a:t>
            </a:r>
            <a:endParaRPr lang="en-US" sz="2000" dirty="0"/>
          </a:p>
        </p:txBody>
      </p:sp>
      <p:sp>
        <p:nvSpPr>
          <p:cNvPr id="5" name="Content Placeholder 4"/>
          <p:cNvSpPr>
            <a:spLocks noGrp="1"/>
          </p:cNvSpPr>
          <p:nvPr>
            <p:ph idx="1"/>
            <p:custDataLst>
              <p:tags r:id="rId3"/>
            </p:custDataLst>
          </p:nvPr>
        </p:nvSpPr>
        <p:spPr/>
        <p:txBody>
          <a:bodyPr>
            <a:normAutofit/>
          </a:bodyPr>
          <a:lstStyle/>
          <a:p>
            <a:pPr marL="0" indent="0">
              <a:buNone/>
            </a:pPr>
            <a:r>
              <a:rPr lang="en-US" dirty="0" smtClean="0">
                <a:solidFill>
                  <a:schemeClr val="bg1">
                    <a:lumMod val="85000"/>
                  </a:schemeClr>
                </a:solidFill>
              </a:rPr>
              <a:t>Session 1 – Topics 1,</a:t>
            </a:r>
            <a:r>
              <a:rPr lang="en-US" dirty="0" smtClean="0"/>
              <a:t> </a:t>
            </a:r>
            <a:r>
              <a:rPr lang="en-US" dirty="0" smtClean="0">
                <a:solidFill>
                  <a:schemeClr val="bg1">
                    <a:lumMod val="85000"/>
                  </a:schemeClr>
                </a:solidFill>
              </a:rPr>
              <a:t>2,</a:t>
            </a:r>
            <a:r>
              <a:rPr lang="en-US" dirty="0" smtClean="0"/>
              <a:t> </a:t>
            </a:r>
            <a:r>
              <a:rPr lang="en-US" dirty="0" smtClean="0">
                <a:solidFill>
                  <a:schemeClr val="bg1">
                    <a:lumMod val="85000"/>
                  </a:schemeClr>
                </a:solidFill>
              </a:rPr>
              <a:t>3,</a:t>
            </a:r>
            <a:r>
              <a:rPr lang="en-US" dirty="0" smtClean="0"/>
              <a:t> </a:t>
            </a:r>
            <a:r>
              <a:rPr lang="en-US" dirty="0" smtClean="0">
                <a:solidFill>
                  <a:schemeClr val="bg1">
                    <a:lumMod val="85000"/>
                  </a:schemeClr>
                </a:solidFill>
              </a:rPr>
              <a:t>4,</a:t>
            </a:r>
            <a:r>
              <a:rPr lang="en-US" dirty="0" smtClean="0"/>
              <a:t> </a:t>
            </a:r>
            <a:r>
              <a:rPr lang="en-US" dirty="0" smtClean="0">
                <a:solidFill>
                  <a:schemeClr val="bg1">
                    <a:lumMod val="85000"/>
                  </a:schemeClr>
                </a:solidFill>
              </a:rPr>
              <a:t>5a,</a:t>
            </a:r>
            <a:r>
              <a:rPr lang="en-US" dirty="0" smtClean="0">
                <a:solidFill>
                  <a:srgbClr val="FF0000"/>
                </a:solidFill>
              </a:rPr>
              <a:t> </a:t>
            </a:r>
            <a:r>
              <a:rPr lang="en-US" dirty="0" smtClean="0">
                <a:solidFill>
                  <a:schemeClr val="bg1">
                    <a:lumMod val="85000"/>
                  </a:schemeClr>
                </a:solidFill>
              </a:rPr>
              <a:t>5b</a:t>
            </a:r>
          </a:p>
          <a:p>
            <a:pPr marL="0" indent="0">
              <a:buNone/>
            </a:pPr>
            <a:r>
              <a:rPr lang="en-US" dirty="0" smtClean="0">
                <a:solidFill>
                  <a:schemeClr val="bg1">
                    <a:lumMod val="85000"/>
                  </a:schemeClr>
                </a:solidFill>
              </a:rPr>
              <a:t>Session 2 – Topics 6, 7a, 7b, 7c, 7d, 8, 9, 10</a:t>
            </a:r>
          </a:p>
          <a:p>
            <a:pPr marL="0" indent="0">
              <a:buNone/>
            </a:pPr>
            <a:r>
              <a:rPr lang="en-US" dirty="0" smtClean="0">
                <a:solidFill>
                  <a:schemeClr val="bg1">
                    <a:lumMod val="85000"/>
                  </a:schemeClr>
                </a:solidFill>
              </a:rPr>
              <a:t>Session 3 – Topics 11,</a:t>
            </a:r>
            <a:r>
              <a:rPr lang="en-US" dirty="0" smtClean="0"/>
              <a:t> </a:t>
            </a:r>
            <a:r>
              <a:rPr lang="en-US" dirty="0" smtClean="0">
                <a:solidFill>
                  <a:schemeClr val="bg1">
                    <a:lumMod val="85000"/>
                  </a:schemeClr>
                </a:solidFill>
              </a:rPr>
              <a:t>12, 13,</a:t>
            </a:r>
            <a:r>
              <a:rPr lang="en-US" dirty="0" smtClean="0"/>
              <a:t> </a:t>
            </a:r>
            <a:r>
              <a:rPr lang="en-US" dirty="0" smtClean="0">
                <a:solidFill>
                  <a:schemeClr val="bg1">
                    <a:lumMod val="85000"/>
                  </a:schemeClr>
                </a:solidFill>
              </a:rPr>
              <a:t>14, 15</a:t>
            </a:r>
          </a:p>
          <a:p>
            <a:pPr marL="0" indent="0">
              <a:buNone/>
            </a:pPr>
            <a:r>
              <a:rPr lang="en-US" dirty="0" smtClean="0">
                <a:solidFill>
                  <a:schemeClr val="bg1">
                    <a:lumMod val="85000"/>
                  </a:schemeClr>
                </a:solidFill>
              </a:rPr>
              <a:t>Session 4 – Topics 16, 17, 18, 19, 20</a:t>
            </a:r>
          </a:p>
          <a:p>
            <a:pPr marL="0" indent="0">
              <a:buNone/>
            </a:pPr>
            <a:r>
              <a:rPr lang="en-US" dirty="0" smtClean="0"/>
              <a:t>Session 5 – Topics </a:t>
            </a:r>
            <a:r>
              <a:rPr lang="en-US" dirty="0" smtClean="0">
                <a:solidFill>
                  <a:schemeClr val="bg1">
                    <a:lumMod val="85000"/>
                  </a:schemeClr>
                </a:solidFill>
              </a:rPr>
              <a:t>21, 22,</a:t>
            </a:r>
            <a:r>
              <a:rPr lang="en-US" dirty="0" smtClean="0"/>
              <a:t> </a:t>
            </a:r>
            <a:r>
              <a:rPr lang="en-US" dirty="0" smtClean="0">
                <a:solidFill>
                  <a:schemeClr val="bg1">
                    <a:lumMod val="85000"/>
                  </a:schemeClr>
                </a:solidFill>
              </a:rPr>
              <a:t>23,</a:t>
            </a:r>
            <a:r>
              <a:rPr lang="en-US" dirty="0" smtClean="0"/>
              <a:t> </a:t>
            </a:r>
            <a:r>
              <a:rPr lang="en-US" dirty="0" smtClean="0">
                <a:solidFill>
                  <a:schemeClr val="bg1">
                    <a:lumMod val="85000"/>
                  </a:schemeClr>
                </a:solidFill>
              </a:rPr>
              <a:t>24,</a:t>
            </a:r>
            <a:r>
              <a:rPr lang="en-US" dirty="0" smtClean="0"/>
              <a:t> </a:t>
            </a:r>
            <a:r>
              <a:rPr lang="en-US" dirty="0" smtClean="0">
                <a:solidFill>
                  <a:schemeClr val="bg1">
                    <a:lumMod val="85000"/>
                  </a:schemeClr>
                </a:solidFill>
              </a:rPr>
              <a:t>25,</a:t>
            </a:r>
            <a:r>
              <a:rPr lang="en-US" dirty="0" smtClean="0"/>
              <a:t> </a:t>
            </a:r>
            <a:r>
              <a:rPr lang="en-US" dirty="0" smtClean="0">
                <a:solidFill>
                  <a:srgbClr val="FF0000"/>
                </a:solidFill>
              </a:rPr>
              <a:t>26</a:t>
            </a:r>
            <a:r>
              <a:rPr lang="en-US" dirty="0" smtClean="0"/>
              <a:t>, 27</a:t>
            </a:r>
          </a:p>
          <a:p>
            <a:pPr marL="0" indent="0">
              <a:buNone/>
            </a:pPr>
            <a:r>
              <a:rPr lang="en-US" dirty="0" smtClean="0">
                <a:solidFill>
                  <a:schemeClr val="bg1">
                    <a:lumMod val="75000"/>
                  </a:schemeClr>
                </a:solidFill>
              </a:rPr>
              <a:t>Session 6 – Topics 28, 29, Summary, Final Exam</a:t>
            </a:r>
          </a:p>
        </p:txBody>
      </p:sp>
    </p:spTree>
    <p:custDataLst>
      <p:tags r:id="rId1"/>
    </p:custDataLst>
    <p:extLst>
      <p:ext uri="{BB962C8B-B14F-4D97-AF65-F5344CB8AC3E}">
        <p14:creationId xmlns:p14="http://schemas.microsoft.com/office/powerpoint/2010/main" val="2572558755"/>
      </p:ext>
    </p:extLst>
  </p:cSld>
  <p:clrMapOvr>
    <a:masterClrMapping/>
  </p:clrMapOvr>
  <p:transition spd="slow">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2133600" y="609600"/>
            <a:ext cx="50292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0000" dirty="0"/>
              <a:t>1</a:t>
            </a:r>
          </a:p>
        </p:txBody>
      </p:sp>
      <p:sp>
        <p:nvSpPr>
          <p:cNvPr id="20483" name="Text Box 3"/>
          <p:cNvSpPr txBox="1">
            <a:spLocks noChangeArrowheads="1"/>
          </p:cNvSpPr>
          <p:nvPr/>
        </p:nvSpPr>
        <p:spPr bwMode="auto">
          <a:xfrm>
            <a:off x="2286000" y="4648200"/>
            <a:ext cx="46482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9600" dirty="0" smtClean="0"/>
              <a:t>Seconds</a:t>
            </a:r>
            <a:endParaRPr lang="en-US" sz="9600" dirty="0"/>
          </a:p>
        </p:txBody>
      </p:sp>
    </p:spTree>
    <p:extLst>
      <p:ext uri="{BB962C8B-B14F-4D97-AF65-F5344CB8AC3E}">
        <p14:creationId xmlns:p14="http://schemas.microsoft.com/office/powerpoint/2010/main" val="2232104398"/>
      </p:ext>
    </p:extLst>
  </p:cSld>
  <p:clrMapOvr>
    <a:masterClrMapping/>
  </p:clrMapOvr>
  <p:transition advClick="0" advTm="100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WordArt 2"/>
          <p:cNvSpPr>
            <a:spLocks noChangeArrowheads="1" noChangeShapeType="1" noTextEdit="1"/>
          </p:cNvSpPr>
          <p:nvPr/>
        </p:nvSpPr>
        <p:spPr bwMode="auto">
          <a:xfrm>
            <a:off x="762000" y="914400"/>
            <a:ext cx="8001000" cy="3556000"/>
          </a:xfrm>
          <a:prstGeom prst="rect">
            <a:avLst/>
          </a:prstGeom>
        </p:spPr>
        <p:txBody>
          <a:bodyPr wrap="none" fromWordArt="1">
            <a:prstTxWarp prst="textSlantUp">
              <a:avLst>
                <a:gd name="adj" fmla="val 32056"/>
              </a:avLst>
            </a:prstTxWarp>
          </a:bodyPr>
          <a:lstStyle/>
          <a:p>
            <a:pPr algn="ctr"/>
            <a:r>
              <a:rPr lang="en-US" sz="3600" kern="10" dirty="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outerShdw>
                </a:effectLst>
                <a:latin typeface="Impact"/>
              </a:rPr>
              <a:t>Let's get started!</a:t>
            </a:r>
          </a:p>
        </p:txBody>
      </p:sp>
    </p:spTree>
    <p:extLst>
      <p:ext uri="{BB962C8B-B14F-4D97-AF65-F5344CB8AC3E}">
        <p14:creationId xmlns:p14="http://schemas.microsoft.com/office/powerpoint/2010/main" val="2305939035"/>
      </p:ext>
    </p:extLst>
  </p:cSld>
  <p:clrMapOvr>
    <a:masterClrMapping/>
  </p:clrMapOvr>
  <p:transition>
    <p:sndAc>
      <p:stSnd>
        <p:snd r:embed="rId2" name="time.wav"/>
      </p:stSnd>
    </p:sndAc>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r>
              <a:rPr lang="en-US" dirty="0" smtClean="0"/>
              <a:t>Topic 26 Question</a:t>
            </a:r>
          </a:p>
        </p:txBody>
      </p:sp>
      <p:sp>
        <p:nvSpPr>
          <p:cNvPr id="1215491" name="Rectangle 3"/>
          <p:cNvSpPr>
            <a:spLocks noGrp="1" noChangeArrowheads="1"/>
          </p:cNvSpPr>
          <p:nvPr>
            <p:ph type="body" idx="1"/>
          </p:nvPr>
        </p:nvSpPr>
        <p:spPr/>
        <p:txBody>
          <a:bodyPr>
            <a:normAutofit lnSpcReduction="10000"/>
          </a:bodyPr>
          <a:lstStyle/>
          <a:p>
            <a:pPr marL="495300" indent="-495300">
              <a:lnSpc>
                <a:spcPct val="90000"/>
              </a:lnSpc>
              <a:buFont typeface="Wingdings" pitchFamily="2" charset="2"/>
              <a:buAutoNum type="arabicPeriod"/>
            </a:pPr>
            <a:r>
              <a:rPr lang="en-US" b="1" dirty="0" smtClean="0"/>
              <a:t>Which of the following BEST describes where you should be located when in the vicinity of a </a:t>
            </a:r>
            <a:r>
              <a:rPr lang="en-US" b="1" dirty="0" err="1" smtClean="0"/>
              <a:t>HazMat</a:t>
            </a:r>
            <a:r>
              <a:rPr lang="en-US" b="1" dirty="0" smtClean="0"/>
              <a:t> incident?</a:t>
            </a:r>
          </a:p>
          <a:p>
            <a:pPr marL="952500" lvl="1" indent="-495300">
              <a:lnSpc>
                <a:spcPct val="90000"/>
              </a:lnSpc>
              <a:buFont typeface="Wingdings" pitchFamily="2" charset="2"/>
              <a:buAutoNum type="alphaUcPeriod"/>
            </a:pPr>
            <a:r>
              <a:rPr lang="en-US" dirty="0" smtClean="0"/>
              <a:t>Far away enough to ensure your safety</a:t>
            </a:r>
          </a:p>
          <a:p>
            <a:pPr marL="952500" lvl="1" indent="-495300">
              <a:lnSpc>
                <a:spcPct val="90000"/>
              </a:lnSpc>
              <a:buFont typeface="Wingdings" pitchFamily="2" charset="2"/>
              <a:buAutoNum type="alphaUcPeriod"/>
            </a:pPr>
            <a:r>
              <a:rPr lang="en-US" dirty="0" smtClean="0"/>
              <a:t>Downhill and downwind</a:t>
            </a:r>
          </a:p>
          <a:p>
            <a:pPr marL="952500" lvl="1" indent="-495300">
              <a:lnSpc>
                <a:spcPct val="90000"/>
              </a:lnSpc>
              <a:buFont typeface="Wingdings" pitchFamily="2" charset="2"/>
              <a:buAutoNum type="alphaUcPeriod"/>
            </a:pPr>
            <a:r>
              <a:rPr lang="en-US" dirty="0" smtClean="0"/>
              <a:t>Close enough to read the numbers on any placards with your naked eyes</a:t>
            </a:r>
          </a:p>
          <a:p>
            <a:pPr marL="952500" lvl="1" indent="-495300">
              <a:lnSpc>
                <a:spcPct val="90000"/>
              </a:lnSpc>
              <a:buFont typeface="Wingdings" pitchFamily="2" charset="2"/>
              <a:buAutoNum type="alphaUcPeriod"/>
            </a:pPr>
            <a:r>
              <a:rPr lang="en-US" dirty="0" smtClean="0"/>
              <a:t>Alongside emergency responders wearing exposure suits</a:t>
            </a:r>
            <a:br>
              <a:rPr lang="en-US" dirty="0" smtClean="0"/>
            </a:br>
            <a:endParaRPr lang="en-US" dirty="0" smtClean="0"/>
          </a:p>
        </p:txBody>
      </p:sp>
    </p:spTree>
    <p:extLst>
      <p:ext uri="{BB962C8B-B14F-4D97-AF65-F5344CB8AC3E}">
        <p14:creationId xmlns:p14="http://schemas.microsoft.com/office/powerpoint/2010/main" val="21754254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1000" fill="hold"/>
                                        <p:tgtEl>
                                          <p:spTgt spid="1215491">
                                            <p:txEl>
                                              <p:pRg st="1" end="1"/>
                                            </p:txEl>
                                          </p:spTgt>
                                        </p:tgtEl>
                                        <p:attrNameLst>
                                          <p:attrName>style.color</p:attrName>
                                        </p:attrNameLst>
                                      </p:cBhvr>
                                      <p:to>
                                        <a:srgbClr val="FF3300"/>
                                      </p:to>
                                    </p:animClr>
                                  </p:childTnLst>
                                </p:cTn>
                              </p:par>
                              <p:par>
                                <p:cTn id="7" presetID="8" presetClass="emph" presetSubtype="0" fill="hold" nodeType="withEffect">
                                  <p:stCondLst>
                                    <p:cond delay="0"/>
                                  </p:stCondLst>
                                  <p:childTnLst>
                                    <p:animRot by="21600000">
                                      <p:cBhvr>
                                        <p:cTn id="8" dur="1000" fill="hold"/>
                                        <p:tgtEl>
                                          <p:spTgt spid="1215491">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r>
              <a:rPr lang="en-US" dirty="0" smtClean="0"/>
              <a:t>Topic 26 Question</a:t>
            </a:r>
          </a:p>
        </p:txBody>
      </p:sp>
      <p:sp>
        <p:nvSpPr>
          <p:cNvPr id="1216515" name="Rectangle 3"/>
          <p:cNvSpPr>
            <a:spLocks noGrp="1" noChangeArrowheads="1"/>
          </p:cNvSpPr>
          <p:nvPr>
            <p:ph type="body" idx="1"/>
          </p:nvPr>
        </p:nvSpPr>
        <p:spPr/>
        <p:txBody>
          <a:bodyPr/>
          <a:lstStyle/>
          <a:p>
            <a:pPr marL="495300" indent="-495300">
              <a:buFont typeface="Wingdings" pitchFamily="2" charset="2"/>
              <a:buAutoNum type="arabicPeriod" startAt="2"/>
            </a:pPr>
            <a:r>
              <a:rPr lang="en-US" b="1" dirty="0" smtClean="0"/>
              <a:t>Which federal agency is responsible for warning the public about hazardous materials containers and shippers?</a:t>
            </a:r>
          </a:p>
          <a:p>
            <a:pPr marL="952500" lvl="1" indent="-495300">
              <a:buFont typeface="Wingdings" pitchFamily="2" charset="2"/>
              <a:buAutoNum type="alphaUcPeriod"/>
            </a:pPr>
            <a:r>
              <a:rPr lang="en-US" dirty="0" smtClean="0"/>
              <a:t>Federal Emergency Management Agency</a:t>
            </a:r>
          </a:p>
          <a:p>
            <a:pPr marL="952500" lvl="1" indent="-495300">
              <a:buFont typeface="Wingdings" pitchFamily="2" charset="2"/>
              <a:buAutoNum type="alphaUcPeriod"/>
            </a:pPr>
            <a:r>
              <a:rPr lang="en-US" dirty="0" smtClean="0"/>
              <a:t>Federal Response Plan</a:t>
            </a:r>
          </a:p>
          <a:p>
            <a:pPr marL="952500" lvl="1" indent="-495300">
              <a:buFont typeface="Wingdings" pitchFamily="2" charset="2"/>
              <a:buAutoNum type="alphaUcPeriod"/>
            </a:pPr>
            <a:r>
              <a:rPr lang="en-US" dirty="0" smtClean="0"/>
              <a:t>National Communications System</a:t>
            </a:r>
          </a:p>
          <a:p>
            <a:pPr marL="952500" lvl="1" indent="-495300">
              <a:buFont typeface="Wingdings" pitchFamily="2" charset="2"/>
              <a:buAutoNum type="alphaUcPeriod"/>
            </a:pPr>
            <a:r>
              <a:rPr lang="en-US" dirty="0" smtClean="0"/>
              <a:t>Department of Transportation</a:t>
            </a:r>
            <a:br>
              <a:rPr lang="en-US" dirty="0" smtClean="0"/>
            </a:br>
            <a:endParaRPr lang="en-US" dirty="0" smtClean="0"/>
          </a:p>
        </p:txBody>
      </p:sp>
    </p:spTree>
    <p:extLst>
      <p:ext uri="{BB962C8B-B14F-4D97-AF65-F5344CB8AC3E}">
        <p14:creationId xmlns:p14="http://schemas.microsoft.com/office/powerpoint/2010/main" val="428465341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1000" fill="hold"/>
                                        <p:tgtEl>
                                          <p:spTgt spid="1216515">
                                            <p:txEl>
                                              <p:pRg st="4" end="4"/>
                                            </p:txEl>
                                          </p:spTgt>
                                        </p:tgtEl>
                                        <p:attrNameLst>
                                          <p:attrName>style.color</p:attrName>
                                        </p:attrNameLst>
                                      </p:cBhvr>
                                      <p:to>
                                        <a:srgbClr val="FF3300"/>
                                      </p:to>
                                    </p:animClr>
                                  </p:childTnLst>
                                </p:cTn>
                              </p:par>
                              <p:par>
                                <p:cTn id="7" presetID="8" presetClass="emph" presetSubtype="0" fill="hold" nodeType="withEffect">
                                  <p:stCondLst>
                                    <p:cond delay="0"/>
                                  </p:stCondLst>
                                  <p:childTnLst>
                                    <p:animRot by="21600000">
                                      <p:cBhvr>
                                        <p:cTn id="8" dur="1000" fill="hold"/>
                                        <p:tgtEl>
                                          <p:spTgt spid="1216515">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r>
              <a:rPr lang="en-US" dirty="0" smtClean="0"/>
              <a:t>Topic 26 Question</a:t>
            </a:r>
          </a:p>
        </p:txBody>
      </p:sp>
      <p:sp>
        <p:nvSpPr>
          <p:cNvPr id="1217539" name="Rectangle 3"/>
          <p:cNvSpPr>
            <a:spLocks noGrp="1" noChangeArrowheads="1"/>
          </p:cNvSpPr>
          <p:nvPr>
            <p:ph type="body" idx="1"/>
          </p:nvPr>
        </p:nvSpPr>
        <p:spPr/>
        <p:txBody>
          <a:bodyPr>
            <a:normAutofit lnSpcReduction="10000"/>
          </a:bodyPr>
          <a:lstStyle/>
          <a:p>
            <a:pPr marL="495300" indent="-495300">
              <a:lnSpc>
                <a:spcPct val="90000"/>
              </a:lnSpc>
              <a:buFont typeface="Wingdings" pitchFamily="2" charset="2"/>
              <a:buAutoNum type="arabicPeriod" startAt="3"/>
            </a:pPr>
            <a:r>
              <a:rPr lang="en-US" b="1" dirty="0" smtClean="0"/>
              <a:t>Before transmitting in the area of a </a:t>
            </a:r>
            <a:r>
              <a:rPr lang="en-US" b="1" dirty="0" err="1" smtClean="0"/>
              <a:t>HazMat</a:t>
            </a:r>
            <a:r>
              <a:rPr lang="en-US" b="1" dirty="0" smtClean="0"/>
              <a:t> incident what should you always do?</a:t>
            </a:r>
          </a:p>
          <a:p>
            <a:pPr marL="952500" lvl="1" indent="-495300">
              <a:lnSpc>
                <a:spcPct val="90000"/>
              </a:lnSpc>
              <a:buFont typeface="Wingdings" pitchFamily="2" charset="2"/>
              <a:buAutoNum type="alphaUcPeriod"/>
            </a:pPr>
            <a:r>
              <a:rPr lang="en-US" dirty="0" smtClean="0"/>
              <a:t>First identify the agents by reading the placard or container labels</a:t>
            </a:r>
          </a:p>
          <a:p>
            <a:pPr marL="952500" lvl="1" indent="-495300">
              <a:lnSpc>
                <a:spcPct val="90000"/>
              </a:lnSpc>
              <a:buFont typeface="Wingdings" pitchFamily="2" charset="2"/>
              <a:buAutoNum type="alphaUcPeriod"/>
            </a:pPr>
            <a:r>
              <a:rPr lang="en-US" dirty="0" smtClean="0"/>
              <a:t>Be far enough away so that no vapors or fumes are present</a:t>
            </a:r>
          </a:p>
          <a:p>
            <a:pPr marL="952500" lvl="1" indent="-495300">
              <a:lnSpc>
                <a:spcPct val="90000"/>
              </a:lnSpc>
              <a:buFont typeface="Wingdings" pitchFamily="2" charset="2"/>
              <a:buAutoNum type="alphaUcPeriod"/>
            </a:pPr>
            <a:r>
              <a:rPr lang="en-US" dirty="0" smtClean="0"/>
              <a:t>Wait to report the incident until police or fire officials have arrived</a:t>
            </a:r>
          </a:p>
          <a:p>
            <a:pPr marL="952500" lvl="1" indent="-495300">
              <a:lnSpc>
                <a:spcPct val="90000"/>
              </a:lnSpc>
              <a:buFont typeface="Wingdings" pitchFamily="2" charset="2"/>
              <a:buAutoNum type="alphaUcPeriod"/>
            </a:pPr>
            <a:r>
              <a:rPr lang="en-US" dirty="0" smtClean="0"/>
              <a:t>Take action to stop or contain any agents that might be leaking</a:t>
            </a:r>
          </a:p>
        </p:txBody>
      </p:sp>
    </p:spTree>
    <p:extLst>
      <p:ext uri="{BB962C8B-B14F-4D97-AF65-F5344CB8AC3E}">
        <p14:creationId xmlns:p14="http://schemas.microsoft.com/office/powerpoint/2010/main" val="121739930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1000" fill="hold"/>
                                        <p:tgtEl>
                                          <p:spTgt spid="1217539">
                                            <p:txEl>
                                              <p:pRg st="2" end="2"/>
                                            </p:txEl>
                                          </p:spTgt>
                                        </p:tgtEl>
                                        <p:attrNameLst>
                                          <p:attrName>style.color</p:attrName>
                                        </p:attrNameLst>
                                      </p:cBhvr>
                                      <p:to>
                                        <a:srgbClr val="FF3300"/>
                                      </p:to>
                                    </p:animClr>
                                  </p:childTnLst>
                                </p:cTn>
                              </p:par>
                              <p:par>
                                <p:cTn id="7" presetID="8" presetClass="emph" presetSubtype="0" fill="hold" nodeType="withEffect">
                                  <p:stCondLst>
                                    <p:cond delay="0"/>
                                  </p:stCondLst>
                                  <p:childTnLst>
                                    <p:animRot by="21600000">
                                      <p:cBhvr>
                                        <p:cTn id="8" dur="1000" fill="hold"/>
                                        <p:tgtEl>
                                          <p:spTgt spid="1217539">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r>
              <a:rPr lang="en-US" dirty="0" smtClean="0"/>
              <a:t>Topic 26 Question</a:t>
            </a:r>
          </a:p>
        </p:txBody>
      </p:sp>
      <p:sp>
        <p:nvSpPr>
          <p:cNvPr id="1357827" name="Rectangle 3"/>
          <p:cNvSpPr>
            <a:spLocks noGrp="1" noChangeArrowheads="1"/>
          </p:cNvSpPr>
          <p:nvPr>
            <p:ph type="body" idx="1"/>
          </p:nvPr>
        </p:nvSpPr>
        <p:spPr/>
        <p:txBody>
          <a:bodyPr/>
          <a:lstStyle/>
          <a:p>
            <a:pPr marL="495300" indent="-495300">
              <a:buFont typeface="Wingdings" pitchFamily="2" charset="2"/>
              <a:buAutoNum type="arabicPeriod" startAt="4"/>
            </a:pPr>
            <a:r>
              <a:rPr lang="en-US" b="1" dirty="0" smtClean="0"/>
              <a:t>On the sides of transporting vehicles how are different classes of hazardous materials identified?</a:t>
            </a:r>
          </a:p>
          <a:p>
            <a:pPr marL="952500" lvl="1" indent="-495300">
              <a:buFont typeface="Wingdings" pitchFamily="2" charset="2"/>
              <a:buAutoNum type="alphaUcPeriod"/>
            </a:pPr>
            <a:r>
              <a:rPr lang="en-US" dirty="0" smtClean="0"/>
              <a:t>Placards</a:t>
            </a:r>
          </a:p>
          <a:p>
            <a:pPr marL="952500" lvl="1" indent="-495300">
              <a:buFont typeface="Wingdings" pitchFamily="2" charset="2"/>
              <a:buAutoNum type="alphaUcPeriod"/>
            </a:pPr>
            <a:r>
              <a:rPr lang="en-US" dirty="0" smtClean="0"/>
              <a:t>Four-digit numbers</a:t>
            </a:r>
          </a:p>
          <a:p>
            <a:pPr marL="952500" lvl="1" indent="-495300">
              <a:buFont typeface="Wingdings" pitchFamily="2" charset="2"/>
              <a:buAutoNum type="alphaUcPeriod"/>
            </a:pPr>
            <a:r>
              <a:rPr lang="en-US" dirty="0" smtClean="0"/>
              <a:t>Warning labels and/or icons</a:t>
            </a:r>
          </a:p>
          <a:p>
            <a:pPr marL="952500" lvl="1" indent="-495300">
              <a:buFont typeface="Wingdings" pitchFamily="2" charset="2"/>
              <a:buAutoNum type="alphaUcPeriod"/>
            </a:pPr>
            <a:r>
              <a:rPr lang="en-US" dirty="0" smtClean="0"/>
              <a:t>All of the answers are correct</a:t>
            </a:r>
          </a:p>
          <a:p>
            <a:pPr marL="952500" lvl="1" indent="-495300">
              <a:buFont typeface="Wingdings" pitchFamily="2" charset="2"/>
              <a:buAutoNum type="alphaUcPeriod"/>
            </a:pPr>
            <a:endParaRPr lang="en-US" dirty="0" smtClean="0"/>
          </a:p>
          <a:p>
            <a:pPr marL="952500" lvl="1" indent="-495300">
              <a:buFont typeface="Wingdings" pitchFamily="2" charset="2"/>
              <a:buAutoNum type="alphaUcPeriod"/>
            </a:pPr>
            <a:endParaRPr lang="en-US" dirty="0" smtClean="0"/>
          </a:p>
        </p:txBody>
      </p:sp>
    </p:spTree>
    <p:extLst>
      <p:ext uri="{BB962C8B-B14F-4D97-AF65-F5344CB8AC3E}">
        <p14:creationId xmlns:p14="http://schemas.microsoft.com/office/powerpoint/2010/main" val="104311214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1000" fill="hold"/>
                                        <p:tgtEl>
                                          <p:spTgt spid="1357827">
                                            <p:txEl>
                                              <p:pRg st="4" end="4"/>
                                            </p:txEl>
                                          </p:spTgt>
                                        </p:tgtEl>
                                        <p:attrNameLst>
                                          <p:attrName>style.color</p:attrName>
                                        </p:attrNameLst>
                                      </p:cBhvr>
                                      <p:to>
                                        <a:srgbClr val="FF3300"/>
                                      </p:to>
                                    </p:animClr>
                                  </p:childTnLst>
                                </p:cTn>
                              </p:par>
                              <p:par>
                                <p:cTn id="7" presetID="8" presetClass="emph" presetSubtype="0" fill="hold" nodeType="withEffect">
                                  <p:stCondLst>
                                    <p:cond delay="0"/>
                                  </p:stCondLst>
                                  <p:childTnLst>
                                    <p:animRot by="21600000">
                                      <p:cBhvr>
                                        <p:cTn id="8" dur="1000" fill="hold"/>
                                        <p:tgtEl>
                                          <p:spTgt spid="1357827">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r>
              <a:rPr lang="en-US" dirty="0" smtClean="0"/>
              <a:t>Topic 26 Question</a:t>
            </a:r>
          </a:p>
        </p:txBody>
      </p:sp>
      <p:sp>
        <p:nvSpPr>
          <p:cNvPr id="1219587" name="Rectangle 3"/>
          <p:cNvSpPr>
            <a:spLocks noGrp="1" noChangeArrowheads="1"/>
          </p:cNvSpPr>
          <p:nvPr>
            <p:ph type="body" idx="1"/>
          </p:nvPr>
        </p:nvSpPr>
        <p:spPr/>
        <p:txBody>
          <a:bodyPr/>
          <a:lstStyle/>
          <a:p>
            <a:pPr marL="495300" indent="-495300">
              <a:buFont typeface="Wingdings" pitchFamily="2" charset="2"/>
              <a:buAutoNum type="arabicPeriod" startAt="5"/>
            </a:pPr>
            <a:r>
              <a:rPr lang="en-US" b="1" dirty="0" smtClean="0"/>
              <a:t>Gasoline tankers filling the neighborhood gas station's underground tanks are identified with a placard bearing which of the following?</a:t>
            </a:r>
          </a:p>
          <a:p>
            <a:pPr marL="952500" lvl="1" indent="-495300">
              <a:buFont typeface="Wingdings" pitchFamily="2" charset="2"/>
              <a:buAutoNum type="alphaUcPeriod"/>
            </a:pPr>
            <a:r>
              <a:rPr lang="en-US" dirty="0" smtClean="0"/>
              <a:t>1203</a:t>
            </a:r>
          </a:p>
          <a:p>
            <a:pPr marL="952500" lvl="1" indent="-495300">
              <a:buFont typeface="Wingdings" pitchFamily="2" charset="2"/>
              <a:buAutoNum type="alphaUcPeriod"/>
            </a:pPr>
            <a:r>
              <a:rPr lang="en-US" dirty="0" smtClean="0"/>
              <a:t>1993</a:t>
            </a:r>
          </a:p>
          <a:p>
            <a:pPr marL="952500" lvl="1" indent="-495300">
              <a:buFont typeface="Wingdings" pitchFamily="2" charset="2"/>
              <a:buAutoNum type="alphaUcPeriod"/>
            </a:pPr>
            <a:r>
              <a:rPr lang="en-US" dirty="0" smtClean="0"/>
              <a:t>2003</a:t>
            </a:r>
          </a:p>
          <a:p>
            <a:pPr marL="952500" lvl="1" indent="-495300">
              <a:buFont typeface="Wingdings" pitchFamily="2" charset="2"/>
              <a:buAutoNum type="alphaUcPeriod"/>
            </a:pPr>
            <a:r>
              <a:rPr lang="en-US" dirty="0" smtClean="0"/>
              <a:t>2706 </a:t>
            </a:r>
          </a:p>
        </p:txBody>
      </p:sp>
    </p:spTree>
    <p:extLst>
      <p:ext uri="{BB962C8B-B14F-4D97-AF65-F5344CB8AC3E}">
        <p14:creationId xmlns:p14="http://schemas.microsoft.com/office/powerpoint/2010/main" val="377027584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1000" fill="hold"/>
                                        <p:tgtEl>
                                          <p:spTgt spid="1219587">
                                            <p:txEl>
                                              <p:pRg st="1" end="1"/>
                                            </p:txEl>
                                          </p:spTgt>
                                        </p:tgtEl>
                                        <p:attrNameLst>
                                          <p:attrName>style.color</p:attrName>
                                        </p:attrNameLst>
                                      </p:cBhvr>
                                      <p:to>
                                        <a:srgbClr val="FF3300"/>
                                      </p:to>
                                    </p:animClr>
                                  </p:childTnLst>
                                </p:cTn>
                              </p:par>
                              <p:par>
                                <p:cTn id="7" presetID="8" presetClass="emph" presetSubtype="0" fill="hold" nodeType="withEffect">
                                  <p:stCondLst>
                                    <p:cond delay="0"/>
                                  </p:stCondLst>
                                  <p:childTnLst>
                                    <p:animRot by="21600000">
                                      <p:cBhvr>
                                        <p:cTn id="8" dur="1000" fill="hold"/>
                                        <p:tgtEl>
                                          <p:spTgt spid="1219587">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Grp="1" noChangeArrowheads="1"/>
          </p:cNvSpPr>
          <p:nvPr>
            <p:ph type="title"/>
            <p:custDataLst>
              <p:tags r:id="rId2"/>
            </p:custDataLst>
          </p:nvPr>
        </p:nvSpPr>
        <p:spPr>
          <a:xfrm>
            <a:off x="838200" y="2743200"/>
            <a:ext cx="7543800" cy="1362075"/>
          </a:xfrm>
        </p:spPr>
        <p:txBody>
          <a:bodyPr>
            <a:noAutofit/>
          </a:bodyPr>
          <a:lstStyle/>
          <a:p>
            <a:pPr algn="ctr">
              <a:defRPr/>
            </a:pPr>
            <a:r>
              <a:rPr lang="en-US" sz="4400" dirty="0" smtClean="0"/>
              <a:t>Any Questions Before Starting </a:t>
            </a:r>
            <a:r>
              <a:rPr lang="en-US" sz="4400" smtClean="0"/>
              <a:t>Topic 27?</a:t>
            </a:r>
            <a:endParaRPr lang="en-US" sz="4400" dirty="0" smtClean="0"/>
          </a:p>
        </p:txBody>
      </p:sp>
    </p:spTree>
    <p:custDataLst>
      <p:tags r:id="rId1"/>
    </p:custDataLst>
    <p:extLst>
      <p:ext uri="{BB962C8B-B14F-4D97-AF65-F5344CB8AC3E}">
        <p14:creationId xmlns:p14="http://schemas.microsoft.com/office/powerpoint/2010/main" val="301315952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ctrTitle"/>
          </p:nvPr>
        </p:nvSpPr>
        <p:spPr>
          <a:xfrm>
            <a:off x="685800" y="2286000"/>
            <a:ext cx="7772400" cy="1143000"/>
          </a:xfrm>
        </p:spPr>
        <p:txBody>
          <a:bodyPr>
            <a:normAutofit fontScale="90000"/>
          </a:bodyPr>
          <a:lstStyle/>
          <a:p>
            <a:pPr algn="ctr"/>
            <a:r>
              <a:rPr lang="en-US" sz="4000" b="1" dirty="0" smtClean="0">
                <a:solidFill>
                  <a:srgbClr val="0070C0"/>
                </a:solidFill>
              </a:rPr>
              <a:t>Topic 26 – </a:t>
            </a:r>
            <a:r>
              <a:rPr lang="en-US" sz="4000" b="1" dirty="0">
                <a:solidFill>
                  <a:srgbClr val="0070C0"/>
                </a:solidFill>
              </a:rPr>
              <a:t>Hazardous Materials Awareness </a:t>
            </a:r>
            <a:endParaRPr lang="en-US" b="1" dirty="0" smtClean="0">
              <a:solidFill>
                <a:srgbClr val="0070C0"/>
              </a:solidFill>
            </a:endParaRPr>
          </a:p>
        </p:txBody>
      </p:sp>
    </p:spTree>
    <p:extLst>
      <p:ext uri="{BB962C8B-B14F-4D97-AF65-F5344CB8AC3E}">
        <p14:creationId xmlns:p14="http://schemas.microsoft.com/office/powerpoint/2010/main" val="16391391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r>
              <a:rPr lang="en-US" b="1" dirty="0" smtClean="0">
                <a:solidFill>
                  <a:srgbClr val="0070C0"/>
                </a:solidFill>
              </a:rPr>
              <a:t>Hazardous Materials</a:t>
            </a:r>
          </a:p>
        </p:txBody>
      </p:sp>
      <p:sp>
        <p:nvSpPr>
          <p:cNvPr id="176131" name="Rectangle 3"/>
          <p:cNvSpPr>
            <a:spLocks noGrp="1" noChangeArrowheads="1"/>
          </p:cNvSpPr>
          <p:nvPr>
            <p:ph type="body" idx="1"/>
          </p:nvPr>
        </p:nvSpPr>
        <p:spPr/>
        <p:txBody>
          <a:bodyPr>
            <a:normAutofit lnSpcReduction="10000"/>
          </a:bodyPr>
          <a:lstStyle/>
          <a:p>
            <a:r>
              <a:rPr lang="en-US" dirty="0"/>
              <a:t>Amateur radio operators may encounter </a:t>
            </a:r>
            <a:r>
              <a:rPr lang="en-US" dirty="0" err="1"/>
              <a:t>HazMat</a:t>
            </a:r>
            <a:r>
              <a:rPr lang="en-US" dirty="0"/>
              <a:t> incidents, or to assist with emergency communications in such incidents  </a:t>
            </a:r>
          </a:p>
          <a:p>
            <a:endParaRPr lang="en-US" dirty="0" smtClean="0"/>
          </a:p>
          <a:p>
            <a:r>
              <a:rPr lang="en-US" dirty="0" err="1" smtClean="0"/>
              <a:t>HazMat</a:t>
            </a:r>
            <a:r>
              <a:rPr lang="en-US" dirty="0" smtClean="0"/>
              <a:t> </a:t>
            </a:r>
          </a:p>
          <a:p>
            <a:pPr lvl="1"/>
            <a:r>
              <a:rPr lang="en-US" dirty="0" smtClean="0"/>
              <a:t>Any substances or materials, which if released in an uncontrolled manner (e.g., spilled), can be harmful to people, animals, crops, water systems, or other elements of the environment</a:t>
            </a:r>
          </a:p>
          <a:p>
            <a:pPr lvl="1"/>
            <a:endParaRPr lang="en-US" dirty="0" smtClean="0"/>
          </a:p>
        </p:txBody>
      </p:sp>
    </p:spTree>
    <p:extLst>
      <p:ext uri="{BB962C8B-B14F-4D97-AF65-F5344CB8AC3E}">
        <p14:creationId xmlns:p14="http://schemas.microsoft.com/office/powerpoint/2010/main" val="605139562"/>
      </p:ext>
    </p:extLst>
  </p:cSld>
  <p:clrMapOvr>
    <a:masterClrMapping/>
  </p:clrMapOvr>
  <p:transition spd="slow">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r>
              <a:rPr lang="en-US" b="1" dirty="0" smtClean="0">
                <a:solidFill>
                  <a:srgbClr val="0070C0"/>
                </a:solidFill>
              </a:rPr>
              <a:t>Hazardous Materials . . .</a:t>
            </a:r>
          </a:p>
        </p:txBody>
      </p:sp>
      <p:sp>
        <p:nvSpPr>
          <p:cNvPr id="177155" name="Rectangle 3"/>
          <p:cNvSpPr>
            <a:spLocks noGrp="1" noChangeArrowheads="1"/>
          </p:cNvSpPr>
          <p:nvPr>
            <p:ph type="body" idx="1"/>
          </p:nvPr>
        </p:nvSpPr>
        <p:spPr/>
        <p:txBody>
          <a:bodyPr>
            <a:normAutofit fontScale="92500" lnSpcReduction="20000"/>
          </a:bodyPr>
          <a:lstStyle/>
          <a:p>
            <a:pPr marL="514350" indent="-514350">
              <a:lnSpc>
                <a:spcPct val="90000"/>
              </a:lnSpc>
              <a:buFont typeface="+mj-lt"/>
              <a:buAutoNum type="arabicPeriod"/>
            </a:pPr>
            <a:r>
              <a:rPr lang="en-US" dirty="0" smtClean="0"/>
              <a:t>Corrode other materials</a:t>
            </a:r>
          </a:p>
          <a:p>
            <a:pPr marL="514350" indent="-514350">
              <a:lnSpc>
                <a:spcPct val="90000"/>
              </a:lnSpc>
              <a:buFont typeface="+mj-lt"/>
              <a:buAutoNum type="arabicPeriod"/>
            </a:pPr>
            <a:endParaRPr lang="en-US" dirty="0" smtClean="0"/>
          </a:p>
          <a:p>
            <a:pPr marL="514350" indent="-514350">
              <a:lnSpc>
                <a:spcPct val="90000"/>
              </a:lnSpc>
              <a:buFont typeface="+mj-lt"/>
              <a:buAutoNum type="arabicPeriod"/>
            </a:pPr>
            <a:r>
              <a:rPr lang="en-US" dirty="0" smtClean="0"/>
              <a:t>Explode or are easily ignited</a:t>
            </a:r>
          </a:p>
          <a:p>
            <a:pPr marL="514350" indent="-514350">
              <a:lnSpc>
                <a:spcPct val="90000"/>
              </a:lnSpc>
              <a:buFont typeface="+mj-lt"/>
              <a:buAutoNum type="arabicPeriod"/>
            </a:pPr>
            <a:endParaRPr lang="en-US" dirty="0" smtClean="0"/>
          </a:p>
          <a:p>
            <a:pPr marL="514350" indent="-514350">
              <a:lnSpc>
                <a:spcPct val="90000"/>
              </a:lnSpc>
              <a:buFont typeface="+mj-lt"/>
              <a:buAutoNum type="arabicPeriod"/>
            </a:pPr>
            <a:r>
              <a:rPr lang="en-US" dirty="0" smtClean="0"/>
              <a:t>React strongly with water</a:t>
            </a:r>
          </a:p>
          <a:p>
            <a:pPr marL="514350" indent="-514350">
              <a:lnSpc>
                <a:spcPct val="90000"/>
              </a:lnSpc>
              <a:buFont typeface="+mj-lt"/>
              <a:buAutoNum type="arabicPeriod"/>
            </a:pPr>
            <a:endParaRPr lang="en-US" dirty="0" smtClean="0"/>
          </a:p>
          <a:p>
            <a:pPr marL="514350" indent="-514350">
              <a:lnSpc>
                <a:spcPct val="90000"/>
              </a:lnSpc>
              <a:buFont typeface="+mj-lt"/>
              <a:buAutoNum type="arabicPeriod"/>
            </a:pPr>
            <a:r>
              <a:rPr lang="en-US" dirty="0" smtClean="0"/>
              <a:t>Are unstable when exposed to heat or shock</a:t>
            </a:r>
          </a:p>
          <a:p>
            <a:pPr marL="514350" indent="-514350">
              <a:lnSpc>
                <a:spcPct val="90000"/>
              </a:lnSpc>
              <a:buFont typeface="+mj-lt"/>
              <a:buAutoNum type="arabicPeriod"/>
            </a:pPr>
            <a:endParaRPr lang="en-US" dirty="0" smtClean="0"/>
          </a:p>
          <a:p>
            <a:pPr marL="514350" indent="-514350">
              <a:lnSpc>
                <a:spcPct val="90000"/>
              </a:lnSpc>
              <a:buFont typeface="+mj-lt"/>
              <a:buAutoNum type="arabicPeriod"/>
            </a:pPr>
            <a:r>
              <a:rPr lang="en-US" dirty="0" smtClean="0"/>
              <a:t>Are toxic to humans, animals, or the environment</a:t>
            </a:r>
          </a:p>
        </p:txBody>
      </p:sp>
      <p:pic>
        <p:nvPicPr>
          <p:cNvPr id="1196036" name="Picture 4" descr="unit2_Household_ha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387475"/>
            <a:ext cx="2819400"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632612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1196036"/>
                                        </p:tgtEl>
                                        <p:attrNameLst>
                                          <p:attrName>style.visibility</p:attrName>
                                        </p:attrNameLst>
                                      </p:cBhvr>
                                      <p:to>
                                        <p:strVal val="visible"/>
                                      </p:to>
                                    </p:set>
                                    <p:animEffect transition="in" filter="wedge">
                                      <p:cBhvr>
                                        <p:cTn id="7" dur="1000"/>
                                        <p:tgtEl>
                                          <p:spTgt spid="1196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8178" name="Rectangle 4"/>
          <p:cNvSpPr>
            <a:spLocks noGrp="1" noChangeArrowheads="1"/>
          </p:cNvSpPr>
          <p:nvPr>
            <p:ph type="title"/>
          </p:nvPr>
        </p:nvSpPr>
        <p:spPr/>
        <p:txBody>
          <a:bodyPr/>
          <a:lstStyle/>
          <a:p>
            <a:r>
              <a:rPr lang="en-US" b="1" dirty="0" err="1" smtClean="0">
                <a:solidFill>
                  <a:srgbClr val="0070C0"/>
                </a:solidFill>
              </a:rPr>
              <a:t>HazMat</a:t>
            </a:r>
            <a:endParaRPr lang="en-US" b="1" dirty="0" smtClean="0">
              <a:solidFill>
                <a:srgbClr val="0070C0"/>
              </a:solidFill>
            </a:endParaRPr>
          </a:p>
        </p:txBody>
      </p:sp>
      <p:sp>
        <p:nvSpPr>
          <p:cNvPr id="1193989" name="Rectangle 5"/>
          <p:cNvSpPr>
            <a:spLocks noGrp="1" noChangeArrowheads="1"/>
          </p:cNvSpPr>
          <p:nvPr>
            <p:ph type="body" sz="half" idx="1"/>
          </p:nvPr>
        </p:nvSpPr>
        <p:spPr/>
        <p:txBody>
          <a:bodyPr/>
          <a:lstStyle/>
          <a:p>
            <a:r>
              <a:rPr lang="en-US" sz="2200" smtClean="0"/>
              <a:t>Explosives</a:t>
            </a:r>
          </a:p>
          <a:p>
            <a:endParaRPr lang="en-US" sz="2200" smtClean="0"/>
          </a:p>
          <a:p>
            <a:r>
              <a:rPr lang="en-US" sz="2200" smtClean="0"/>
              <a:t>Gases </a:t>
            </a:r>
          </a:p>
          <a:p>
            <a:endParaRPr lang="en-US" sz="2200" smtClean="0"/>
          </a:p>
          <a:p>
            <a:r>
              <a:rPr lang="en-US" sz="2200" smtClean="0"/>
              <a:t>Flammable and combustible liquids</a:t>
            </a:r>
          </a:p>
          <a:p>
            <a:endParaRPr lang="en-US" sz="2200" smtClean="0"/>
          </a:p>
          <a:p>
            <a:r>
              <a:rPr lang="en-US" sz="2200" smtClean="0"/>
              <a:t>Flammable solids or substances </a:t>
            </a:r>
          </a:p>
          <a:p>
            <a:endParaRPr lang="en-US" sz="2200" smtClean="0"/>
          </a:p>
        </p:txBody>
      </p:sp>
      <p:sp>
        <p:nvSpPr>
          <p:cNvPr id="1193991" name="Rectangle 7"/>
          <p:cNvSpPr>
            <a:spLocks noGrp="1" noChangeArrowheads="1"/>
          </p:cNvSpPr>
          <p:nvPr>
            <p:ph type="body" sz="half" idx="2"/>
          </p:nvPr>
        </p:nvSpPr>
        <p:spPr/>
        <p:txBody>
          <a:bodyPr/>
          <a:lstStyle/>
          <a:p>
            <a:r>
              <a:rPr lang="en-US" sz="2200" smtClean="0"/>
              <a:t>Poisonous and infectious substances</a:t>
            </a:r>
          </a:p>
          <a:p>
            <a:endParaRPr lang="en-US" sz="2200" smtClean="0"/>
          </a:p>
          <a:p>
            <a:r>
              <a:rPr lang="en-US" sz="2200" smtClean="0"/>
              <a:t>Radioactive materials</a:t>
            </a:r>
          </a:p>
          <a:p>
            <a:endParaRPr lang="en-US" sz="2200" smtClean="0"/>
          </a:p>
          <a:p>
            <a:r>
              <a:rPr lang="en-US" sz="2200" smtClean="0"/>
              <a:t>Corrosives</a:t>
            </a:r>
          </a:p>
        </p:txBody>
      </p:sp>
      <p:pic>
        <p:nvPicPr>
          <p:cNvPr id="1193993" name="Picture 9" descr="hazmat-training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191000"/>
            <a:ext cx="21336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3995" name="Picture 11" descr="hazm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4191000"/>
            <a:ext cx="1143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162170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93989">
                                            <p:txEl>
                                              <p:pRg st="0" end="0"/>
                                            </p:txEl>
                                          </p:spTgt>
                                        </p:tgtEl>
                                        <p:attrNameLst>
                                          <p:attrName>style.visibility</p:attrName>
                                        </p:attrNameLst>
                                      </p:cBhvr>
                                      <p:to>
                                        <p:strVal val="visible"/>
                                      </p:to>
                                    </p:set>
                                    <p:anim calcmode="lin" valueType="num">
                                      <p:cBhvr additive="base">
                                        <p:cTn id="7" dur="500" fill="hold"/>
                                        <p:tgtEl>
                                          <p:spTgt spid="119398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93989">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193989">
                                            <p:txEl>
                                              <p:pRg st="2" end="2"/>
                                            </p:txEl>
                                          </p:spTgt>
                                        </p:tgtEl>
                                        <p:attrNameLst>
                                          <p:attrName>style.visibility</p:attrName>
                                        </p:attrNameLst>
                                      </p:cBhvr>
                                      <p:to>
                                        <p:strVal val="visible"/>
                                      </p:to>
                                    </p:set>
                                    <p:anim calcmode="lin" valueType="num">
                                      <p:cBhvr additive="base">
                                        <p:cTn id="12" dur="500" fill="hold"/>
                                        <p:tgtEl>
                                          <p:spTgt spid="1193989">
                                            <p:txEl>
                                              <p:pRg st="2" end="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193989">
                                            <p:txEl>
                                              <p:pRg st="2" end="2"/>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193989">
                                            <p:txEl>
                                              <p:pRg st="4" end="4"/>
                                            </p:txEl>
                                          </p:spTgt>
                                        </p:tgtEl>
                                        <p:attrNameLst>
                                          <p:attrName>style.visibility</p:attrName>
                                        </p:attrNameLst>
                                      </p:cBhvr>
                                      <p:to>
                                        <p:strVal val="visible"/>
                                      </p:to>
                                    </p:set>
                                    <p:anim calcmode="lin" valueType="num">
                                      <p:cBhvr additive="base">
                                        <p:cTn id="17" dur="500" fill="hold"/>
                                        <p:tgtEl>
                                          <p:spTgt spid="1193989">
                                            <p:txEl>
                                              <p:pRg st="4" end="4"/>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193989">
                                            <p:txEl>
                                              <p:pRg st="4" end="4"/>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193989">
                                            <p:txEl>
                                              <p:pRg st="6" end="6"/>
                                            </p:txEl>
                                          </p:spTgt>
                                        </p:tgtEl>
                                        <p:attrNameLst>
                                          <p:attrName>style.visibility</p:attrName>
                                        </p:attrNameLst>
                                      </p:cBhvr>
                                      <p:to>
                                        <p:strVal val="visible"/>
                                      </p:to>
                                    </p:set>
                                    <p:anim calcmode="lin" valueType="num">
                                      <p:cBhvr additive="base">
                                        <p:cTn id="22" dur="500" fill="hold"/>
                                        <p:tgtEl>
                                          <p:spTgt spid="1193989">
                                            <p:txEl>
                                              <p:pRg st="6" end="6"/>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193989">
                                            <p:txEl>
                                              <p:pRg st="6" end="6"/>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1193991">
                                            <p:txEl>
                                              <p:pRg st="0" end="0"/>
                                            </p:txEl>
                                          </p:spTgt>
                                        </p:tgtEl>
                                        <p:attrNameLst>
                                          <p:attrName>style.visibility</p:attrName>
                                        </p:attrNameLst>
                                      </p:cBhvr>
                                      <p:to>
                                        <p:strVal val="visible"/>
                                      </p:to>
                                    </p:set>
                                    <p:anim calcmode="lin" valueType="num">
                                      <p:cBhvr additive="base">
                                        <p:cTn id="27" dur="500" fill="hold"/>
                                        <p:tgtEl>
                                          <p:spTgt spid="1193991">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193991">
                                            <p:txEl>
                                              <p:pRg st="0" end="0"/>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1193991">
                                            <p:txEl>
                                              <p:pRg st="2" end="2"/>
                                            </p:txEl>
                                          </p:spTgt>
                                        </p:tgtEl>
                                        <p:attrNameLst>
                                          <p:attrName>style.visibility</p:attrName>
                                        </p:attrNameLst>
                                      </p:cBhvr>
                                      <p:to>
                                        <p:strVal val="visible"/>
                                      </p:to>
                                    </p:set>
                                    <p:anim calcmode="lin" valueType="num">
                                      <p:cBhvr additive="base">
                                        <p:cTn id="32" dur="500" fill="hold"/>
                                        <p:tgtEl>
                                          <p:spTgt spid="1193991">
                                            <p:txEl>
                                              <p:pRg st="2" end="2"/>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1193991">
                                            <p:txEl>
                                              <p:pRg st="2" end="2"/>
                                            </p:txEl>
                                          </p:spTgt>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3000"/>
                            </p:stCondLst>
                            <p:childTnLst>
                              <p:par>
                                <p:cTn id="35" presetID="2" presetClass="entr" presetSubtype="2" fill="hold" grpId="0" nodeType="afterEffect">
                                  <p:stCondLst>
                                    <p:cond delay="0"/>
                                  </p:stCondLst>
                                  <p:childTnLst>
                                    <p:set>
                                      <p:cBhvr>
                                        <p:cTn id="36" dur="1" fill="hold">
                                          <p:stCondLst>
                                            <p:cond delay="0"/>
                                          </p:stCondLst>
                                        </p:cTn>
                                        <p:tgtEl>
                                          <p:spTgt spid="1193991">
                                            <p:txEl>
                                              <p:pRg st="4" end="4"/>
                                            </p:txEl>
                                          </p:spTgt>
                                        </p:tgtEl>
                                        <p:attrNameLst>
                                          <p:attrName>style.visibility</p:attrName>
                                        </p:attrNameLst>
                                      </p:cBhvr>
                                      <p:to>
                                        <p:strVal val="visible"/>
                                      </p:to>
                                    </p:set>
                                    <p:anim calcmode="lin" valueType="num">
                                      <p:cBhvr additive="base">
                                        <p:cTn id="37" dur="500" fill="hold"/>
                                        <p:tgtEl>
                                          <p:spTgt spid="1193991">
                                            <p:txEl>
                                              <p:pRg st="4" end="4"/>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193991">
                                            <p:txEl>
                                              <p:pRg st="4" end="4"/>
                                            </p:txEl>
                                          </p:spTgt>
                                        </p:tgtEl>
                                        <p:attrNameLst>
                                          <p:attrName>ppt_y</p:attrName>
                                        </p:attrNameLst>
                                      </p:cBhvr>
                                      <p:tavLst>
                                        <p:tav tm="0">
                                          <p:val>
                                            <p:strVal val="#ppt_y"/>
                                          </p:val>
                                        </p:tav>
                                        <p:tav tm="100000">
                                          <p:val>
                                            <p:strVal val="#ppt_y"/>
                                          </p:val>
                                        </p:tav>
                                      </p:tavLst>
                                    </p:anim>
                                  </p:childTnLst>
                                </p:cTn>
                              </p:par>
                              <p:par>
                                <p:cTn id="39" presetID="9" presetClass="entr" presetSubtype="0" fill="hold" nodeType="withEffect">
                                  <p:stCondLst>
                                    <p:cond delay="0"/>
                                  </p:stCondLst>
                                  <p:childTnLst>
                                    <p:set>
                                      <p:cBhvr>
                                        <p:cTn id="40" dur="1" fill="hold">
                                          <p:stCondLst>
                                            <p:cond delay="0"/>
                                          </p:stCondLst>
                                        </p:cTn>
                                        <p:tgtEl>
                                          <p:spTgt spid="1193995"/>
                                        </p:tgtEl>
                                        <p:attrNameLst>
                                          <p:attrName>style.visibility</p:attrName>
                                        </p:attrNameLst>
                                      </p:cBhvr>
                                      <p:to>
                                        <p:strVal val="visible"/>
                                      </p:to>
                                    </p:set>
                                    <p:animEffect transition="in" filter="dissolve">
                                      <p:cBhvr>
                                        <p:cTn id="41" dur="1000"/>
                                        <p:tgtEl>
                                          <p:spTgt spid="1193995"/>
                                        </p:tgtEl>
                                      </p:cBhvr>
                                    </p:animEffect>
                                  </p:childTnLst>
                                </p:cTn>
                              </p:par>
                              <p:par>
                                <p:cTn id="42" presetID="9" presetClass="entr" presetSubtype="0" fill="hold" nodeType="withEffect">
                                  <p:stCondLst>
                                    <p:cond delay="0"/>
                                  </p:stCondLst>
                                  <p:childTnLst>
                                    <p:set>
                                      <p:cBhvr>
                                        <p:cTn id="43" dur="1" fill="hold">
                                          <p:stCondLst>
                                            <p:cond delay="0"/>
                                          </p:stCondLst>
                                        </p:cTn>
                                        <p:tgtEl>
                                          <p:spTgt spid="1193993"/>
                                        </p:tgtEl>
                                        <p:attrNameLst>
                                          <p:attrName>style.visibility</p:attrName>
                                        </p:attrNameLst>
                                      </p:cBhvr>
                                      <p:to>
                                        <p:strVal val="visible"/>
                                      </p:to>
                                    </p:set>
                                    <p:animEffect transition="in" filter="dissolve">
                                      <p:cBhvr>
                                        <p:cTn id="44" dur="1000"/>
                                        <p:tgtEl>
                                          <p:spTgt spid="11939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3989" grpId="0" build="p"/>
      <p:bldP spid="119399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r>
              <a:rPr lang="en-US" b="1" dirty="0" smtClean="0">
                <a:solidFill>
                  <a:srgbClr val="0070C0"/>
                </a:solidFill>
              </a:rPr>
              <a:t>Sources of Hazardous Materials</a:t>
            </a:r>
          </a:p>
        </p:txBody>
      </p:sp>
      <p:sp>
        <p:nvSpPr>
          <p:cNvPr id="179203" name="Rectangle 3"/>
          <p:cNvSpPr>
            <a:spLocks noGrp="1" noChangeArrowheads="1"/>
          </p:cNvSpPr>
          <p:nvPr>
            <p:ph type="body" idx="1"/>
          </p:nvPr>
        </p:nvSpPr>
        <p:spPr/>
        <p:txBody>
          <a:bodyPr>
            <a:normAutofit fontScale="92500" lnSpcReduction="10000"/>
          </a:bodyPr>
          <a:lstStyle/>
          <a:p>
            <a:pPr>
              <a:lnSpc>
                <a:spcPct val="90000"/>
              </a:lnSpc>
            </a:pPr>
            <a:r>
              <a:rPr lang="en-US" smtClean="0"/>
              <a:t>Chemical plants</a:t>
            </a:r>
          </a:p>
          <a:p>
            <a:pPr>
              <a:lnSpc>
                <a:spcPct val="90000"/>
              </a:lnSpc>
            </a:pPr>
            <a:endParaRPr lang="en-US" smtClean="0"/>
          </a:p>
          <a:p>
            <a:pPr>
              <a:lnSpc>
                <a:spcPct val="90000"/>
              </a:lnSpc>
            </a:pPr>
            <a:r>
              <a:rPr lang="en-US" smtClean="0"/>
              <a:t>Service stations</a:t>
            </a:r>
          </a:p>
          <a:p>
            <a:pPr>
              <a:lnSpc>
                <a:spcPct val="90000"/>
              </a:lnSpc>
            </a:pPr>
            <a:endParaRPr lang="en-US" smtClean="0"/>
          </a:p>
          <a:p>
            <a:pPr>
              <a:lnSpc>
                <a:spcPct val="90000"/>
              </a:lnSpc>
            </a:pPr>
            <a:r>
              <a:rPr lang="en-US" smtClean="0"/>
              <a:t>Hospitals</a:t>
            </a:r>
          </a:p>
          <a:p>
            <a:pPr>
              <a:lnSpc>
                <a:spcPct val="90000"/>
              </a:lnSpc>
            </a:pPr>
            <a:endParaRPr lang="en-US" smtClean="0"/>
          </a:p>
          <a:p>
            <a:pPr>
              <a:lnSpc>
                <a:spcPct val="90000"/>
              </a:lnSpc>
            </a:pPr>
            <a:r>
              <a:rPr lang="en-US" smtClean="0"/>
              <a:t>Hazardous materials waste sites</a:t>
            </a:r>
          </a:p>
          <a:p>
            <a:pPr>
              <a:lnSpc>
                <a:spcPct val="90000"/>
              </a:lnSpc>
            </a:pPr>
            <a:endParaRPr lang="en-US" smtClean="0"/>
          </a:p>
          <a:p>
            <a:pPr>
              <a:lnSpc>
                <a:spcPct val="90000"/>
              </a:lnSpc>
            </a:pPr>
            <a:r>
              <a:rPr lang="en-US" smtClean="0"/>
              <a:t>Transport vehicles</a:t>
            </a:r>
          </a:p>
        </p:txBody>
      </p:sp>
      <p:pic>
        <p:nvPicPr>
          <p:cNvPr id="1203205" name="Picture 5" descr="pla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1371600"/>
            <a:ext cx="152400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3207" name="Picture 7" descr="gas-st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200400"/>
            <a:ext cx="110966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3209" name="Picture 9" descr="projects3-thum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4876800"/>
            <a:ext cx="16764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3211" name="Picture 11" descr="photo_8600_lg_tank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2438400"/>
            <a:ext cx="15240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107437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3" fill="hold" nodeType="withEffect">
                                  <p:stCondLst>
                                    <p:cond delay="0"/>
                                  </p:stCondLst>
                                  <p:childTnLst>
                                    <p:set>
                                      <p:cBhvr>
                                        <p:cTn id="6" dur="1" fill="hold">
                                          <p:stCondLst>
                                            <p:cond delay="0"/>
                                          </p:stCondLst>
                                        </p:cTn>
                                        <p:tgtEl>
                                          <p:spTgt spid="1203205"/>
                                        </p:tgtEl>
                                        <p:attrNameLst>
                                          <p:attrName>style.visibility</p:attrName>
                                        </p:attrNameLst>
                                      </p:cBhvr>
                                      <p:to>
                                        <p:strVal val="visible"/>
                                      </p:to>
                                    </p:set>
                                    <p:anim calcmode="lin" valueType="num">
                                      <p:cBhvr additive="base">
                                        <p:cTn id="7" dur="500" fill="hold"/>
                                        <p:tgtEl>
                                          <p:spTgt spid="1203205"/>
                                        </p:tgtEl>
                                        <p:attrNameLst>
                                          <p:attrName>ppt_x</p:attrName>
                                        </p:attrNameLst>
                                      </p:cBhvr>
                                      <p:tavLst>
                                        <p:tav tm="0">
                                          <p:val>
                                            <p:strVal val="1+#ppt_w/2"/>
                                          </p:val>
                                        </p:tav>
                                        <p:tav tm="100000">
                                          <p:val>
                                            <p:strVal val="#ppt_x"/>
                                          </p:val>
                                        </p:tav>
                                      </p:tavLst>
                                    </p:anim>
                                    <p:anim calcmode="lin" valueType="num">
                                      <p:cBhvr additive="base">
                                        <p:cTn id="8" dur="500" fill="hold"/>
                                        <p:tgtEl>
                                          <p:spTgt spid="1203205"/>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203207"/>
                                        </p:tgtEl>
                                        <p:attrNameLst>
                                          <p:attrName>style.visibility</p:attrName>
                                        </p:attrNameLst>
                                      </p:cBhvr>
                                      <p:to>
                                        <p:strVal val="visible"/>
                                      </p:to>
                                    </p:set>
                                    <p:anim calcmode="lin" valueType="num">
                                      <p:cBhvr additive="base">
                                        <p:cTn id="11" dur="500" fill="hold"/>
                                        <p:tgtEl>
                                          <p:spTgt spid="1203207"/>
                                        </p:tgtEl>
                                        <p:attrNameLst>
                                          <p:attrName>ppt_x</p:attrName>
                                        </p:attrNameLst>
                                      </p:cBhvr>
                                      <p:tavLst>
                                        <p:tav tm="0">
                                          <p:val>
                                            <p:strVal val="1+#ppt_w/2"/>
                                          </p:val>
                                        </p:tav>
                                        <p:tav tm="100000">
                                          <p:val>
                                            <p:strVal val="#ppt_x"/>
                                          </p:val>
                                        </p:tav>
                                      </p:tavLst>
                                    </p:anim>
                                    <p:anim calcmode="lin" valueType="num">
                                      <p:cBhvr additive="base">
                                        <p:cTn id="12" dur="500" fill="hold"/>
                                        <p:tgtEl>
                                          <p:spTgt spid="1203207"/>
                                        </p:tgtEl>
                                        <p:attrNameLst>
                                          <p:attrName>ppt_y</p:attrName>
                                        </p:attrNameLst>
                                      </p:cBhvr>
                                      <p:tavLst>
                                        <p:tav tm="0">
                                          <p:val>
                                            <p:strVal val="#ppt_y"/>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203209"/>
                                        </p:tgtEl>
                                        <p:attrNameLst>
                                          <p:attrName>style.visibility</p:attrName>
                                        </p:attrNameLst>
                                      </p:cBhvr>
                                      <p:to>
                                        <p:strVal val="visible"/>
                                      </p:to>
                                    </p:set>
                                    <p:anim calcmode="lin" valueType="num">
                                      <p:cBhvr additive="base">
                                        <p:cTn id="15" dur="500" fill="hold"/>
                                        <p:tgtEl>
                                          <p:spTgt spid="1203209"/>
                                        </p:tgtEl>
                                        <p:attrNameLst>
                                          <p:attrName>ppt_x</p:attrName>
                                        </p:attrNameLst>
                                      </p:cBhvr>
                                      <p:tavLst>
                                        <p:tav tm="0">
                                          <p:val>
                                            <p:strVal val="1+#ppt_w/2"/>
                                          </p:val>
                                        </p:tav>
                                        <p:tav tm="100000">
                                          <p:val>
                                            <p:strVal val="#ppt_x"/>
                                          </p:val>
                                        </p:tav>
                                      </p:tavLst>
                                    </p:anim>
                                    <p:anim calcmode="lin" valueType="num">
                                      <p:cBhvr additive="base">
                                        <p:cTn id="16" dur="500" fill="hold"/>
                                        <p:tgtEl>
                                          <p:spTgt spid="1203209"/>
                                        </p:tgtEl>
                                        <p:attrNameLst>
                                          <p:attrName>ppt_y</p:attrName>
                                        </p:attrNameLst>
                                      </p:cBhvr>
                                      <p:tavLst>
                                        <p:tav tm="0">
                                          <p:val>
                                            <p:strVal val="1+#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1203211"/>
                                        </p:tgtEl>
                                        <p:attrNameLst>
                                          <p:attrName>style.visibility</p:attrName>
                                        </p:attrNameLst>
                                      </p:cBhvr>
                                      <p:to>
                                        <p:strVal val="visible"/>
                                      </p:to>
                                    </p:set>
                                    <p:anim calcmode="lin" valueType="num">
                                      <p:cBhvr additive="base">
                                        <p:cTn id="19" dur="500" fill="hold"/>
                                        <p:tgtEl>
                                          <p:spTgt spid="1203211"/>
                                        </p:tgtEl>
                                        <p:attrNameLst>
                                          <p:attrName>ppt_x</p:attrName>
                                        </p:attrNameLst>
                                      </p:cBhvr>
                                      <p:tavLst>
                                        <p:tav tm="0">
                                          <p:val>
                                            <p:strVal val="0-#ppt_w/2"/>
                                          </p:val>
                                        </p:tav>
                                        <p:tav tm="100000">
                                          <p:val>
                                            <p:strVal val="#ppt_x"/>
                                          </p:val>
                                        </p:tav>
                                      </p:tavLst>
                                    </p:anim>
                                    <p:anim calcmode="lin" valueType="num">
                                      <p:cBhvr additive="base">
                                        <p:cTn id="20" dur="500" fill="hold"/>
                                        <p:tgtEl>
                                          <p:spTgt spid="12032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normAutofit/>
          </a:bodyPr>
          <a:lstStyle/>
          <a:p>
            <a:pPr algn="ctr"/>
            <a:r>
              <a:rPr lang="en-US" sz="3200" b="1" dirty="0" smtClean="0">
                <a:solidFill>
                  <a:srgbClr val="0070C0"/>
                </a:solidFill>
              </a:rPr>
              <a:t>Hazardous Chemicals On The Move</a:t>
            </a:r>
            <a:br>
              <a:rPr lang="en-US" sz="3200" b="1" dirty="0" smtClean="0">
                <a:solidFill>
                  <a:srgbClr val="0070C0"/>
                </a:solidFill>
              </a:rPr>
            </a:br>
            <a:r>
              <a:rPr lang="en-US" sz="2700" b="1" dirty="0" smtClean="0"/>
              <a:t>Regulatory is the Department of Transportation (DOT)</a:t>
            </a:r>
          </a:p>
        </p:txBody>
      </p:sp>
      <p:grpSp>
        <p:nvGrpSpPr>
          <p:cNvPr id="2" name="Group 39"/>
          <p:cNvGrpSpPr>
            <a:grpSpLocks/>
          </p:cNvGrpSpPr>
          <p:nvPr/>
        </p:nvGrpSpPr>
        <p:grpSpPr bwMode="auto">
          <a:xfrm>
            <a:off x="692150" y="1503363"/>
            <a:ext cx="4337050" cy="3937000"/>
            <a:chOff x="240" y="947"/>
            <a:chExt cx="2732" cy="2480"/>
          </a:xfrm>
        </p:grpSpPr>
        <p:pic>
          <p:nvPicPr>
            <p:cNvPr id="183317" name="Picture 6" descr="unit2_IdentifyingHazardousMaterialsinTransit_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947"/>
              <a:ext cx="2466" cy="2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318" name="Freeform 7"/>
            <p:cNvSpPr>
              <a:spLocks/>
            </p:cNvSpPr>
            <p:nvPr/>
          </p:nvSpPr>
          <p:spPr bwMode="auto">
            <a:xfrm>
              <a:off x="2636" y="1651"/>
              <a:ext cx="87" cy="82"/>
            </a:xfrm>
            <a:custGeom>
              <a:avLst/>
              <a:gdLst>
                <a:gd name="T0" fmla="*/ 19 w 87"/>
                <a:gd name="T1" fmla="*/ 0 h 82"/>
                <a:gd name="T2" fmla="*/ 70 w 87"/>
                <a:gd name="T3" fmla="*/ 15 h 82"/>
                <a:gd name="T4" fmla="*/ 70 w 87"/>
                <a:gd name="T5" fmla="*/ 13 h 82"/>
                <a:gd name="T6" fmla="*/ 70 w 87"/>
                <a:gd name="T7" fmla="*/ 11 h 82"/>
                <a:gd name="T8" fmla="*/ 69 w 87"/>
                <a:gd name="T9" fmla="*/ 10 h 82"/>
                <a:gd name="T10" fmla="*/ 69 w 87"/>
                <a:gd name="T11" fmla="*/ 7 h 82"/>
                <a:gd name="T12" fmla="*/ 69 w 87"/>
                <a:gd name="T13" fmla="*/ 6 h 82"/>
                <a:gd name="T14" fmla="*/ 67 w 87"/>
                <a:gd name="T15" fmla="*/ 4 h 82"/>
                <a:gd name="T16" fmla="*/ 65 w 87"/>
                <a:gd name="T17" fmla="*/ 3 h 82"/>
                <a:gd name="T18" fmla="*/ 62 w 87"/>
                <a:gd name="T19" fmla="*/ 3 h 82"/>
                <a:gd name="T20" fmla="*/ 58 w 87"/>
                <a:gd name="T21" fmla="*/ 3 h 82"/>
                <a:gd name="T22" fmla="*/ 87 w 87"/>
                <a:gd name="T23" fmla="*/ 0 h 82"/>
                <a:gd name="T24" fmla="*/ 84 w 87"/>
                <a:gd name="T25" fmla="*/ 3 h 82"/>
                <a:gd name="T26" fmla="*/ 82 w 87"/>
                <a:gd name="T27" fmla="*/ 3 h 82"/>
                <a:gd name="T28" fmla="*/ 80 w 87"/>
                <a:gd name="T29" fmla="*/ 3 h 82"/>
                <a:gd name="T30" fmla="*/ 79 w 87"/>
                <a:gd name="T31" fmla="*/ 4 h 82"/>
                <a:gd name="T32" fmla="*/ 76 w 87"/>
                <a:gd name="T33" fmla="*/ 4 h 82"/>
                <a:gd name="T34" fmla="*/ 76 w 87"/>
                <a:gd name="T35" fmla="*/ 7 h 82"/>
                <a:gd name="T36" fmla="*/ 75 w 87"/>
                <a:gd name="T37" fmla="*/ 8 h 82"/>
                <a:gd name="T38" fmla="*/ 75 w 87"/>
                <a:gd name="T39" fmla="*/ 11 h 82"/>
                <a:gd name="T40" fmla="*/ 75 w 87"/>
                <a:gd name="T41" fmla="*/ 12 h 82"/>
                <a:gd name="T42" fmla="*/ 75 w 87"/>
                <a:gd name="T43" fmla="*/ 13 h 82"/>
                <a:gd name="T44" fmla="*/ 75 w 87"/>
                <a:gd name="T45" fmla="*/ 82 h 82"/>
                <a:gd name="T46" fmla="*/ 19 w 87"/>
                <a:gd name="T47" fmla="*/ 17 h 82"/>
                <a:gd name="T48" fmla="*/ 19 w 87"/>
                <a:gd name="T49" fmla="*/ 71 h 82"/>
                <a:gd name="T50" fmla="*/ 19 w 87"/>
                <a:gd name="T51" fmla="*/ 73 h 82"/>
                <a:gd name="T52" fmla="*/ 20 w 87"/>
                <a:gd name="T53" fmla="*/ 75 h 82"/>
                <a:gd name="T54" fmla="*/ 20 w 87"/>
                <a:gd name="T55" fmla="*/ 77 h 82"/>
                <a:gd name="T56" fmla="*/ 22 w 87"/>
                <a:gd name="T57" fmla="*/ 77 h 82"/>
                <a:gd name="T58" fmla="*/ 22 w 87"/>
                <a:gd name="T59" fmla="*/ 80 h 82"/>
                <a:gd name="T60" fmla="*/ 24 w 87"/>
                <a:gd name="T61" fmla="*/ 80 h 82"/>
                <a:gd name="T62" fmla="*/ 26 w 87"/>
                <a:gd name="T63" fmla="*/ 81 h 82"/>
                <a:gd name="T64" fmla="*/ 27 w 87"/>
                <a:gd name="T65" fmla="*/ 81 h 82"/>
                <a:gd name="T66" fmla="*/ 28 w 87"/>
                <a:gd name="T67" fmla="*/ 81 h 82"/>
                <a:gd name="T68" fmla="*/ 31 w 87"/>
                <a:gd name="T69" fmla="*/ 82 h 82"/>
                <a:gd name="T70" fmla="*/ 4 w 87"/>
                <a:gd name="T71" fmla="*/ 81 h 82"/>
                <a:gd name="T72" fmla="*/ 7 w 87"/>
                <a:gd name="T73" fmla="*/ 81 h 82"/>
                <a:gd name="T74" fmla="*/ 9 w 87"/>
                <a:gd name="T75" fmla="*/ 80 h 82"/>
                <a:gd name="T76" fmla="*/ 10 w 87"/>
                <a:gd name="T77" fmla="*/ 80 h 82"/>
                <a:gd name="T78" fmla="*/ 11 w 87"/>
                <a:gd name="T79" fmla="*/ 80 h 82"/>
                <a:gd name="T80" fmla="*/ 13 w 87"/>
                <a:gd name="T81" fmla="*/ 78 h 82"/>
                <a:gd name="T82" fmla="*/ 13 w 87"/>
                <a:gd name="T83" fmla="*/ 77 h 82"/>
                <a:gd name="T84" fmla="*/ 14 w 87"/>
                <a:gd name="T85" fmla="*/ 76 h 82"/>
                <a:gd name="T86" fmla="*/ 14 w 87"/>
                <a:gd name="T87" fmla="*/ 73 h 82"/>
                <a:gd name="T88" fmla="*/ 14 w 87"/>
                <a:gd name="T89" fmla="*/ 71 h 82"/>
                <a:gd name="T90" fmla="*/ 15 w 87"/>
                <a:gd name="T91" fmla="*/ 68 h 82"/>
                <a:gd name="T92" fmla="*/ 14 w 87"/>
                <a:gd name="T93" fmla="*/ 11 h 82"/>
                <a:gd name="T94" fmla="*/ 13 w 87"/>
                <a:gd name="T95" fmla="*/ 10 h 82"/>
                <a:gd name="T96" fmla="*/ 10 w 87"/>
                <a:gd name="T97" fmla="*/ 8 h 82"/>
                <a:gd name="T98" fmla="*/ 10 w 87"/>
                <a:gd name="T99" fmla="*/ 7 h 82"/>
                <a:gd name="T100" fmla="*/ 7 w 87"/>
                <a:gd name="T101" fmla="*/ 6 h 82"/>
                <a:gd name="T102" fmla="*/ 6 w 87"/>
                <a:gd name="T103" fmla="*/ 4 h 82"/>
                <a:gd name="T104" fmla="*/ 4 w 87"/>
                <a:gd name="T105" fmla="*/ 4 h 82"/>
                <a:gd name="T106" fmla="*/ 2 w 87"/>
                <a:gd name="T107" fmla="*/ 3 h 82"/>
                <a:gd name="T108" fmla="*/ 1 w 87"/>
                <a:gd name="T109" fmla="*/ 3 h 82"/>
                <a:gd name="T110" fmla="*/ 0 w 87"/>
                <a:gd name="T111" fmla="*/ 0 h 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7"/>
                <a:gd name="T169" fmla="*/ 0 h 82"/>
                <a:gd name="T170" fmla="*/ 87 w 87"/>
                <a:gd name="T171" fmla="*/ 82 h 8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7" h="82">
                  <a:moveTo>
                    <a:pt x="0" y="0"/>
                  </a:moveTo>
                  <a:lnTo>
                    <a:pt x="19" y="0"/>
                  </a:lnTo>
                  <a:lnTo>
                    <a:pt x="70" y="63"/>
                  </a:lnTo>
                  <a:lnTo>
                    <a:pt x="70" y="15"/>
                  </a:lnTo>
                  <a:lnTo>
                    <a:pt x="70" y="13"/>
                  </a:lnTo>
                  <a:lnTo>
                    <a:pt x="70" y="12"/>
                  </a:lnTo>
                  <a:lnTo>
                    <a:pt x="70" y="11"/>
                  </a:lnTo>
                  <a:lnTo>
                    <a:pt x="70" y="10"/>
                  </a:lnTo>
                  <a:lnTo>
                    <a:pt x="69" y="10"/>
                  </a:lnTo>
                  <a:lnTo>
                    <a:pt x="69" y="8"/>
                  </a:lnTo>
                  <a:lnTo>
                    <a:pt x="69" y="7"/>
                  </a:lnTo>
                  <a:lnTo>
                    <a:pt x="69" y="6"/>
                  </a:lnTo>
                  <a:lnTo>
                    <a:pt x="67" y="4"/>
                  </a:lnTo>
                  <a:lnTo>
                    <a:pt x="66" y="4"/>
                  </a:lnTo>
                  <a:lnTo>
                    <a:pt x="65" y="3"/>
                  </a:lnTo>
                  <a:lnTo>
                    <a:pt x="63" y="3"/>
                  </a:lnTo>
                  <a:lnTo>
                    <a:pt x="62" y="3"/>
                  </a:lnTo>
                  <a:lnTo>
                    <a:pt x="58" y="3"/>
                  </a:lnTo>
                  <a:lnTo>
                    <a:pt x="58" y="0"/>
                  </a:lnTo>
                  <a:lnTo>
                    <a:pt x="87" y="0"/>
                  </a:lnTo>
                  <a:lnTo>
                    <a:pt x="87" y="3"/>
                  </a:lnTo>
                  <a:lnTo>
                    <a:pt x="84" y="3"/>
                  </a:lnTo>
                  <a:lnTo>
                    <a:pt x="83" y="3"/>
                  </a:lnTo>
                  <a:lnTo>
                    <a:pt x="82" y="3"/>
                  </a:lnTo>
                  <a:lnTo>
                    <a:pt x="80" y="3"/>
                  </a:lnTo>
                  <a:lnTo>
                    <a:pt x="80" y="4"/>
                  </a:lnTo>
                  <a:lnTo>
                    <a:pt x="79" y="4"/>
                  </a:lnTo>
                  <a:lnTo>
                    <a:pt x="78" y="4"/>
                  </a:lnTo>
                  <a:lnTo>
                    <a:pt x="76" y="4"/>
                  </a:lnTo>
                  <a:lnTo>
                    <a:pt x="76" y="6"/>
                  </a:lnTo>
                  <a:lnTo>
                    <a:pt x="76" y="7"/>
                  </a:lnTo>
                  <a:lnTo>
                    <a:pt x="75" y="7"/>
                  </a:lnTo>
                  <a:lnTo>
                    <a:pt x="75" y="8"/>
                  </a:lnTo>
                  <a:lnTo>
                    <a:pt x="75" y="10"/>
                  </a:lnTo>
                  <a:lnTo>
                    <a:pt x="75" y="11"/>
                  </a:lnTo>
                  <a:lnTo>
                    <a:pt x="75" y="12"/>
                  </a:lnTo>
                  <a:lnTo>
                    <a:pt x="75" y="13"/>
                  </a:lnTo>
                  <a:lnTo>
                    <a:pt x="75" y="15"/>
                  </a:lnTo>
                  <a:lnTo>
                    <a:pt x="75" y="82"/>
                  </a:lnTo>
                  <a:lnTo>
                    <a:pt x="74" y="82"/>
                  </a:lnTo>
                  <a:lnTo>
                    <a:pt x="19" y="17"/>
                  </a:lnTo>
                  <a:lnTo>
                    <a:pt x="19" y="68"/>
                  </a:lnTo>
                  <a:lnTo>
                    <a:pt x="19" y="71"/>
                  </a:lnTo>
                  <a:lnTo>
                    <a:pt x="19" y="72"/>
                  </a:lnTo>
                  <a:lnTo>
                    <a:pt x="19" y="73"/>
                  </a:lnTo>
                  <a:lnTo>
                    <a:pt x="20" y="75"/>
                  </a:lnTo>
                  <a:lnTo>
                    <a:pt x="20" y="76"/>
                  </a:lnTo>
                  <a:lnTo>
                    <a:pt x="20" y="77"/>
                  </a:lnTo>
                  <a:lnTo>
                    <a:pt x="22" y="77"/>
                  </a:lnTo>
                  <a:lnTo>
                    <a:pt x="22" y="78"/>
                  </a:lnTo>
                  <a:lnTo>
                    <a:pt x="22" y="80"/>
                  </a:lnTo>
                  <a:lnTo>
                    <a:pt x="23" y="80"/>
                  </a:lnTo>
                  <a:lnTo>
                    <a:pt x="24" y="80"/>
                  </a:lnTo>
                  <a:lnTo>
                    <a:pt x="26" y="80"/>
                  </a:lnTo>
                  <a:lnTo>
                    <a:pt x="26" y="81"/>
                  </a:lnTo>
                  <a:lnTo>
                    <a:pt x="27" y="81"/>
                  </a:lnTo>
                  <a:lnTo>
                    <a:pt x="28" y="81"/>
                  </a:lnTo>
                  <a:lnTo>
                    <a:pt x="31" y="81"/>
                  </a:lnTo>
                  <a:lnTo>
                    <a:pt x="31" y="82"/>
                  </a:lnTo>
                  <a:lnTo>
                    <a:pt x="4" y="82"/>
                  </a:lnTo>
                  <a:lnTo>
                    <a:pt x="4" y="81"/>
                  </a:lnTo>
                  <a:lnTo>
                    <a:pt x="6" y="81"/>
                  </a:lnTo>
                  <a:lnTo>
                    <a:pt x="7" y="81"/>
                  </a:lnTo>
                  <a:lnTo>
                    <a:pt x="9" y="80"/>
                  </a:lnTo>
                  <a:lnTo>
                    <a:pt x="10" y="80"/>
                  </a:lnTo>
                  <a:lnTo>
                    <a:pt x="11" y="80"/>
                  </a:lnTo>
                  <a:lnTo>
                    <a:pt x="13" y="80"/>
                  </a:lnTo>
                  <a:lnTo>
                    <a:pt x="13" y="78"/>
                  </a:lnTo>
                  <a:lnTo>
                    <a:pt x="13" y="77"/>
                  </a:lnTo>
                  <a:lnTo>
                    <a:pt x="14" y="77"/>
                  </a:lnTo>
                  <a:lnTo>
                    <a:pt x="14" y="76"/>
                  </a:lnTo>
                  <a:lnTo>
                    <a:pt x="14" y="75"/>
                  </a:lnTo>
                  <a:lnTo>
                    <a:pt x="14" y="73"/>
                  </a:lnTo>
                  <a:lnTo>
                    <a:pt x="14" y="72"/>
                  </a:lnTo>
                  <a:lnTo>
                    <a:pt x="14" y="71"/>
                  </a:lnTo>
                  <a:lnTo>
                    <a:pt x="14" y="69"/>
                  </a:lnTo>
                  <a:lnTo>
                    <a:pt x="15" y="68"/>
                  </a:lnTo>
                  <a:lnTo>
                    <a:pt x="15" y="12"/>
                  </a:lnTo>
                  <a:lnTo>
                    <a:pt x="14" y="11"/>
                  </a:lnTo>
                  <a:lnTo>
                    <a:pt x="13" y="11"/>
                  </a:lnTo>
                  <a:lnTo>
                    <a:pt x="13" y="10"/>
                  </a:lnTo>
                  <a:lnTo>
                    <a:pt x="11" y="8"/>
                  </a:lnTo>
                  <a:lnTo>
                    <a:pt x="10" y="8"/>
                  </a:lnTo>
                  <a:lnTo>
                    <a:pt x="10" y="7"/>
                  </a:lnTo>
                  <a:lnTo>
                    <a:pt x="9" y="7"/>
                  </a:lnTo>
                  <a:lnTo>
                    <a:pt x="7" y="6"/>
                  </a:lnTo>
                  <a:lnTo>
                    <a:pt x="7" y="4"/>
                  </a:lnTo>
                  <a:lnTo>
                    <a:pt x="6" y="4"/>
                  </a:lnTo>
                  <a:lnTo>
                    <a:pt x="5" y="4"/>
                  </a:lnTo>
                  <a:lnTo>
                    <a:pt x="4" y="4"/>
                  </a:lnTo>
                  <a:lnTo>
                    <a:pt x="2" y="3"/>
                  </a:lnTo>
                  <a:lnTo>
                    <a:pt x="1" y="3"/>
                  </a:lnTo>
                  <a:lnTo>
                    <a:pt x="0" y="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3319" name="Rectangle 8"/>
            <p:cNvSpPr>
              <a:spLocks noChangeArrowheads="1"/>
            </p:cNvSpPr>
            <p:nvPr/>
          </p:nvSpPr>
          <p:spPr bwMode="auto">
            <a:xfrm>
              <a:off x="2255" y="1057"/>
              <a:ext cx="460"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3320" name="Rectangle 9"/>
            <p:cNvSpPr>
              <a:spLocks noChangeArrowheads="1"/>
            </p:cNvSpPr>
            <p:nvPr/>
          </p:nvSpPr>
          <p:spPr bwMode="auto">
            <a:xfrm>
              <a:off x="2604" y="1580"/>
              <a:ext cx="368"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3321" name="Rectangle 10"/>
            <p:cNvSpPr>
              <a:spLocks noChangeArrowheads="1"/>
            </p:cNvSpPr>
            <p:nvPr/>
          </p:nvSpPr>
          <p:spPr bwMode="auto">
            <a:xfrm>
              <a:off x="2604" y="1586"/>
              <a:ext cx="28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99"/>
                  </a:solidFill>
                  <a:latin typeface="Times New Roman" pitchFamily="18" charset="0"/>
                </a:rPr>
                <a:t>Name</a:t>
              </a:r>
              <a:endParaRPr lang="en-US" b="0">
                <a:solidFill>
                  <a:srgbClr val="000099"/>
                </a:solidFill>
              </a:endParaRPr>
            </a:p>
          </p:txBody>
        </p:sp>
        <p:sp>
          <p:nvSpPr>
            <p:cNvPr id="183322" name="Rectangle 11"/>
            <p:cNvSpPr>
              <a:spLocks noChangeArrowheads="1"/>
            </p:cNvSpPr>
            <p:nvPr/>
          </p:nvSpPr>
          <p:spPr bwMode="auto">
            <a:xfrm>
              <a:off x="2409" y="2364"/>
              <a:ext cx="362"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3323" name="Rectangle 12"/>
            <p:cNvSpPr>
              <a:spLocks noChangeArrowheads="1"/>
            </p:cNvSpPr>
            <p:nvPr/>
          </p:nvSpPr>
          <p:spPr bwMode="auto">
            <a:xfrm>
              <a:off x="2342" y="2503"/>
              <a:ext cx="508"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3324" name="Rectangle 13"/>
            <p:cNvSpPr>
              <a:spLocks noChangeArrowheads="1"/>
            </p:cNvSpPr>
            <p:nvPr/>
          </p:nvSpPr>
          <p:spPr bwMode="auto">
            <a:xfrm>
              <a:off x="356" y="2590"/>
              <a:ext cx="752"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3325" name="Rectangle 14"/>
            <p:cNvSpPr>
              <a:spLocks noChangeArrowheads="1"/>
            </p:cNvSpPr>
            <p:nvPr/>
          </p:nvSpPr>
          <p:spPr bwMode="auto">
            <a:xfrm>
              <a:off x="240" y="2973"/>
              <a:ext cx="73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99"/>
                  </a:solidFill>
                  <a:latin typeface="Times New Roman" pitchFamily="18" charset="0"/>
                </a:rPr>
                <a:t>Chemical Class</a:t>
              </a:r>
              <a:endParaRPr lang="en-US" b="0">
                <a:solidFill>
                  <a:srgbClr val="000099"/>
                </a:solidFill>
              </a:endParaRPr>
            </a:p>
          </p:txBody>
        </p:sp>
        <p:sp>
          <p:nvSpPr>
            <p:cNvPr id="183326" name="Freeform 15"/>
            <p:cNvSpPr>
              <a:spLocks/>
            </p:cNvSpPr>
            <p:nvPr/>
          </p:nvSpPr>
          <p:spPr bwMode="auto">
            <a:xfrm>
              <a:off x="1296" y="3011"/>
              <a:ext cx="81" cy="82"/>
            </a:xfrm>
            <a:custGeom>
              <a:avLst/>
              <a:gdLst>
                <a:gd name="T0" fmla="*/ 0 w 81"/>
                <a:gd name="T1" fmla="*/ 82 h 82"/>
                <a:gd name="T2" fmla="*/ 81 w 81"/>
                <a:gd name="T3" fmla="*/ 40 h 82"/>
                <a:gd name="T4" fmla="*/ 0 w 81"/>
                <a:gd name="T5" fmla="*/ 0 h 82"/>
                <a:gd name="T6" fmla="*/ 0 w 81"/>
                <a:gd name="T7" fmla="*/ 82 h 82"/>
                <a:gd name="T8" fmla="*/ 0 60000 65536"/>
                <a:gd name="T9" fmla="*/ 0 60000 65536"/>
                <a:gd name="T10" fmla="*/ 0 60000 65536"/>
                <a:gd name="T11" fmla="*/ 0 60000 65536"/>
                <a:gd name="T12" fmla="*/ 0 w 81"/>
                <a:gd name="T13" fmla="*/ 0 h 82"/>
                <a:gd name="T14" fmla="*/ 81 w 81"/>
                <a:gd name="T15" fmla="*/ 82 h 82"/>
              </a:gdLst>
              <a:ahLst/>
              <a:cxnLst>
                <a:cxn ang="T8">
                  <a:pos x="T0" y="T1"/>
                </a:cxn>
                <a:cxn ang="T9">
                  <a:pos x="T2" y="T3"/>
                </a:cxn>
                <a:cxn ang="T10">
                  <a:pos x="T4" y="T5"/>
                </a:cxn>
                <a:cxn ang="T11">
                  <a:pos x="T6" y="T7"/>
                </a:cxn>
              </a:cxnLst>
              <a:rect l="T12" t="T13" r="T14" b="T15"/>
              <a:pathLst>
                <a:path w="81" h="82">
                  <a:moveTo>
                    <a:pt x="0" y="82"/>
                  </a:moveTo>
                  <a:lnTo>
                    <a:pt x="81" y="40"/>
                  </a:lnTo>
                  <a:lnTo>
                    <a:pt x="0" y="0"/>
                  </a:lnTo>
                  <a:lnTo>
                    <a:pt x="0"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3327" name="Line 16"/>
            <p:cNvSpPr>
              <a:spLocks noChangeShapeType="1"/>
            </p:cNvSpPr>
            <p:nvPr/>
          </p:nvSpPr>
          <p:spPr bwMode="auto">
            <a:xfrm flipH="1">
              <a:off x="2292" y="1701"/>
              <a:ext cx="310" cy="20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328" name="Freeform 17"/>
            <p:cNvSpPr>
              <a:spLocks/>
            </p:cNvSpPr>
            <p:nvPr/>
          </p:nvSpPr>
          <p:spPr bwMode="auto">
            <a:xfrm>
              <a:off x="2227" y="1871"/>
              <a:ext cx="90" cy="79"/>
            </a:xfrm>
            <a:custGeom>
              <a:avLst/>
              <a:gdLst>
                <a:gd name="T0" fmla="*/ 45 w 90"/>
                <a:gd name="T1" fmla="*/ 0 h 79"/>
                <a:gd name="T2" fmla="*/ 0 w 90"/>
                <a:gd name="T3" fmla="*/ 79 h 79"/>
                <a:gd name="T4" fmla="*/ 90 w 90"/>
                <a:gd name="T5" fmla="*/ 69 h 79"/>
                <a:gd name="T6" fmla="*/ 45 w 90"/>
                <a:gd name="T7" fmla="*/ 0 h 79"/>
                <a:gd name="T8" fmla="*/ 0 60000 65536"/>
                <a:gd name="T9" fmla="*/ 0 60000 65536"/>
                <a:gd name="T10" fmla="*/ 0 60000 65536"/>
                <a:gd name="T11" fmla="*/ 0 60000 65536"/>
                <a:gd name="T12" fmla="*/ 0 w 90"/>
                <a:gd name="T13" fmla="*/ 0 h 79"/>
                <a:gd name="T14" fmla="*/ 90 w 90"/>
                <a:gd name="T15" fmla="*/ 79 h 79"/>
              </a:gdLst>
              <a:ahLst/>
              <a:cxnLst>
                <a:cxn ang="T8">
                  <a:pos x="T0" y="T1"/>
                </a:cxn>
                <a:cxn ang="T9">
                  <a:pos x="T2" y="T3"/>
                </a:cxn>
                <a:cxn ang="T10">
                  <a:pos x="T4" y="T5"/>
                </a:cxn>
                <a:cxn ang="T11">
                  <a:pos x="T6" y="T7"/>
                </a:cxn>
              </a:cxnLst>
              <a:rect l="T12" t="T13" r="T14" b="T15"/>
              <a:pathLst>
                <a:path w="90" h="79">
                  <a:moveTo>
                    <a:pt x="45" y="0"/>
                  </a:moveTo>
                  <a:lnTo>
                    <a:pt x="0" y="79"/>
                  </a:lnTo>
                  <a:lnTo>
                    <a:pt x="90" y="69"/>
                  </a:lnTo>
                  <a:lnTo>
                    <a:pt x="4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3329" name="Rectangle 25"/>
            <p:cNvSpPr>
              <a:spLocks noChangeArrowheads="1"/>
            </p:cNvSpPr>
            <p:nvPr/>
          </p:nvSpPr>
          <p:spPr bwMode="auto">
            <a:xfrm>
              <a:off x="2256" y="1053"/>
              <a:ext cx="36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99"/>
                  </a:solidFill>
                  <a:latin typeface="Times New Roman" pitchFamily="18" charset="0"/>
                </a:rPr>
                <a:t>Symbol</a:t>
              </a:r>
              <a:endParaRPr lang="en-US" b="0">
                <a:solidFill>
                  <a:srgbClr val="000099"/>
                </a:solidFill>
              </a:endParaRPr>
            </a:p>
          </p:txBody>
        </p:sp>
        <p:sp>
          <p:nvSpPr>
            <p:cNvPr id="183330" name="Line 27"/>
            <p:cNvSpPr>
              <a:spLocks noChangeShapeType="1"/>
            </p:cNvSpPr>
            <p:nvPr/>
          </p:nvSpPr>
          <p:spPr bwMode="auto">
            <a:xfrm>
              <a:off x="1008" y="3059"/>
              <a:ext cx="2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3331" name="Line 28"/>
            <p:cNvSpPr>
              <a:spLocks noChangeShapeType="1"/>
            </p:cNvSpPr>
            <p:nvPr/>
          </p:nvSpPr>
          <p:spPr bwMode="auto">
            <a:xfrm flipH="1">
              <a:off x="1927" y="1187"/>
              <a:ext cx="468" cy="23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332" name="Freeform 29"/>
            <p:cNvSpPr>
              <a:spLocks/>
            </p:cNvSpPr>
            <p:nvPr/>
          </p:nvSpPr>
          <p:spPr bwMode="auto">
            <a:xfrm rot="1157402">
              <a:off x="1872" y="1389"/>
              <a:ext cx="86" cy="86"/>
            </a:xfrm>
            <a:custGeom>
              <a:avLst/>
              <a:gdLst>
                <a:gd name="T0" fmla="*/ 28 w 86"/>
                <a:gd name="T1" fmla="*/ 0 h 86"/>
                <a:gd name="T2" fmla="*/ 0 w 86"/>
                <a:gd name="T3" fmla="*/ 86 h 86"/>
                <a:gd name="T4" fmla="*/ 86 w 86"/>
                <a:gd name="T5" fmla="*/ 57 h 86"/>
                <a:gd name="T6" fmla="*/ 28 w 86"/>
                <a:gd name="T7" fmla="*/ 0 h 86"/>
                <a:gd name="T8" fmla="*/ 0 60000 65536"/>
                <a:gd name="T9" fmla="*/ 0 60000 65536"/>
                <a:gd name="T10" fmla="*/ 0 60000 65536"/>
                <a:gd name="T11" fmla="*/ 0 60000 65536"/>
                <a:gd name="T12" fmla="*/ 0 w 86"/>
                <a:gd name="T13" fmla="*/ 0 h 86"/>
                <a:gd name="T14" fmla="*/ 86 w 86"/>
                <a:gd name="T15" fmla="*/ 86 h 86"/>
              </a:gdLst>
              <a:ahLst/>
              <a:cxnLst>
                <a:cxn ang="T8">
                  <a:pos x="T0" y="T1"/>
                </a:cxn>
                <a:cxn ang="T9">
                  <a:pos x="T2" y="T3"/>
                </a:cxn>
                <a:cxn ang="T10">
                  <a:pos x="T4" y="T5"/>
                </a:cxn>
                <a:cxn ang="T11">
                  <a:pos x="T6" y="T7"/>
                </a:cxn>
              </a:cxnLst>
              <a:rect l="T12" t="T13" r="T14" b="T15"/>
              <a:pathLst>
                <a:path w="86" h="86">
                  <a:moveTo>
                    <a:pt x="28" y="0"/>
                  </a:moveTo>
                  <a:lnTo>
                    <a:pt x="0" y="86"/>
                  </a:lnTo>
                  <a:lnTo>
                    <a:pt x="86" y="57"/>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 name="Group 38"/>
          <p:cNvGrpSpPr>
            <a:grpSpLocks/>
          </p:cNvGrpSpPr>
          <p:nvPr/>
        </p:nvGrpSpPr>
        <p:grpSpPr bwMode="auto">
          <a:xfrm>
            <a:off x="4649787" y="1447800"/>
            <a:ext cx="4265613" cy="4017963"/>
            <a:chOff x="2784" y="912"/>
            <a:chExt cx="2687" cy="2531"/>
          </a:xfrm>
        </p:grpSpPr>
        <p:sp>
          <p:nvSpPr>
            <p:cNvPr id="183301" name="Rectangle 18"/>
            <p:cNvSpPr>
              <a:spLocks noChangeArrowheads="1"/>
            </p:cNvSpPr>
            <p:nvPr/>
          </p:nvSpPr>
          <p:spPr bwMode="auto">
            <a:xfrm>
              <a:off x="3358" y="1038"/>
              <a:ext cx="370"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3302" name="Rectangle 19"/>
            <p:cNvSpPr>
              <a:spLocks noChangeArrowheads="1"/>
            </p:cNvSpPr>
            <p:nvPr/>
          </p:nvSpPr>
          <p:spPr bwMode="auto">
            <a:xfrm>
              <a:off x="3078" y="1365"/>
              <a:ext cx="521"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3303" name="Freeform 20"/>
            <p:cNvSpPr>
              <a:spLocks/>
            </p:cNvSpPr>
            <p:nvPr/>
          </p:nvSpPr>
          <p:spPr bwMode="auto">
            <a:xfrm>
              <a:off x="3854" y="1915"/>
              <a:ext cx="82" cy="88"/>
            </a:xfrm>
            <a:custGeom>
              <a:avLst/>
              <a:gdLst>
                <a:gd name="T0" fmla="*/ 0 w 82"/>
                <a:gd name="T1" fmla="*/ 48 h 88"/>
                <a:gd name="T2" fmla="*/ 82 w 82"/>
                <a:gd name="T3" fmla="*/ 88 h 88"/>
                <a:gd name="T4" fmla="*/ 67 w 82"/>
                <a:gd name="T5" fmla="*/ 0 h 88"/>
                <a:gd name="T6" fmla="*/ 0 w 82"/>
                <a:gd name="T7" fmla="*/ 48 h 88"/>
                <a:gd name="T8" fmla="*/ 0 60000 65536"/>
                <a:gd name="T9" fmla="*/ 0 60000 65536"/>
                <a:gd name="T10" fmla="*/ 0 60000 65536"/>
                <a:gd name="T11" fmla="*/ 0 60000 65536"/>
                <a:gd name="T12" fmla="*/ 0 w 82"/>
                <a:gd name="T13" fmla="*/ 0 h 88"/>
                <a:gd name="T14" fmla="*/ 82 w 82"/>
                <a:gd name="T15" fmla="*/ 88 h 88"/>
              </a:gdLst>
              <a:ahLst/>
              <a:cxnLst>
                <a:cxn ang="T8">
                  <a:pos x="T0" y="T1"/>
                </a:cxn>
                <a:cxn ang="T9">
                  <a:pos x="T2" y="T3"/>
                </a:cxn>
                <a:cxn ang="T10">
                  <a:pos x="T4" y="T5"/>
                </a:cxn>
                <a:cxn ang="T11">
                  <a:pos x="T6" y="T7"/>
                </a:cxn>
              </a:cxnLst>
              <a:rect l="T12" t="T13" r="T14" b="T15"/>
              <a:pathLst>
                <a:path w="82" h="88">
                  <a:moveTo>
                    <a:pt x="0" y="48"/>
                  </a:moveTo>
                  <a:lnTo>
                    <a:pt x="82" y="88"/>
                  </a:lnTo>
                  <a:lnTo>
                    <a:pt x="67" y="0"/>
                  </a:ln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3304" name="Rectangle 21"/>
            <p:cNvSpPr>
              <a:spLocks noChangeArrowheads="1"/>
            </p:cNvSpPr>
            <p:nvPr/>
          </p:nvSpPr>
          <p:spPr bwMode="auto">
            <a:xfrm>
              <a:off x="2961" y="2590"/>
              <a:ext cx="752"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3305" name="Freeform 22"/>
            <p:cNvSpPr>
              <a:spLocks/>
            </p:cNvSpPr>
            <p:nvPr/>
          </p:nvSpPr>
          <p:spPr bwMode="auto">
            <a:xfrm>
              <a:off x="3951" y="3011"/>
              <a:ext cx="80" cy="82"/>
            </a:xfrm>
            <a:custGeom>
              <a:avLst/>
              <a:gdLst>
                <a:gd name="T0" fmla="*/ 0 w 80"/>
                <a:gd name="T1" fmla="*/ 82 h 82"/>
                <a:gd name="T2" fmla="*/ 80 w 80"/>
                <a:gd name="T3" fmla="*/ 40 h 82"/>
                <a:gd name="T4" fmla="*/ 0 w 80"/>
                <a:gd name="T5" fmla="*/ 0 h 82"/>
                <a:gd name="T6" fmla="*/ 0 w 80"/>
                <a:gd name="T7" fmla="*/ 82 h 82"/>
                <a:gd name="T8" fmla="*/ 0 60000 65536"/>
                <a:gd name="T9" fmla="*/ 0 60000 65536"/>
                <a:gd name="T10" fmla="*/ 0 60000 65536"/>
                <a:gd name="T11" fmla="*/ 0 60000 65536"/>
                <a:gd name="T12" fmla="*/ 0 w 80"/>
                <a:gd name="T13" fmla="*/ 0 h 82"/>
                <a:gd name="T14" fmla="*/ 80 w 80"/>
                <a:gd name="T15" fmla="*/ 82 h 82"/>
              </a:gdLst>
              <a:ahLst/>
              <a:cxnLst>
                <a:cxn ang="T8">
                  <a:pos x="T0" y="T1"/>
                </a:cxn>
                <a:cxn ang="T9">
                  <a:pos x="T2" y="T3"/>
                </a:cxn>
                <a:cxn ang="T10">
                  <a:pos x="T4" y="T5"/>
                </a:cxn>
                <a:cxn ang="T11">
                  <a:pos x="T6" y="T7"/>
                </a:cxn>
              </a:cxnLst>
              <a:rect l="T12" t="T13" r="T14" b="T15"/>
              <a:pathLst>
                <a:path w="80" h="82">
                  <a:moveTo>
                    <a:pt x="0" y="82"/>
                  </a:moveTo>
                  <a:lnTo>
                    <a:pt x="80" y="40"/>
                  </a:lnTo>
                  <a:lnTo>
                    <a:pt x="0" y="0"/>
                  </a:lnTo>
                  <a:lnTo>
                    <a:pt x="0"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3306" name="Rectangle 23"/>
            <p:cNvSpPr>
              <a:spLocks noChangeArrowheads="1"/>
            </p:cNvSpPr>
            <p:nvPr/>
          </p:nvSpPr>
          <p:spPr bwMode="auto">
            <a:xfrm>
              <a:off x="5030" y="2426"/>
              <a:ext cx="361"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3307" name="Rectangle 24"/>
            <p:cNvSpPr>
              <a:spLocks noChangeArrowheads="1"/>
            </p:cNvSpPr>
            <p:nvPr/>
          </p:nvSpPr>
          <p:spPr bwMode="auto">
            <a:xfrm>
              <a:off x="4962" y="2565"/>
              <a:ext cx="509"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3308" name="Freeform 26"/>
            <p:cNvSpPr>
              <a:spLocks/>
            </p:cNvSpPr>
            <p:nvPr/>
          </p:nvSpPr>
          <p:spPr bwMode="auto">
            <a:xfrm rot="1157402">
              <a:off x="4373" y="1389"/>
              <a:ext cx="86" cy="86"/>
            </a:xfrm>
            <a:custGeom>
              <a:avLst/>
              <a:gdLst>
                <a:gd name="T0" fmla="*/ 28 w 86"/>
                <a:gd name="T1" fmla="*/ 0 h 86"/>
                <a:gd name="T2" fmla="*/ 0 w 86"/>
                <a:gd name="T3" fmla="*/ 86 h 86"/>
                <a:gd name="T4" fmla="*/ 86 w 86"/>
                <a:gd name="T5" fmla="*/ 57 h 86"/>
                <a:gd name="T6" fmla="*/ 28 w 86"/>
                <a:gd name="T7" fmla="*/ 0 h 86"/>
                <a:gd name="T8" fmla="*/ 0 60000 65536"/>
                <a:gd name="T9" fmla="*/ 0 60000 65536"/>
                <a:gd name="T10" fmla="*/ 0 60000 65536"/>
                <a:gd name="T11" fmla="*/ 0 60000 65536"/>
                <a:gd name="T12" fmla="*/ 0 w 86"/>
                <a:gd name="T13" fmla="*/ 0 h 86"/>
                <a:gd name="T14" fmla="*/ 86 w 86"/>
                <a:gd name="T15" fmla="*/ 86 h 86"/>
              </a:gdLst>
              <a:ahLst/>
              <a:cxnLst>
                <a:cxn ang="T8">
                  <a:pos x="T0" y="T1"/>
                </a:cxn>
                <a:cxn ang="T9">
                  <a:pos x="T2" y="T3"/>
                </a:cxn>
                <a:cxn ang="T10">
                  <a:pos x="T4" y="T5"/>
                </a:cxn>
                <a:cxn ang="T11">
                  <a:pos x="T6" y="T7"/>
                </a:cxn>
              </a:cxnLst>
              <a:rect l="T12" t="T13" r="T14" b="T15"/>
              <a:pathLst>
                <a:path w="86" h="86">
                  <a:moveTo>
                    <a:pt x="28" y="0"/>
                  </a:moveTo>
                  <a:lnTo>
                    <a:pt x="0" y="86"/>
                  </a:lnTo>
                  <a:lnTo>
                    <a:pt x="86" y="57"/>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183309" name="Picture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8" y="912"/>
              <a:ext cx="2519" cy="2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3310" name="Group 31"/>
            <p:cNvGrpSpPr>
              <a:grpSpLocks/>
            </p:cNvGrpSpPr>
            <p:nvPr/>
          </p:nvGrpSpPr>
          <p:grpSpPr bwMode="auto">
            <a:xfrm>
              <a:off x="2784" y="1006"/>
              <a:ext cx="2274" cy="2053"/>
              <a:chOff x="2766" y="1393"/>
              <a:chExt cx="2274" cy="2053"/>
            </a:xfrm>
          </p:grpSpPr>
          <p:sp>
            <p:nvSpPr>
              <p:cNvPr id="183311" name="Rectangle 32"/>
              <p:cNvSpPr>
                <a:spLocks noChangeArrowheads="1"/>
              </p:cNvSpPr>
              <p:nvPr/>
            </p:nvSpPr>
            <p:spPr bwMode="auto">
              <a:xfrm>
                <a:off x="4680" y="1393"/>
                <a:ext cx="36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99"/>
                    </a:solidFill>
                    <a:latin typeface="Times New Roman" pitchFamily="18" charset="0"/>
                  </a:rPr>
                  <a:t>Symbol</a:t>
                </a:r>
                <a:endParaRPr lang="en-US" b="0">
                  <a:solidFill>
                    <a:srgbClr val="000099"/>
                  </a:solidFill>
                </a:endParaRPr>
              </a:p>
            </p:txBody>
          </p:sp>
          <p:sp>
            <p:nvSpPr>
              <p:cNvPr id="183312" name="Rectangle 33"/>
              <p:cNvSpPr>
                <a:spLocks noChangeArrowheads="1"/>
              </p:cNvSpPr>
              <p:nvPr/>
            </p:nvSpPr>
            <p:spPr bwMode="auto">
              <a:xfrm>
                <a:off x="3030" y="1584"/>
                <a:ext cx="454"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99"/>
                    </a:solidFill>
                    <a:latin typeface="Times New Roman" pitchFamily="18" charset="0"/>
                  </a:rPr>
                  <a:t>Chemical</a:t>
                </a:r>
              </a:p>
              <a:p>
                <a:r>
                  <a:rPr lang="en-US" sz="1400">
                    <a:solidFill>
                      <a:srgbClr val="000099"/>
                    </a:solidFill>
                    <a:latin typeface="Times New Roman" pitchFamily="18" charset="0"/>
                  </a:rPr>
                  <a:t>Number  </a:t>
                </a:r>
                <a:endParaRPr lang="en-US" b="0">
                  <a:solidFill>
                    <a:srgbClr val="000099"/>
                  </a:solidFill>
                </a:endParaRPr>
              </a:p>
            </p:txBody>
          </p:sp>
          <p:sp>
            <p:nvSpPr>
              <p:cNvPr id="183313" name="Line 34"/>
              <p:cNvSpPr>
                <a:spLocks noChangeShapeType="1"/>
              </p:cNvSpPr>
              <p:nvPr/>
            </p:nvSpPr>
            <p:spPr bwMode="auto">
              <a:xfrm>
                <a:off x="3456" y="1776"/>
                <a:ext cx="387" cy="51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314" name="Rectangle 35"/>
              <p:cNvSpPr>
                <a:spLocks noChangeArrowheads="1"/>
              </p:cNvSpPr>
              <p:nvPr/>
            </p:nvSpPr>
            <p:spPr bwMode="auto">
              <a:xfrm>
                <a:off x="2766" y="3312"/>
                <a:ext cx="73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99"/>
                    </a:solidFill>
                    <a:latin typeface="Times New Roman" pitchFamily="18" charset="0"/>
                  </a:rPr>
                  <a:t>Chemical Class</a:t>
                </a:r>
                <a:endParaRPr lang="en-US" b="0">
                  <a:solidFill>
                    <a:srgbClr val="000099"/>
                  </a:solidFill>
                </a:endParaRPr>
              </a:p>
            </p:txBody>
          </p:sp>
          <p:sp>
            <p:nvSpPr>
              <p:cNvPr id="183315" name="Line 36"/>
              <p:cNvSpPr>
                <a:spLocks noChangeShapeType="1"/>
              </p:cNvSpPr>
              <p:nvPr/>
            </p:nvSpPr>
            <p:spPr bwMode="auto">
              <a:xfrm>
                <a:off x="3547" y="3407"/>
                <a:ext cx="359"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316" name="Line 37"/>
              <p:cNvSpPr>
                <a:spLocks noChangeShapeType="1"/>
              </p:cNvSpPr>
              <p:nvPr/>
            </p:nvSpPr>
            <p:spPr bwMode="auto">
              <a:xfrm flipH="1">
                <a:off x="4380" y="1536"/>
                <a:ext cx="468" cy="23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4" name="TextBox 3"/>
          <p:cNvSpPr txBox="1"/>
          <p:nvPr/>
        </p:nvSpPr>
        <p:spPr>
          <a:xfrm>
            <a:off x="5067300" y="5769114"/>
            <a:ext cx="3565463" cy="707886"/>
          </a:xfrm>
          <a:prstGeom prst="rect">
            <a:avLst/>
          </a:prstGeom>
          <a:noFill/>
        </p:spPr>
        <p:txBody>
          <a:bodyPr wrap="none" rtlCol="0">
            <a:spAutoFit/>
          </a:bodyPr>
          <a:lstStyle/>
          <a:p>
            <a:r>
              <a:rPr lang="en-US" sz="4000" b="1" dirty="0" smtClean="0">
                <a:solidFill>
                  <a:srgbClr val="FF0000"/>
                </a:solidFill>
              </a:rPr>
              <a:t>Gasoline Tanker</a:t>
            </a:r>
            <a:endParaRPr lang="en-US" sz="4000" b="1" dirty="0">
              <a:solidFill>
                <a:srgbClr val="FF0000"/>
              </a:solidFill>
            </a:endParaRPr>
          </a:p>
        </p:txBody>
      </p:sp>
    </p:spTree>
    <p:extLst>
      <p:ext uri="{BB962C8B-B14F-4D97-AF65-F5344CB8AC3E}">
        <p14:creationId xmlns:p14="http://schemas.microsoft.com/office/powerpoint/2010/main" val="54479324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10.xml><?xml version="1.0" encoding="utf-8"?>
<p:tagLst xmlns:a="http://schemas.openxmlformats.org/drawingml/2006/main" xmlns:r="http://schemas.openxmlformats.org/officeDocument/2006/relationships" xmlns:p="http://schemas.openxmlformats.org/presentationml/2006/main">
  <p:tag name="DVSHAPEID" val="LRMR96J2MVd0CGe2e5htjk"/>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3.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4.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5.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6.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7.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8.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9.xml><?xml version="1.0" encoding="utf-8"?>
<p:tagLst xmlns:a="http://schemas.openxmlformats.org/drawingml/2006/main" xmlns:r="http://schemas.openxmlformats.org/officeDocument/2006/relationships" xmlns:p="http://schemas.openxmlformats.org/presentationml/2006/main">
  <p:tag name="DVSECTIONID" val="ezdaKHeWyBnZyZ2cDqRSoa"/>
</p:tagLst>
</file>

<file path=ppt/theme/theme1.xml><?xml version="1.0" encoding="utf-8"?>
<a:theme xmlns:a="http://schemas.openxmlformats.org/drawingml/2006/main" name="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Template>
  <TotalTime>0</TotalTime>
  <Words>1051</Words>
  <Application>Microsoft Office PowerPoint</Application>
  <PresentationFormat>On-screen Show (4:3)</PresentationFormat>
  <Paragraphs>210</Paragraphs>
  <Slides>37</Slides>
  <Notes>5</Notes>
  <HiddenSlides>14</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Training</vt:lpstr>
      <vt:lpstr>Training Volunteers</vt:lpstr>
      <vt:lpstr>Reminder</vt:lpstr>
      <vt:lpstr>Session Five Topic</vt:lpstr>
      <vt:lpstr>Topic 26 – Hazardous Materials Awareness </vt:lpstr>
      <vt:lpstr>Hazardous Materials</vt:lpstr>
      <vt:lpstr>Hazardous Materials . . .</vt:lpstr>
      <vt:lpstr>HazMat</vt:lpstr>
      <vt:lpstr>Sources of Hazardous Materials</vt:lpstr>
      <vt:lpstr>Hazardous Chemicals On The Move Regulatory is the Department of Transportation (DOT)</vt:lpstr>
      <vt:lpstr>Identifying Hazardous Materials in Transit</vt:lpstr>
      <vt:lpstr>Hazardous Chemicals in Buildings</vt:lpstr>
      <vt:lpstr>Reporting a HazMat Incident</vt:lpstr>
      <vt:lpstr>Guidelines for Handling HazMat Incidents</vt:lpstr>
      <vt:lpstr>During a Hazardous Materials Incident</vt:lpstr>
      <vt:lpstr>Reporting a HazMat Incident</vt:lpstr>
      <vt:lpstr>Hazardous Materials Incident Preparedness</vt:lpstr>
      <vt:lpstr>Summary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Topic 26 Question</vt:lpstr>
      <vt:lpstr>Topic 26 Question</vt:lpstr>
      <vt:lpstr>Topic 26 Question</vt:lpstr>
      <vt:lpstr>Topic 26 Question</vt:lpstr>
      <vt:lpstr>Topic 26 Question</vt:lpstr>
      <vt:lpstr>Any Questions Before Starting Topic 27?</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2011-11-05T20:49:40Z</dcterms:created>
  <dcterms:modified xsi:type="dcterms:W3CDTF">2012-03-04T20:24:25Z</dcterms:modified>
</cp:coreProperties>
</file>