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3"/>
  </p:notesMasterIdLst>
  <p:handoutMasterIdLst>
    <p:handoutMasterId r:id="rId34"/>
  </p:handoutMasterIdLst>
  <p:sldIdLst>
    <p:sldId id="384" r:id="rId2"/>
    <p:sldId id="261" r:id="rId3"/>
    <p:sldId id="289" r:id="rId4"/>
    <p:sldId id="693" r:id="rId5"/>
    <p:sldId id="899" r:id="rId6"/>
    <p:sldId id="900" r:id="rId7"/>
    <p:sldId id="901" r:id="rId8"/>
    <p:sldId id="902" r:id="rId9"/>
    <p:sldId id="903" r:id="rId10"/>
    <p:sldId id="941" r:id="rId11"/>
    <p:sldId id="942" r:id="rId12"/>
    <p:sldId id="859" r:id="rId13"/>
    <p:sldId id="860" r:id="rId14"/>
    <p:sldId id="861" r:id="rId15"/>
    <p:sldId id="862" r:id="rId16"/>
    <p:sldId id="863" r:id="rId17"/>
    <p:sldId id="864" r:id="rId18"/>
    <p:sldId id="865" r:id="rId19"/>
    <p:sldId id="866" r:id="rId20"/>
    <p:sldId id="867" r:id="rId21"/>
    <p:sldId id="868" r:id="rId22"/>
    <p:sldId id="869" r:id="rId23"/>
    <p:sldId id="870" r:id="rId24"/>
    <p:sldId id="871" r:id="rId25"/>
    <p:sldId id="872" r:id="rId26"/>
    <p:sldId id="873" r:id="rId27"/>
    <p:sldId id="936" r:id="rId28"/>
    <p:sldId id="937" r:id="rId29"/>
    <p:sldId id="938" r:id="rId30"/>
    <p:sldId id="939" r:id="rId31"/>
    <p:sldId id="89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ssion Start" id="{779CC93D-E52E-4D84-901B-11D7331DD495}">
          <p14:sldIdLst>
            <p14:sldId id="384"/>
            <p14:sldId id="261"/>
            <p14:sldId id="289"/>
          </p14:sldIdLst>
        </p14:section>
        <p14:section name="Content" id="{790CEF5B-569A-4C2F-BED5-750B08C0E5AD}">
          <p14:sldIdLst>
            <p14:sldId id="693"/>
            <p14:sldId id="899"/>
            <p14:sldId id="900"/>
            <p14:sldId id="901"/>
            <p14:sldId id="902"/>
            <p14:sldId id="903"/>
            <p14:sldId id="941"/>
            <p14:sldId id="942"/>
            <p14:sldId id="859"/>
            <p14:sldId id="860"/>
            <p14:sldId id="861"/>
            <p14:sldId id="862"/>
            <p14:sldId id="863"/>
            <p14:sldId id="864"/>
            <p14:sldId id="865"/>
            <p14:sldId id="866"/>
            <p14:sldId id="867"/>
            <p14:sldId id="868"/>
            <p14:sldId id="869"/>
            <p14:sldId id="870"/>
            <p14:sldId id="871"/>
            <p14:sldId id="872"/>
            <p14:sldId id="873"/>
          </p14:sldIdLst>
        </p14:section>
        <p14:section name="Summary" id="{3F78B471-41DA-46F2-A8E4-97E471896AB3}">
          <p14:sldIdLst/>
        </p14:section>
        <p14:section name="Quiz" id="{4ADBE36C-3616-4F90-AF7A-AA71CE7C6B31}">
          <p14:sldIdLst>
            <p14:sldId id="936"/>
            <p14:sldId id="937"/>
            <p14:sldId id="938"/>
            <p14:sldId id="939"/>
            <p14:sldId id="89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00"/>
    <a:srgbClr val="3399FF"/>
    <a:srgbClr val="009ED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3977" autoAdjust="0"/>
  </p:normalViewPr>
  <p:slideViewPr>
    <p:cSldViewPr>
      <p:cViewPr varScale="1">
        <p:scale>
          <a:sx n="106" d="100"/>
          <a:sy n="106" d="100"/>
        </p:scale>
        <p:origin x="-1794" y="-96"/>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12252"/>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3/4/2012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4211941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3/4/2012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3868761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Make sure you have modified the Name and Date.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smtClean="0"/>
              <a:t>Display this screen as students are arriving for class.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sz="2000" b="1" dirty="0" smtClean="0"/>
              <a:t>ARRL conditions!</a:t>
            </a:r>
          </a:p>
          <a:p>
            <a:pPr>
              <a:lnSpc>
                <a:spcPct val="80000"/>
              </a:lnSpc>
            </a:pPr>
            <a:endParaRPr lang="en-US" sz="2000" b="1" dirty="0" smtClean="0"/>
          </a:p>
          <a:p>
            <a:pPr>
              <a:lnSpc>
                <a:spcPct val="80000"/>
              </a:lnSpc>
            </a:pPr>
            <a:r>
              <a:rPr lang="en-US" sz="2000" b="1" dirty="0" smtClean="0"/>
              <a:t>The two ICS courses must be complete before taking the final exam.</a:t>
            </a:r>
          </a:p>
        </p:txBody>
      </p:sp>
      <p:sp>
        <p:nvSpPr>
          <p:cNvPr id="4" name="Slide Number Placeholder 3"/>
          <p:cNvSpPr>
            <a:spLocks noGrp="1"/>
          </p:cNvSpPr>
          <p:nvPr>
            <p:ph type="sldNum" sz="quarter" idx="10"/>
          </p:nvPr>
        </p:nvSpPr>
        <p:spPr/>
        <p:txBody>
          <a:bodyPr/>
          <a:lstStyle/>
          <a:p>
            <a:fld id="{EC6EAC7D-5A89-47C2-8ABA-56C9C2DEF7A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b="1" dirty="0" smtClean="0"/>
              <a:t>The course requires a total of 18 hours. </a:t>
            </a:r>
          </a:p>
          <a:p>
            <a:pPr>
              <a:lnSpc>
                <a:spcPct val="80000"/>
              </a:lnSpc>
            </a:pPr>
            <a:endParaRPr lang="en-US" b="1" dirty="0" smtClean="0"/>
          </a:p>
          <a:p>
            <a:pPr>
              <a:lnSpc>
                <a:spcPct val="80000"/>
              </a:lnSpc>
            </a:pPr>
            <a:r>
              <a:rPr lang="en-US" b="1" dirty="0" smtClean="0"/>
              <a:t>If a student misses one class they can take</a:t>
            </a:r>
            <a:r>
              <a:rPr lang="en-US" b="1" baseline="0" dirty="0" smtClean="0"/>
              <a:t> a practice quiz for each lesson missed.</a:t>
            </a:r>
          </a:p>
          <a:p>
            <a:pPr>
              <a:lnSpc>
                <a:spcPct val="80000"/>
              </a:lnSpc>
            </a:pPr>
            <a:endParaRPr lang="en-US" b="1" baseline="0" dirty="0" smtClean="0"/>
          </a:p>
          <a:p>
            <a:pPr>
              <a:lnSpc>
                <a:spcPct val="80000"/>
              </a:lnSpc>
            </a:pPr>
            <a:r>
              <a:rPr lang="en-US" b="1" baseline="0" dirty="0" smtClean="0"/>
              <a:t>A student missing two sessions will be asked to take the course again.</a:t>
            </a:r>
          </a:p>
          <a:p>
            <a:pPr>
              <a:lnSpc>
                <a:spcPct val="80000"/>
              </a:lnSpc>
            </a:pPr>
            <a:endParaRPr lang="en-US" b="1" baseline="0" dirty="0" smtClean="0"/>
          </a:p>
          <a:p>
            <a:pPr>
              <a:lnSpc>
                <a:spcPct val="80000"/>
              </a:lnSpc>
            </a:pPr>
            <a:r>
              <a:rPr lang="en-US" b="1" baseline="0" dirty="0" smtClean="0"/>
              <a:t>A student missing the last session must wait for the next class and attend the final session for taking the exam again.</a:t>
            </a:r>
          </a:p>
          <a:p>
            <a:pPr>
              <a:lnSpc>
                <a:spcPct val="80000"/>
              </a:lnSpc>
            </a:pPr>
            <a:endParaRPr lang="en-US" b="1" baseline="0" dirty="0" smtClean="0"/>
          </a:p>
          <a:p>
            <a:pPr>
              <a:lnSpc>
                <a:spcPct val="80000"/>
              </a:lnSpc>
            </a:pPr>
            <a:r>
              <a:rPr lang="en-US" b="1" baseline="0" dirty="0" smtClean="0"/>
              <a:t>An exception would be two Field Examiners agreeing to give the exam at a mutually scheduled time.</a:t>
            </a:r>
          </a:p>
          <a:p>
            <a:pPr>
              <a:lnSpc>
                <a:spcPct val="80000"/>
              </a:lnSpc>
            </a:pPr>
            <a:endParaRPr lang="en-US" b="1" baseline="0" dirty="0" smtClean="0"/>
          </a:p>
          <a:p>
            <a:pPr>
              <a:lnSpc>
                <a:spcPct val="80000"/>
              </a:lnSpc>
            </a:pPr>
            <a:endParaRPr lang="en-US" baseline="0" dirty="0" smtClean="0"/>
          </a:p>
          <a:p>
            <a:pPr>
              <a:lnSpc>
                <a:spcPct val="80000"/>
              </a:lnSpc>
            </a:pPr>
            <a:endParaRPr lang="en-US"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1987" name="Rectangle 25"/>
          <p:cNvSpPr>
            <a:spLocks noGrp="1" noChangeArrowheads="1"/>
          </p:cNvSpPr>
          <p:nvPr>
            <p:ph type="ftr" sz="quarter" idx="4"/>
          </p:nvPr>
        </p:nvSpPr>
        <p:spPr>
          <a:noFill/>
        </p:spPr>
        <p:txBody>
          <a:bodyPr/>
          <a:lstStyle/>
          <a:p>
            <a:r>
              <a:rPr lang="en-US" dirty="0" smtClean="0"/>
              <a:t>Microsoft Confidential</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n-US" smtClean="0"/>
              <a:pPr/>
              <a:t>31</a:t>
            </a:fld>
            <a:endParaRPr lang="en-US" dirty="0" smtClean="0"/>
          </a:p>
        </p:txBody>
      </p:sp>
      <p:sp>
        <p:nvSpPr>
          <p:cNvPr id="41989" name="Rectangle 2"/>
          <p:cNvSpPr>
            <a:spLocks noGrp="1" noRot="1" noChangeAspect="1" noChangeArrowheads="1" noTextEdit="1"/>
          </p:cNvSpPr>
          <p:nvPr>
            <p:ph type="sldImg"/>
          </p:nvPr>
        </p:nvSpPr>
        <p:spPr>
          <a:xfrm>
            <a:off x="1143000" y="450850"/>
            <a:ext cx="4572000" cy="3429000"/>
          </a:xfrm>
          <a:ln/>
        </p:spPr>
      </p:sp>
      <p:sp>
        <p:nvSpPr>
          <p:cNvPr id="41990" name="Rectangle 3"/>
          <p:cNvSpPr>
            <a:spLocks noGrp="1" noChangeArrowheads="1"/>
          </p:cNvSpPr>
          <p:nvPr>
            <p:ph type="body" idx="1"/>
          </p:nvPr>
        </p:nvSpPr>
        <p:spPr>
          <a:xfrm>
            <a:off x="307492" y="4130104"/>
            <a:ext cx="6261652" cy="4554823"/>
          </a:xfrm>
          <a:noFill/>
          <a:ln/>
        </p:spPr>
        <p:txBody>
          <a:bodyPr/>
          <a:lstStyle/>
          <a:p>
            <a:pPr>
              <a:buFontTx/>
              <a:buNone/>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3/4/2012</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55354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3/4/2012</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 id="2147483664" r:id="rId13"/>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hyperlink" Target="http://training.fema.gov/IS/NIMS.asp" TargetMode="Externa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895600" y="1066800"/>
            <a:ext cx="4876800" cy="990600"/>
          </a:xfrm>
        </p:spPr>
        <p:txBody>
          <a:bodyPr/>
          <a:lstStyle/>
          <a:p>
            <a:r>
              <a:rPr lang="en-US" dirty="0" smtClean="0">
                <a:solidFill>
                  <a:srgbClr val="0070C0"/>
                </a:solidFill>
              </a:rPr>
              <a:t>Training Volunteers</a:t>
            </a:r>
            <a:endParaRPr lang="en-US" dirty="0">
              <a:solidFill>
                <a:srgbClr val="0070C0"/>
              </a:solidFill>
            </a:endParaRPr>
          </a:p>
        </p:txBody>
      </p:sp>
      <p:pic>
        <p:nvPicPr>
          <p:cNvPr id="4" name="Picture 3"/>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2034939" y="457199"/>
            <a:ext cx="784461"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821730" y="2213726"/>
            <a:ext cx="6746334" cy="1200329"/>
          </a:xfrm>
          <a:prstGeom prst="rect">
            <a:avLst/>
          </a:prstGeom>
          <a:noFill/>
        </p:spPr>
        <p:txBody>
          <a:bodyPr wrap="none" rtlCol="0">
            <a:spAutoFit/>
          </a:bodyPr>
          <a:lstStyle/>
          <a:p>
            <a:pPr algn="ctr"/>
            <a:r>
              <a:rPr lang="en-US" sz="2400" b="1" dirty="0" smtClean="0"/>
              <a:t>The ARRL</a:t>
            </a:r>
          </a:p>
          <a:p>
            <a:pPr algn="ctr"/>
            <a:r>
              <a:rPr lang="en-US" sz="2400" b="1" dirty="0" smtClean="0">
                <a:solidFill>
                  <a:srgbClr val="FF0000"/>
                </a:solidFill>
              </a:rPr>
              <a:t>Introduction to </a:t>
            </a:r>
            <a:r>
              <a:rPr lang="en-US" sz="2400" b="1" smtClean="0">
                <a:solidFill>
                  <a:srgbClr val="FF0000"/>
                </a:solidFill>
              </a:rPr>
              <a:t>Emergency </a:t>
            </a:r>
            <a:r>
              <a:rPr lang="en-US" sz="2400" b="1" smtClean="0">
                <a:solidFill>
                  <a:srgbClr val="FF0000"/>
                </a:solidFill>
              </a:rPr>
              <a:t>Communication </a:t>
            </a:r>
            <a:r>
              <a:rPr lang="en-US" sz="2400" b="1" dirty="0" smtClean="0">
                <a:solidFill>
                  <a:srgbClr val="FF0000"/>
                </a:solidFill>
              </a:rPr>
              <a:t>Course</a:t>
            </a:r>
          </a:p>
          <a:p>
            <a:pPr algn="ctr"/>
            <a:r>
              <a:rPr lang="en-US" sz="2400" b="1" dirty="0" smtClean="0"/>
              <a:t>EC-001 (2011)</a:t>
            </a:r>
            <a:endParaRPr lang="en-US" sz="2400" b="1" dirty="0"/>
          </a:p>
        </p:txBody>
      </p:sp>
      <p:pic>
        <p:nvPicPr>
          <p:cNvPr id="7" name="Picture 6"/>
          <p:cNvPicPr>
            <a:picLocks noChangeAspect="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572000" y="4648200"/>
            <a:ext cx="1225989" cy="1174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2"/>
          <p:cNvSpPr txBox="1"/>
          <p:nvPr/>
        </p:nvSpPr>
        <p:spPr>
          <a:xfrm>
            <a:off x="3877096" y="3657600"/>
            <a:ext cx="2490297" cy="6463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b="1" dirty="0" smtClean="0">
                <a:solidFill>
                  <a:srgbClr val="FF0000"/>
                </a:solidFill>
              </a:rPr>
              <a:t>Session Five</a:t>
            </a:r>
            <a:endParaRPr lang="en-US" sz="3600" b="1" dirty="0">
              <a:solidFill>
                <a:srgbClr val="FF0000"/>
              </a:solidFill>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
          <p:cNvSpPr>
            <a:spLocks noGrp="1" noChangeArrowheads="1"/>
          </p:cNvSpPr>
          <p:nvPr>
            <p:ph type="title"/>
          </p:nvPr>
        </p:nvSpPr>
        <p:spPr/>
        <p:txBody>
          <a:bodyPr/>
          <a:lstStyle/>
          <a:p>
            <a:r>
              <a:rPr lang="en-US" b="1" dirty="0" smtClean="0">
                <a:solidFill>
                  <a:srgbClr val="0070C0"/>
                </a:solidFill>
              </a:rPr>
              <a:t>Some Rules</a:t>
            </a:r>
          </a:p>
        </p:txBody>
      </p:sp>
      <p:sp>
        <p:nvSpPr>
          <p:cNvPr id="72707" name="Rectangle 5"/>
          <p:cNvSpPr>
            <a:spLocks noGrp="1" noChangeArrowheads="1"/>
          </p:cNvSpPr>
          <p:nvPr>
            <p:ph type="body" idx="1"/>
          </p:nvPr>
        </p:nvSpPr>
        <p:spPr>
          <a:xfrm>
            <a:off x="762000" y="1371600"/>
            <a:ext cx="8077200" cy="4191000"/>
          </a:xfrm>
        </p:spPr>
        <p:txBody>
          <a:bodyPr>
            <a:normAutofit/>
          </a:bodyPr>
          <a:lstStyle/>
          <a:p>
            <a:pPr>
              <a:lnSpc>
                <a:spcPct val="90000"/>
              </a:lnSpc>
            </a:pPr>
            <a:r>
              <a:rPr lang="en-US" dirty="0" smtClean="0"/>
              <a:t>Amateur Radio must </a:t>
            </a:r>
            <a:r>
              <a:rPr lang="en-US" b="1" i="1" u="sng" dirty="0" smtClean="0"/>
              <a:t>NOT</a:t>
            </a:r>
            <a:r>
              <a:rPr lang="en-US" dirty="0" smtClean="0"/>
              <a:t> be used to assist news media when normal means are available</a:t>
            </a:r>
          </a:p>
          <a:p>
            <a:pPr>
              <a:lnSpc>
                <a:spcPct val="90000"/>
              </a:lnSpc>
            </a:pPr>
            <a:endParaRPr lang="en-US" dirty="0" smtClean="0"/>
          </a:p>
          <a:p>
            <a:pPr>
              <a:lnSpc>
                <a:spcPct val="90000"/>
              </a:lnSpc>
            </a:pPr>
            <a:r>
              <a:rPr lang="en-US" dirty="0" smtClean="0"/>
              <a:t>Operators </a:t>
            </a:r>
            <a:r>
              <a:rPr lang="en-US" u="sng" dirty="0" smtClean="0"/>
              <a:t>may assist </a:t>
            </a:r>
            <a:r>
              <a:rPr lang="en-US" dirty="0" smtClean="0"/>
              <a:t>from areas where normal communications are disrupted and the media </a:t>
            </a:r>
            <a:r>
              <a:rPr lang="en-US" smtClean="0"/>
              <a:t>may record </a:t>
            </a:r>
            <a:r>
              <a:rPr lang="en-US" dirty="0" smtClean="0"/>
              <a:t>the conversation</a:t>
            </a:r>
            <a:endParaRPr lang="en-US" dirty="0"/>
          </a:p>
          <a:p>
            <a:pPr>
              <a:lnSpc>
                <a:spcPct val="90000"/>
              </a:lnSpc>
            </a:pPr>
            <a:endParaRPr lang="en-US" dirty="0" smtClean="0"/>
          </a:p>
          <a:p>
            <a:pPr>
              <a:lnSpc>
                <a:spcPct val="90000"/>
              </a:lnSpc>
            </a:pPr>
            <a:endParaRPr lang="en-US" dirty="0" smtClean="0"/>
          </a:p>
        </p:txBody>
      </p:sp>
    </p:spTree>
    <p:extLst>
      <p:ext uri="{BB962C8B-B14F-4D97-AF65-F5344CB8AC3E}">
        <p14:creationId xmlns:p14="http://schemas.microsoft.com/office/powerpoint/2010/main" val="683103709"/>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
          <p:cNvSpPr>
            <a:spLocks noGrp="1" noChangeArrowheads="1"/>
          </p:cNvSpPr>
          <p:nvPr>
            <p:ph type="title"/>
          </p:nvPr>
        </p:nvSpPr>
        <p:spPr/>
        <p:txBody>
          <a:bodyPr>
            <a:normAutofit fontScale="90000"/>
          </a:bodyPr>
          <a:lstStyle/>
          <a:p>
            <a:r>
              <a:rPr lang="en-US" b="1" dirty="0" smtClean="0">
                <a:solidFill>
                  <a:srgbClr val="0070C0"/>
                </a:solidFill>
              </a:rPr>
              <a:t>Who can record and Transmit what?</a:t>
            </a:r>
          </a:p>
        </p:txBody>
      </p:sp>
      <p:sp>
        <p:nvSpPr>
          <p:cNvPr id="72707" name="Rectangle 5"/>
          <p:cNvSpPr>
            <a:spLocks noGrp="1" noChangeArrowheads="1"/>
          </p:cNvSpPr>
          <p:nvPr>
            <p:ph type="body" idx="1"/>
          </p:nvPr>
        </p:nvSpPr>
        <p:spPr>
          <a:xfrm>
            <a:off x="762000" y="1524000"/>
            <a:ext cx="8077200" cy="4191000"/>
          </a:xfrm>
        </p:spPr>
        <p:txBody>
          <a:bodyPr>
            <a:normAutofit/>
          </a:bodyPr>
          <a:lstStyle/>
          <a:p>
            <a:pPr>
              <a:lnSpc>
                <a:spcPct val="90000"/>
              </a:lnSpc>
            </a:pPr>
            <a:r>
              <a:rPr lang="en-US" dirty="0" smtClean="0"/>
              <a:t>Amateur Radio operators can </a:t>
            </a:r>
            <a:r>
              <a:rPr lang="en-US" b="1" i="1" u="sng" dirty="0" smtClean="0"/>
              <a:t>NOT</a:t>
            </a:r>
            <a:r>
              <a:rPr lang="en-US" dirty="0" smtClean="0"/>
              <a:t> record and re-transmit commercial radio and TV broadcasts</a:t>
            </a:r>
          </a:p>
          <a:p>
            <a:pPr>
              <a:lnSpc>
                <a:spcPct val="90000"/>
              </a:lnSpc>
            </a:pPr>
            <a:endParaRPr lang="en-US" dirty="0" smtClean="0"/>
          </a:p>
          <a:p>
            <a:pPr>
              <a:lnSpc>
                <a:spcPct val="90000"/>
              </a:lnSpc>
            </a:pPr>
            <a:r>
              <a:rPr lang="en-US" dirty="0" smtClean="0"/>
              <a:t>Commercial radio and TV reporters </a:t>
            </a:r>
            <a:r>
              <a:rPr lang="en-US" b="1" i="1" u="sng" dirty="0" smtClean="0"/>
              <a:t>CAN</a:t>
            </a:r>
            <a:r>
              <a:rPr lang="en-US" dirty="0" smtClean="0"/>
              <a:t> record and then broadcast Amateur Radio messages</a:t>
            </a:r>
            <a:endParaRPr lang="en-US" dirty="0"/>
          </a:p>
          <a:p>
            <a:pPr>
              <a:lnSpc>
                <a:spcPct val="90000"/>
              </a:lnSpc>
            </a:pPr>
            <a:endParaRPr lang="en-US" dirty="0" smtClean="0"/>
          </a:p>
          <a:p>
            <a:pPr>
              <a:lnSpc>
                <a:spcPct val="90000"/>
              </a:lnSpc>
            </a:pPr>
            <a:endParaRPr lang="en-US" dirty="0" smtClean="0"/>
          </a:p>
        </p:txBody>
      </p:sp>
    </p:spTree>
    <p:extLst>
      <p:ext uri="{BB962C8B-B14F-4D97-AF65-F5344CB8AC3E}">
        <p14:creationId xmlns:p14="http://schemas.microsoft.com/office/powerpoint/2010/main" val="1506544450"/>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Summary</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Any questions before the quiz?</a:t>
            </a:r>
            <a:endParaRPr lang="en-US" dirty="0"/>
          </a:p>
        </p:txBody>
      </p:sp>
    </p:spTree>
    <p:extLst>
      <p:ext uri="{BB962C8B-B14F-4D97-AF65-F5344CB8AC3E}">
        <p14:creationId xmlns:p14="http://schemas.microsoft.com/office/powerpoint/2010/main" val="384492658"/>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4450" name="WordArt 2"/>
          <p:cNvSpPr>
            <a:spLocks noChangeArrowheads="1" noChangeShapeType="1" noTextEdit="1"/>
          </p:cNvSpPr>
          <p:nvPr/>
        </p:nvSpPr>
        <p:spPr bwMode="auto">
          <a:xfrm>
            <a:off x="762000" y="1600200"/>
            <a:ext cx="8001000" cy="1905000"/>
          </a:xfrm>
          <a:prstGeom prst="rect">
            <a:avLst/>
          </a:prstGeom>
        </p:spPr>
        <p:txBody>
          <a:bodyPr wrap="none" fromWordArt="1">
            <a:prstTxWarp prst="textDoubleWave1">
              <a:avLst>
                <a:gd name="adj1" fmla="val 6500"/>
                <a:gd name="adj2" fmla="val 0"/>
              </a:avLst>
            </a:prstTxWarp>
          </a:bodyPr>
          <a:lstStyle/>
          <a:p>
            <a:pPr algn="ctr"/>
            <a:r>
              <a:rPr lang="pt-BR" sz="85700" kern="10" spc="-360" dirty="0" smtClean="0">
                <a:ln w="12700">
                  <a:solidFill>
                    <a:srgbClr val="000099"/>
                  </a:solidFill>
                  <a:round/>
                  <a:headEnd/>
                  <a:tailEnd/>
                </a:ln>
                <a:solidFill>
                  <a:srgbClr val="33CCFF"/>
                </a:solidFill>
                <a:effectLst>
                  <a:outerShdw dist="125724" dir="18900000" algn="ctr" rotWithShape="0">
                    <a:srgbClr val="000099"/>
                  </a:outerShdw>
                </a:effectLst>
                <a:latin typeface="Impact"/>
              </a:rPr>
              <a:t>Time  for  a Quiz</a:t>
            </a:r>
            <a:endParaRPr lang="en-US" sz="85700" kern="10" spc="-360" dirty="0">
              <a:ln w="12700">
                <a:solidFill>
                  <a:srgbClr val="000099"/>
                </a:solidFill>
                <a:round/>
                <a:headEnd/>
                <a:tailEnd/>
              </a:ln>
              <a:solidFill>
                <a:srgbClr val="33CCFF"/>
              </a:solidFill>
              <a:effectLst>
                <a:outerShdw dist="125724" dir="18900000" algn="ctr" rotWithShape="0">
                  <a:srgbClr val="000099"/>
                </a:outerShdw>
              </a:effectLst>
              <a:latin typeface="Impact"/>
            </a:endParaRPr>
          </a:p>
        </p:txBody>
      </p:sp>
      <p:sp>
        <p:nvSpPr>
          <p:cNvPr id="3" name="TextBox 2"/>
          <p:cNvSpPr txBox="1"/>
          <p:nvPr/>
        </p:nvSpPr>
        <p:spPr>
          <a:xfrm>
            <a:off x="1447800" y="4419600"/>
            <a:ext cx="6248400" cy="1323439"/>
          </a:xfrm>
          <a:prstGeom prst="rect">
            <a:avLst/>
          </a:prstGeom>
          <a:noFill/>
        </p:spPr>
        <p:txBody>
          <a:bodyPr wrap="square" rtlCol="0">
            <a:spAutoFit/>
          </a:bodyPr>
          <a:lstStyle/>
          <a:p>
            <a:pPr algn="ctr"/>
            <a:r>
              <a:rPr lang="en-US" sz="4000" dirty="0" smtClean="0"/>
              <a:t>Take 30 Seconds adjust your workspace</a:t>
            </a:r>
            <a:endParaRPr lang="en-US" sz="4000" dirty="0"/>
          </a:p>
        </p:txBody>
      </p:sp>
    </p:spTree>
    <p:extLst>
      <p:ext uri="{BB962C8B-B14F-4D97-AF65-F5344CB8AC3E}">
        <p14:creationId xmlns:p14="http://schemas.microsoft.com/office/powerpoint/2010/main" val="1238251898"/>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30</a:t>
            </a:r>
          </a:p>
        </p:txBody>
      </p:sp>
      <p:sp>
        <p:nvSpPr>
          <p:cNvPr id="9219"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2704604245"/>
      </p:ext>
    </p:extLst>
  </p:cSld>
  <p:clrMapOvr>
    <a:masterClrMapping/>
  </p:clrMapOvr>
  <p:transition advClick="0" advTm="10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20</a:t>
            </a:r>
          </a:p>
        </p:txBody>
      </p:sp>
      <p:sp>
        <p:nvSpPr>
          <p:cNvPr id="10243"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1954925416"/>
      </p:ext>
    </p:extLst>
  </p:cSld>
  <p:clrMapOvr>
    <a:masterClrMapping/>
  </p:clrMapOvr>
  <p:transition advClick="0" advTm="10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133600" y="609600"/>
            <a:ext cx="50292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0800" b="1" dirty="0">
                <a:solidFill>
                  <a:srgbClr val="FF0000"/>
                </a:solidFill>
              </a:rPr>
              <a:t>10</a:t>
            </a:r>
          </a:p>
        </p:txBody>
      </p:sp>
      <p:sp>
        <p:nvSpPr>
          <p:cNvPr id="1126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752322511"/>
      </p:ext>
    </p:extLst>
  </p:cSld>
  <p:clrMapOvr>
    <a:masterClrMapping/>
  </p:clrMapOvr>
  <p:transition advClick="0" advTm="1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9</a:t>
            </a:r>
          </a:p>
        </p:txBody>
      </p:sp>
      <p:sp>
        <p:nvSpPr>
          <p:cNvPr id="1229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875125679"/>
      </p:ext>
    </p:extLst>
  </p:cSld>
  <p:clrMapOvr>
    <a:masterClrMapping/>
  </p:clrMapOvr>
  <p:transition advClick="0" advTm="1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8</a:t>
            </a:r>
          </a:p>
        </p:txBody>
      </p:sp>
      <p:sp>
        <p:nvSpPr>
          <p:cNvPr id="1331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055007545"/>
      </p:ext>
    </p:extLst>
  </p:cSld>
  <p:clrMapOvr>
    <a:masterClrMapping/>
  </p:clrMapOvr>
  <p:transition advClick="0" advTm="1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7</a:t>
            </a:r>
          </a:p>
        </p:txBody>
      </p:sp>
      <p:sp>
        <p:nvSpPr>
          <p:cNvPr id="1433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489717207"/>
      </p:ext>
    </p:extLst>
  </p:cSld>
  <p:clrMapOvr>
    <a:masterClrMapping/>
  </p:clrMapOvr>
  <p:transition advClick="0" advTm="1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Reminder</a:t>
            </a:r>
            <a:endParaRPr lang="en-US" b="1" dirty="0">
              <a:solidFill>
                <a:srgbClr val="0070C0"/>
              </a:solidFill>
            </a:endParaRPr>
          </a:p>
        </p:txBody>
      </p:sp>
      <p:sp>
        <p:nvSpPr>
          <p:cNvPr id="5" name="Content Placeholder 4"/>
          <p:cNvSpPr>
            <a:spLocks noGrp="1"/>
          </p:cNvSpPr>
          <p:nvPr>
            <p:ph idx="1"/>
            <p:custDataLst>
              <p:tags r:id="rId3"/>
            </p:custDataLst>
          </p:nvPr>
        </p:nvSpPr>
        <p:spPr/>
        <p:txBody>
          <a:bodyPr>
            <a:normAutofit/>
          </a:bodyPr>
          <a:lstStyle/>
          <a:p>
            <a:r>
              <a:rPr lang="en-US" dirty="0" smtClean="0"/>
              <a:t>Complete two DHS/FEMA Courses</a:t>
            </a:r>
          </a:p>
          <a:p>
            <a:pPr lvl="2"/>
            <a:r>
              <a:rPr lang="en-US" b="1" dirty="0" smtClean="0"/>
              <a:t>IS-100.b Introduction to ICS</a:t>
            </a:r>
          </a:p>
          <a:p>
            <a:pPr lvl="2"/>
            <a:r>
              <a:rPr lang="en-US" b="1" dirty="0" smtClean="0"/>
              <a:t>IS-700 National Incident Management System</a:t>
            </a:r>
          </a:p>
          <a:p>
            <a:pPr marL="1371600" lvl="3" indent="0">
              <a:buNone/>
            </a:pPr>
            <a:r>
              <a:rPr lang="en-US" dirty="0" smtClean="0">
                <a:hlinkClick r:id="rId6"/>
              </a:rPr>
              <a:t>Http</a:t>
            </a:r>
            <a:r>
              <a:rPr lang="en-US" dirty="0">
                <a:hlinkClick r:id="rId6"/>
              </a:rPr>
              <a:t>://training.fema.gov/IS/NIMS.asp</a:t>
            </a:r>
            <a:endParaRPr lang="en-US" dirty="0"/>
          </a:p>
          <a:p>
            <a:pPr lvl="2"/>
            <a:endParaRPr lang="en-US" dirty="0"/>
          </a:p>
        </p:txBody>
      </p:sp>
    </p:spTree>
    <p:custDataLst>
      <p:tags r:id="rId1"/>
    </p:custData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6</a:t>
            </a:r>
          </a:p>
        </p:txBody>
      </p:sp>
      <p:sp>
        <p:nvSpPr>
          <p:cNvPr id="1536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869841606"/>
      </p:ext>
    </p:extLst>
  </p:cSld>
  <p:clrMapOvr>
    <a:masterClrMapping/>
  </p:clrMapOvr>
  <p:transition advClick="0" advTm="1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5</a:t>
            </a:r>
          </a:p>
        </p:txBody>
      </p:sp>
      <p:sp>
        <p:nvSpPr>
          <p:cNvPr id="1638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747984097"/>
      </p:ext>
    </p:extLst>
  </p:cSld>
  <p:clrMapOvr>
    <a:masterClrMapping/>
  </p:clrMapOvr>
  <p:transition advClick="0" advTm="1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4</a:t>
            </a:r>
          </a:p>
        </p:txBody>
      </p:sp>
      <p:sp>
        <p:nvSpPr>
          <p:cNvPr id="1741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515619553"/>
      </p:ext>
    </p:extLst>
  </p:cSld>
  <p:clrMapOvr>
    <a:masterClrMapping/>
  </p:clrMapOvr>
  <p:transition advClick="0" advTm="1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3</a:t>
            </a:r>
          </a:p>
        </p:txBody>
      </p:sp>
      <p:sp>
        <p:nvSpPr>
          <p:cNvPr id="1843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377289015"/>
      </p:ext>
    </p:extLst>
  </p:cSld>
  <p:clrMapOvr>
    <a:masterClrMapping/>
  </p:clrMapOvr>
  <p:transition advClick="0" advTm="1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2</a:t>
            </a:r>
          </a:p>
        </p:txBody>
      </p:sp>
      <p:sp>
        <p:nvSpPr>
          <p:cNvPr id="1945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124815181"/>
      </p:ext>
    </p:extLst>
  </p:cSld>
  <p:clrMapOvr>
    <a:masterClrMapping/>
  </p:clrMapOvr>
  <p:transition advClick="0" advTm="1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1</a:t>
            </a:r>
          </a:p>
        </p:txBody>
      </p:sp>
      <p:sp>
        <p:nvSpPr>
          <p:cNvPr id="2048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232104398"/>
      </p:ext>
    </p:extLst>
  </p:cSld>
  <p:clrMapOvr>
    <a:masterClrMapping/>
  </p:clrMapOvr>
  <p:transition advClick="0" advTm="1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WordArt 2"/>
          <p:cNvSpPr>
            <a:spLocks noChangeArrowheads="1" noChangeShapeType="1" noTextEdit="1"/>
          </p:cNvSpPr>
          <p:nvPr/>
        </p:nvSpPr>
        <p:spPr bwMode="auto">
          <a:xfrm>
            <a:off x="762000" y="914400"/>
            <a:ext cx="8001000" cy="3556000"/>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Impact"/>
              </a:rPr>
              <a:t>Let's get started!</a:t>
            </a:r>
          </a:p>
        </p:txBody>
      </p:sp>
    </p:spTree>
    <p:extLst>
      <p:ext uri="{BB962C8B-B14F-4D97-AF65-F5344CB8AC3E}">
        <p14:creationId xmlns:p14="http://schemas.microsoft.com/office/powerpoint/2010/main" val="2305939035"/>
      </p:ext>
    </p:extLst>
  </p:cSld>
  <p:clrMapOvr>
    <a:masterClrMapping/>
  </p:clrMapOvr>
  <p:transition>
    <p:sndAc>
      <p:stSnd>
        <p:snd r:embed="rId2" name="time.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dirty="0" smtClean="0"/>
              <a:t>Topic 23 Question</a:t>
            </a:r>
          </a:p>
        </p:txBody>
      </p:sp>
      <p:sp>
        <p:nvSpPr>
          <p:cNvPr id="1114115" name="Rectangle 3"/>
          <p:cNvSpPr>
            <a:spLocks noGrp="1" noChangeArrowheads="1"/>
          </p:cNvSpPr>
          <p:nvPr>
            <p:ph type="body" idx="1"/>
          </p:nvPr>
        </p:nvSpPr>
        <p:spPr/>
        <p:txBody>
          <a:bodyPr>
            <a:normAutofit/>
          </a:bodyPr>
          <a:lstStyle/>
          <a:p>
            <a:pPr marL="495300" indent="-495300">
              <a:lnSpc>
                <a:spcPct val="90000"/>
              </a:lnSpc>
              <a:buFont typeface="Wingdings" pitchFamily="2" charset="2"/>
              <a:buAutoNum type="arabicPeriod"/>
            </a:pPr>
            <a:r>
              <a:rPr lang="en-US" b="1" dirty="0" smtClean="0"/>
              <a:t>A Joint Information Center is established to:</a:t>
            </a:r>
          </a:p>
          <a:p>
            <a:pPr marL="952500" lvl="1" indent="-495300">
              <a:lnSpc>
                <a:spcPct val="90000"/>
              </a:lnSpc>
              <a:buFont typeface="Wingdings" pitchFamily="2" charset="2"/>
              <a:buAutoNum type="alphaUcPeriod"/>
            </a:pPr>
            <a:r>
              <a:rPr lang="en-US" dirty="0" smtClean="0"/>
              <a:t>Formulate a unified voice and message</a:t>
            </a:r>
          </a:p>
          <a:p>
            <a:pPr marL="952500" lvl="1" indent="-495300">
              <a:lnSpc>
                <a:spcPct val="90000"/>
              </a:lnSpc>
              <a:buFont typeface="Wingdings" pitchFamily="2" charset="2"/>
              <a:buAutoNum type="alphaUcPeriod"/>
            </a:pPr>
            <a:r>
              <a:rPr lang="en-US" dirty="0" smtClean="0"/>
              <a:t>Dispel rumors</a:t>
            </a:r>
          </a:p>
          <a:p>
            <a:pPr marL="952500" lvl="1" indent="-495300">
              <a:lnSpc>
                <a:spcPct val="90000"/>
              </a:lnSpc>
              <a:buFont typeface="Wingdings" pitchFamily="2" charset="2"/>
              <a:buAutoNum type="alphaUcPeriod"/>
            </a:pPr>
            <a:r>
              <a:rPr lang="en-US" dirty="0" smtClean="0"/>
              <a:t>Provide a central location for media questions</a:t>
            </a:r>
          </a:p>
          <a:p>
            <a:pPr marL="952500" lvl="1" indent="-495300">
              <a:lnSpc>
                <a:spcPct val="90000"/>
              </a:lnSpc>
              <a:buFont typeface="Wingdings" pitchFamily="2" charset="2"/>
              <a:buAutoNum type="alphaUcPeriod"/>
            </a:pPr>
            <a:r>
              <a:rPr lang="en-US" dirty="0" smtClean="0"/>
              <a:t>All of the above</a:t>
            </a:r>
          </a:p>
        </p:txBody>
      </p:sp>
    </p:spTree>
    <p:extLst>
      <p:ext uri="{BB962C8B-B14F-4D97-AF65-F5344CB8AC3E}">
        <p14:creationId xmlns:p14="http://schemas.microsoft.com/office/powerpoint/2010/main" val="257966714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1114115">
                                            <p:txEl>
                                              <p:pRg st="4" end="4"/>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1114115">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dirty="0" smtClean="0"/>
              <a:t>Topic 23 Question</a:t>
            </a:r>
          </a:p>
        </p:txBody>
      </p:sp>
      <p:sp>
        <p:nvSpPr>
          <p:cNvPr id="1115139" name="Rectangle 3"/>
          <p:cNvSpPr>
            <a:spLocks noGrp="1" noChangeArrowheads="1"/>
          </p:cNvSpPr>
          <p:nvPr>
            <p:ph type="body" idx="1"/>
          </p:nvPr>
        </p:nvSpPr>
        <p:spPr>
          <a:xfrm>
            <a:off x="609600" y="1600200"/>
            <a:ext cx="7848600" cy="3733800"/>
          </a:xfrm>
        </p:spPr>
        <p:txBody>
          <a:bodyPr>
            <a:normAutofit/>
          </a:bodyPr>
          <a:lstStyle/>
          <a:p>
            <a:pPr marL="495300" indent="-495300">
              <a:buFont typeface="Wingdings" pitchFamily="2" charset="2"/>
              <a:buAutoNum type="arabicPeriod" startAt="2"/>
            </a:pPr>
            <a:r>
              <a:rPr lang="en-US" b="1" dirty="0" smtClean="0"/>
              <a:t>As an ARES PIO you will be expected to:</a:t>
            </a:r>
          </a:p>
          <a:p>
            <a:pPr marL="952500" lvl="1" indent="-495300">
              <a:buFont typeface="Wingdings" pitchFamily="2" charset="2"/>
              <a:buAutoNum type="alphaUcPeriod"/>
            </a:pPr>
            <a:r>
              <a:rPr lang="en-US" sz="2200" dirty="0" smtClean="0"/>
              <a:t>Get coffee for the Lead PIO</a:t>
            </a:r>
          </a:p>
          <a:p>
            <a:pPr marL="952500" lvl="1" indent="-495300">
              <a:buFont typeface="Wingdings" pitchFamily="2" charset="2"/>
              <a:buAutoNum type="alphaUcPeriod"/>
            </a:pPr>
            <a:r>
              <a:rPr lang="en-US" sz="2200" dirty="0" smtClean="0"/>
              <a:t>Provide relevant information to media regarding Amateur Radio involvement</a:t>
            </a:r>
          </a:p>
          <a:p>
            <a:pPr marL="952500" lvl="1" indent="-495300">
              <a:buFont typeface="Wingdings" pitchFamily="2" charset="2"/>
              <a:buAutoNum type="alphaUcPeriod"/>
            </a:pPr>
            <a:r>
              <a:rPr lang="en-US" sz="2200" dirty="0" smtClean="0"/>
              <a:t>Give timely updates regarding the overall emergency effort and participants</a:t>
            </a:r>
          </a:p>
          <a:p>
            <a:pPr marL="952500" lvl="1" indent="-495300">
              <a:buFont typeface="Wingdings" pitchFamily="2" charset="2"/>
              <a:buAutoNum type="alphaUcPeriod"/>
            </a:pPr>
            <a:r>
              <a:rPr lang="en-US" sz="2200" dirty="0" smtClean="0"/>
              <a:t>Provide a victim list including names and conditions</a:t>
            </a:r>
          </a:p>
        </p:txBody>
      </p:sp>
    </p:spTree>
    <p:extLst>
      <p:ext uri="{BB962C8B-B14F-4D97-AF65-F5344CB8AC3E}">
        <p14:creationId xmlns:p14="http://schemas.microsoft.com/office/powerpoint/2010/main" val="299481326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1115139">
                                            <p:txEl>
                                              <p:pRg st="2" end="2"/>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1115139">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dirty="0" smtClean="0"/>
              <a:t>Topic 23 Question</a:t>
            </a:r>
          </a:p>
        </p:txBody>
      </p:sp>
      <p:sp>
        <p:nvSpPr>
          <p:cNvPr id="1116163" name="Rectangle 3"/>
          <p:cNvSpPr>
            <a:spLocks noGrp="1" noChangeArrowheads="1"/>
          </p:cNvSpPr>
          <p:nvPr>
            <p:ph type="body" idx="1"/>
          </p:nvPr>
        </p:nvSpPr>
        <p:spPr/>
        <p:txBody>
          <a:bodyPr>
            <a:normAutofit lnSpcReduction="10000"/>
          </a:bodyPr>
          <a:lstStyle/>
          <a:p>
            <a:pPr marL="495300" indent="-495300">
              <a:lnSpc>
                <a:spcPct val="90000"/>
              </a:lnSpc>
              <a:buFont typeface="Wingdings" pitchFamily="2" charset="2"/>
              <a:buAutoNum type="arabicPeriod" startAt="3"/>
            </a:pPr>
            <a:r>
              <a:rPr lang="en-US" b="1" dirty="0" smtClean="0"/>
              <a:t>You are involved in an ARES deployment but not as a PIO. A reporter shows up at your location and starts to ask you questions. What should you do?</a:t>
            </a:r>
          </a:p>
          <a:p>
            <a:pPr marL="952500" lvl="1" indent="-495300">
              <a:lnSpc>
                <a:spcPct val="90000"/>
              </a:lnSpc>
              <a:buFont typeface="Wingdings" pitchFamily="2" charset="2"/>
              <a:buAutoNum type="alphaUcPeriod"/>
            </a:pPr>
            <a:r>
              <a:rPr lang="en-US" dirty="0" smtClean="0"/>
              <a:t>If possible, refer them to the JIC, designated Lead PIO or ARES PIO</a:t>
            </a:r>
          </a:p>
          <a:p>
            <a:pPr marL="952500" lvl="1" indent="-495300">
              <a:lnSpc>
                <a:spcPct val="90000"/>
              </a:lnSpc>
              <a:buFont typeface="Wingdings" pitchFamily="2" charset="2"/>
              <a:buAutoNum type="alphaUcPeriod"/>
            </a:pPr>
            <a:r>
              <a:rPr lang="en-US" dirty="0" smtClean="0"/>
              <a:t>If possible, refer them to the EC or DEC</a:t>
            </a:r>
          </a:p>
          <a:p>
            <a:pPr marL="952500" lvl="1" indent="-495300">
              <a:lnSpc>
                <a:spcPct val="90000"/>
              </a:lnSpc>
              <a:buFont typeface="Wingdings" pitchFamily="2" charset="2"/>
              <a:buAutoNum type="alphaUcPeriod"/>
            </a:pPr>
            <a:r>
              <a:rPr lang="en-US" dirty="0" smtClean="0"/>
              <a:t>Refer them to the Unified Commander</a:t>
            </a:r>
          </a:p>
          <a:p>
            <a:pPr marL="952500" lvl="1" indent="-495300">
              <a:lnSpc>
                <a:spcPct val="90000"/>
              </a:lnSpc>
              <a:buFont typeface="Wingdings" pitchFamily="2" charset="2"/>
              <a:buAutoNum type="alphaUcPeriod"/>
            </a:pPr>
            <a:r>
              <a:rPr lang="en-US" dirty="0" smtClean="0"/>
              <a:t>Be friendly, tell them what you are doing and how the operation is going</a:t>
            </a:r>
          </a:p>
        </p:txBody>
      </p:sp>
    </p:spTree>
    <p:extLst>
      <p:ext uri="{BB962C8B-B14F-4D97-AF65-F5344CB8AC3E}">
        <p14:creationId xmlns:p14="http://schemas.microsoft.com/office/powerpoint/2010/main" val="266270008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1116163">
                                            <p:txEl>
                                              <p:pRg st="1" end="1"/>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111616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Session Five Topic</a:t>
            </a:r>
            <a:endParaRPr lang="en-US" sz="2000" dirty="0"/>
          </a:p>
        </p:txBody>
      </p:sp>
      <p:sp>
        <p:nvSpPr>
          <p:cNvPr id="5" name="Content Placeholder 4"/>
          <p:cNvSpPr>
            <a:spLocks noGrp="1"/>
          </p:cNvSpPr>
          <p:nvPr>
            <p:ph idx="1"/>
            <p:custDataLst>
              <p:tags r:id="rId3"/>
            </p:custDataLst>
          </p:nvPr>
        </p:nvSpPr>
        <p:spPr/>
        <p:txBody>
          <a:bodyPr>
            <a:normAutofit/>
          </a:bodyPr>
          <a:lstStyle/>
          <a:p>
            <a:pPr marL="0" indent="0">
              <a:buNone/>
            </a:pPr>
            <a:r>
              <a:rPr lang="en-US" dirty="0" smtClean="0">
                <a:solidFill>
                  <a:schemeClr val="bg1">
                    <a:lumMod val="85000"/>
                  </a:schemeClr>
                </a:solidFill>
              </a:rPr>
              <a:t>Session 1 – Topics 1,</a:t>
            </a:r>
            <a:r>
              <a:rPr lang="en-US" dirty="0" smtClean="0"/>
              <a:t> </a:t>
            </a:r>
            <a:r>
              <a:rPr lang="en-US" dirty="0" smtClean="0">
                <a:solidFill>
                  <a:schemeClr val="bg1">
                    <a:lumMod val="85000"/>
                  </a:schemeClr>
                </a:solidFill>
              </a:rPr>
              <a:t>2,</a:t>
            </a:r>
            <a:r>
              <a:rPr lang="en-US" dirty="0" smtClean="0"/>
              <a:t> </a:t>
            </a:r>
            <a:r>
              <a:rPr lang="en-US" dirty="0" smtClean="0">
                <a:solidFill>
                  <a:schemeClr val="bg1">
                    <a:lumMod val="85000"/>
                  </a:schemeClr>
                </a:solidFill>
              </a:rPr>
              <a:t>3,</a:t>
            </a:r>
            <a:r>
              <a:rPr lang="en-US" dirty="0" smtClean="0"/>
              <a:t> </a:t>
            </a:r>
            <a:r>
              <a:rPr lang="en-US" dirty="0" smtClean="0">
                <a:solidFill>
                  <a:schemeClr val="bg1">
                    <a:lumMod val="85000"/>
                  </a:schemeClr>
                </a:solidFill>
              </a:rPr>
              <a:t>4,</a:t>
            </a:r>
            <a:r>
              <a:rPr lang="en-US" dirty="0" smtClean="0"/>
              <a:t> </a:t>
            </a:r>
            <a:r>
              <a:rPr lang="en-US" dirty="0" smtClean="0">
                <a:solidFill>
                  <a:schemeClr val="bg1">
                    <a:lumMod val="85000"/>
                  </a:schemeClr>
                </a:solidFill>
              </a:rPr>
              <a:t>5a,</a:t>
            </a:r>
            <a:r>
              <a:rPr lang="en-US" dirty="0" smtClean="0">
                <a:solidFill>
                  <a:srgbClr val="FF0000"/>
                </a:solidFill>
              </a:rPr>
              <a:t> </a:t>
            </a:r>
            <a:r>
              <a:rPr lang="en-US" dirty="0" smtClean="0">
                <a:solidFill>
                  <a:schemeClr val="bg1">
                    <a:lumMod val="85000"/>
                  </a:schemeClr>
                </a:solidFill>
              </a:rPr>
              <a:t>5b</a:t>
            </a:r>
          </a:p>
          <a:p>
            <a:pPr marL="0" indent="0">
              <a:buNone/>
            </a:pPr>
            <a:r>
              <a:rPr lang="en-US" dirty="0" smtClean="0">
                <a:solidFill>
                  <a:schemeClr val="bg1">
                    <a:lumMod val="85000"/>
                  </a:schemeClr>
                </a:solidFill>
              </a:rPr>
              <a:t>Session 2 – Topics 6, 7a, 7b, 7c, 7d, 8, 9, 10</a:t>
            </a:r>
          </a:p>
          <a:p>
            <a:pPr marL="0" indent="0">
              <a:buNone/>
            </a:pPr>
            <a:r>
              <a:rPr lang="en-US" dirty="0" smtClean="0">
                <a:solidFill>
                  <a:schemeClr val="bg1">
                    <a:lumMod val="85000"/>
                  </a:schemeClr>
                </a:solidFill>
              </a:rPr>
              <a:t>Session 3 – Topics 11,</a:t>
            </a:r>
            <a:r>
              <a:rPr lang="en-US" dirty="0" smtClean="0"/>
              <a:t> </a:t>
            </a:r>
            <a:r>
              <a:rPr lang="en-US" dirty="0" smtClean="0">
                <a:solidFill>
                  <a:schemeClr val="bg1">
                    <a:lumMod val="85000"/>
                  </a:schemeClr>
                </a:solidFill>
              </a:rPr>
              <a:t>12, 13,</a:t>
            </a:r>
            <a:r>
              <a:rPr lang="en-US" dirty="0" smtClean="0"/>
              <a:t> </a:t>
            </a:r>
            <a:r>
              <a:rPr lang="en-US" dirty="0" smtClean="0">
                <a:solidFill>
                  <a:schemeClr val="bg1">
                    <a:lumMod val="85000"/>
                  </a:schemeClr>
                </a:solidFill>
              </a:rPr>
              <a:t>14, 15</a:t>
            </a:r>
          </a:p>
          <a:p>
            <a:pPr marL="0" indent="0">
              <a:buNone/>
            </a:pPr>
            <a:r>
              <a:rPr lang="en-US" dirty="0" smtClean="0">
                <a:solidFill>
                  <a:schemeClr val="bg1">
                    <a:lumMod val="85000"/>
                  </a:schemeClr>
                </a:solidFill>
              </a:rPr>
              <a:t>Session 4 – Topics 16, 17, 18, 19, 20</a:t>
            </a:r>
          </a:p>
          <a:p>
            <a:pPr marL="0" indent="0">
              <a:buNone/>
            </a:pPr>
            <a:r>
              <a:rPr lang="en-US" dirty="0" smtClean="0"/>
              <a:t>Session 5 – Topics </a:t>
            </a:r>
            <a:r>
              <a:rPr lang="en-US" dirty="0" smtClean="0">
                <a:solidFill>
                  <a:schemeClr val="bg1">
                    <a:lumMod val="85000"/>
                  </a:schemeClr>
                </a:solidFill>
              </a:rPr>
              <a:t>21, 22,</a:t>
            </a:r>
            <a:r>
              <a:rPr lang="en-US" dirty="0" smtClean="0"/>
              <a:t> </a:t>
            </a:r>
            <a:r>
              <a:rPr lang="en-US" dirty="0" smtClean="0">
                <a:solidFill>
                  <a:srgbClr val="FF0000"/>
                </a:solidFill>
              </a:rPr>
              <a:t>23</a:t>
            </a:r>
            <a:r>
              <a:rPr lang="en-US" dirty="0" smtClean="0"/>
              <a:t>, 24, 25, 26, 27</a:t>
            </a:r>
          </a:p>
          <a:p>
            <a:pPr marL="0" indent="0">
              <a:buNone/>
            </a:pPr>
            <a:r>
              <a:rPr lang="en-US" dirty="0" smtClean="0">
                <a:solidFill>
                  <a:schemeClr val="bg1">
                    <a:lumMod val="75000"/>
                  </a:schemeClr>
                </a:solidFill>
              </a:rPr>
              <a:t>Session 6 – Topics 28, 29, Summary, Final Exam</a:t>
            </a:r>
          </a:p>
        </p:txBody>
      </p:sp>
    </p:spTree>
    <p:custDataLst>
      <p:tags r:id="rId1"/>
    </p:custDataLst>
    <p:extLst>
      <p:ext uri="{BB962C8B-B14F-4D97-AF65-F5344CB8AC3E}">
        <p14:creationId xmlns:p14="http://schemas.microsoft.com/office/powerpoint/2010/main" val="2572558755"/>
      </p:ext>
    </p:extLst>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dirty="0" smtClean="0"/>
              <a:t>Topic 23 Question</a:t>
            </a:r>
          </a:p>
        </p:txBody>
      </p:sp>
      <p:sp>
        <p:nvSpPr>
          <p:cNvPr id="1117187" name="Rectangle 3"/>
          <p:cNvSpPr>
            <a:spLocks noGrp="1" noChangeArrowheads="1"/>
          </p:cNvSpPr>
          <p:nvPr>
            <p:ph type="body" idx="1"/>
          </p:nvPr>
        </p:nvSpPr>
        <p:spPr>
          <a:xfrm>
            <a:off x="762000" y="1596413"/>
            <a:ext cx="8077200" cy="4956787"/>
          </a:xfrm>
        </p:spPr>
        <p:txBody>
          <a:bodyPr>
            <a:normAutofit lnSpcReduction="10000"/>
          </a:bodyPr>
          <a:lstStyle/>
          <a:p>
            <a:pPr marL="495300" indent="-495300">
              <a:lnSpc>
                <a:spcPct val="90000"/>
              </a:lnSpc>
              <a:buFont typeface="Wingdings" pitchFamily="2" charset="2"/>
              <a:buAutoNum type="arabicPeriod" startAt="4"/>
            </a:pPr>
            <a:r>
              <a:rPr lang="en-US" b="1" dirty="0" smtClean="0"/>
              <a:t>There's a flood in progress. A reporter for the local TV station comes to your location and asks you to get on the radio and talk to someone at the levees to find out if they think the sandbags will hold. What things need to be considered in this request?</a:t>
            </a:r>
          </a:p>
          <a:p>
            <a:pPr marL="952500" lvl="1" indent="-495300">
              <a:lnSpc>
                <a:spcPct val="90000"/>
              </a:lnSpc>
              <a:buFont typeface="Wingdings" pitchFamily="2" charset="2"/>
              <a:buAutoNum type="alphaUcPeriod"/>
            </a:pPr>
            <a:r>
              <a:rPr lang="en-US" sz="2400" dirty="0" smtClean="0"/>
              <a:t>Are other means of communications available</a:t>
            </a:r>
          </a:p>
          <a:p>
            <a:pPr marL="952500" lvl="1" indent="-495300">
              <a:lnSpc>
                <a:spcPct val="90000"/>
              </a:lnSpc>
              <a:buFont typeface="Wingdings" pitchFamily="2" charset="2"/>
              <a:buAutoNum type="alphaUcPeriod"/>
            </a:pPr>
            <a:r>
              <a:rPr lang="en-US" sz="2400" dirty="0" smtClean="0"/>
              <a:t>Amateurs can ask questions if other Amateurs – not just “someone”</a:t>
            </a:r>
          </a:p>
          <a:p>
            <a:pPr marL="952500" lvl="1" indent="-495300">
              <a:lnSpc>
                <a:spcPct val="90000"/>
              </a:lnSpc>
              <a:buFont typeface="Wingdings" pitchFamily="2" charset="2"/>
              <a:buAutoNum type="alphaUcPeriod"/>
            </a:pPr>
            <a:r>
              <a:rPr lang="en-US" sz="2400" dirty="0" smtClean="0"/>
              <a:t>The question is speculating about things not specific to Amateur Radio operation</a:t>
            </a:r>
          </a:p>
          <a:p>
            <a:pPr marL="952500" lvl="1" indent="-495300">
              <a:lnSpc>
                <a:spcPct val="90000"/>
              </a:lnSpc>
              <a:buFont typeface="Wingdings" pitchFamily="2" charset="2"/>
              <a:buAutoNum type="alphaUcPeriod"/>
            </a:pPr>
            <a:r>
              <a:rPr lang="en-US" sz="2400" dirty="0" smtClean="0"/>
              <a:t>All the above</a:t>
            </a:r>
          </a:p>
        </p:txBody>
      </p:sp>
    </p:spTree>
    <p:extLst>
      <p:ext uri="{BB962C8B-B14F-4D97-AF65-F5344CB8AC3E}">
        <p14:creationId xmlns:p14="http://schemas.microsoft.com/office/powerpoint/2010/main" val="3519598701"/>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1117187">
                                            <p:txEl>
                                              <p:pRg st="4" end="4"/>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1117187">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custDataLst>
              <p:tags r:id="rId2"/>
            </p:custDataLst>
          </p:nvPr>
        </p:nvSpPr>
        <p:spPr>
          <a:xfrm>
            <a:off x="838200" y="2743200"/>
            <a:ext cx="7543800" cy="1362075"/>
          </a:xfrm>
        </p:spPr>
        <p:txBody>
          <a:bodyPr>
            <a:noAutofit/>
          </a:bodyPr>
          <a:lstStyle/>
          <a:p>
            <a:pPr algn="ctr">
              <a:defRPr/>
            </a:pPr>
            <a:r>
              <a:rPr lang="en-US" sz="4400" dirty="0" smtClean="0"/>
              <a:t>Any Questions Before Starting Topic 24?</a:t>
            </a:r>
          </a:p>
        </p:txBody>
      </p:sp>
    </p:spTree>
    <p:custDataLst>
      <p:tags r:id="rId1"/>
    </p:custDataLst>
    <p:extLst>
      <p:ext uri="{BB962C8B-B14F-4D97-AF65-F5344CB8AC3E}">
        <p14:creationId xmlns:p14="http://schemas.microsoft.com/office/powerpoint/2010/main" val="301315952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685800" y="2286000"/>
            <a:ext cx="7772400" cy="1143000"/>
          </a:xfrm>
        </p:spPr>
        <p:txBody>
          <a:bodyPr>
            <a:normAutofit/>
          </a:bodyPr>
          <a:lstStyle/>
          <a:p>
            <a:pPr algn="ctr"/>
            <a:r>
              <a:rPr lang="en-US" sz="4000" b="1" dirty="0" smtClean="0">
                <a:solidFill>
                  <a:srgbClr val="0070C0"/>
                </a:solidFill>
              </a:rPr>
              <a:t>Topic 23 – ARES PIO: The Right Stuff</a:t>
            </a:r>
            <a:endParaRPr lang="en-US" dirty="0" smtClean="0"/>
          </a:p>
        </p:txBody>
      </p:sp>
    </p:spTree>
    <p:extLst>
      <p:ext uri="{BB962C8B-B14F-4D97-AF65-F5344CB8AC3E}">
        <p14:creationId xmlns:p14="http://schemas.microsoft.com/office/powerpoint/2010/main" val="1639139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4"/>
          <p:cNvSpPr>
            <a:spLocks noGrp="1" noChangeArrowheads="1"/>
          </p:cNvSpPr>
          <p:nvPr>
            <p:ph type="title"/>
          </p:nvPr>
        </p:nvSpPr>
        <p:spPr/>
        <p:txBody>
          <a:bodyPr/>
          <a:lstStyle/>
          <a:p>
            <a:r>
              <a:rPr lang="en-US" b="1" dirty="0" smtClean="0">
                <a:solidFill>
                  <a:srgbClr val="0070C0"/>
                </a:solidFill>
              </a:rPr>
              <a:t>Public Information Officer (PIO)</a:t>
            </a:r>
          </a:p>
        </p:txBody>
      </p:sp>
      <p:sp>
        <p:nvSpPr>
          <p:cNvPr id="68611" name="Rectangle 5"/>
          <p:cNvSpPr>
            <a:spLocks noGrp="1" noChangeArrowheads="1"/>
          </p:cNvSpPr>
          <p:nvPr>
            <p:ph type="body" idx="1"/>
          </p:nvPr>
        </p:nvSpPr>
        <p:spPr>
          <a:xfrm>
            <a:off x="762000" y="1596413"/>
            <a:ext cx="8077200" cy="2975587"/>
          </a:xfrm>
        </p:spPr>
        <p:txBody>
          <a:bodyPr>
            <a:noAutofit/>
          </a:bodyPr>
          <a:lstStyle/>
          <a:p>
            <a:pPr marL="0" indent="0" algn="ctr">
              <a:buNone/>
            </a:pPr>
            <a:r>
              <a:rPr lang="en-US" sz="3600" dirty="0" smtClean="0"/>
              <a:t>“</a:t>
            </a:r>
            <a:r>
              <a:rPr lang="en-US" sz="4800" dirty="0" smtClean="0"/>
              <a:t>Providing the Right information to the Right people at the Right time so they can make the Right decisions</a:t>
            </a:r>
            <a:r>
              <a:rPr lang="en-US" sz="3600" dirty="0" smtClean="0"/>
              <a:t>”</a:t>
            </a:r>
          </a:p>
        </p:txBody>
      </p:sp>
      <p:sp>
        <p:nvSpPr>
          <p:cNvPr id="2" name="TextBox 1"/>
          <p:cNvSpPr txBox="1"/>
          <p:nvPr/>
        </p:nvSpPr>
        <p:spPr>
          <a:xfrm>
            <a:off x="4824895" y="4800600"/>
            <a:ext cx="2791790" cy="369332"/>
          </a:xfrm>
          <a:prstGeom prst="rect">
            <a:avLst/>
          </a:prstGeom>
          <a:noFill/>
        </p:spPr>
        <p:txBody>
          <a:bodyPr wrap="none" rtlCol="0">
            <a:spAutoFit/>
          </a:bodyPr>
          <a:lstStyle/>
          <a:p>
            <a:r>
              <a:rPr lang="en-US" i="1" dirty="0" smtClean="0"/>
              <a:t>FEMA Advanced PIO Course</a:t>
            </a:r>
            <a:endParaRPr lang="en-US" i="1" dirty="0"/>
          </a:p>
        </p:txBody>
      </p:sp>
    </p:spTree>
    <p:extLst>
      <p:ext uri="{BB962C8B-B14F-4D97-AF65-F5344CB8AC3E}">
        <p14:creationId xmlns:p14="http://schemas.microsoft.com/office/powerpoint/2010/main" val="429102062"/>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4"/>
          <p:cNvSpPr>
            <a:spLocks noGrp="1" noChangeArrowheads="1"/>
          </p:cNvSpPr>
          <p:nvPr>
            <p:ph type="title"/>
          </p:nvPr>
        </p:nvSpPr>
        <p:spPr/>
        <p:txBody>
          <a:bodyPr/>
          <a:lstStyle/>
          <a:p>
            <a:r>
              <a:rPr lang="en-US" b="1" dirty="0" smtClean="0">
                <a:solidFill>
                  <a:srgbClr val="0070C0"/>
                </a:solidFill>
              </a:rPr>
              <a:t>The Agency PIO</a:t>
            </a:r>
          </a:p>
        </p:txBody>
      </p:sp>
      <p:sp>
        <p:nvSpPr>
          <p:cNvPr id="69635" name="Rectangle 5"/>
          <p:cNvSpPr>
            <a:spLocks noGrp="1" noChangeArrowheads="1"/>
          </p:cNvSpPr>
          <p:nvPr>
            <p:ph type="body" idx="1"/>
          </p:nvPr>
        </p:nvSpPr>
        <p:spPr>
          <a:xfrm>
            <a:off x="647700" y="1371600"/>
            <a:ext cx="7848600" cy="4114800"/>
          </a:xfrm>
        </p:spPr>
        <p:txBody>
          <a:bodyPr>
            <a:normAutofit/>
          </a:bodyPr>
          <a:lstStyle/>
          <a:p>
            <a:r>
              <a:rPr lang="en-US" dirty="0" smtClean="0"/>
              <a:t>Media Relations</a:t>
            </a:r>
          </a:p>
          <a:p>
            <a:r>
              <a:rPr lang="en-US" dirty="0" smtClean="0"/>
              <a:t>Part of the ICS Team</a:t>
            </a:r>
          </a:p>
          <a:p>
            <a:r>
              <a:rPr lang="en-US" dirty="0" smtClean="0"/>
              <a:t>Silence is as bad as errors – rumors start</a:t>
            </a:r>
          </a:p>
          <a:p>
            <a:pPr marL="0" indent="0">
              <a:buNone/>
            </a:pPr>
            <a:endParaRPr lang="en-US" dirty="0" smtClean="0"/>
          </a:p>
          <a:p>
            <a:r>
              <a:rPr lang="en-US" dirty="0" smtClean="0"/>
              <a:t>ICS standardize ways to be a unified voice</a:t>
            </a:r>
          </a:p>
          <a:p>
            <a:r>
              <a:rPr lang="en-US" dirty="0" smtClean="0"/>
              <a:t>Unified Command (UC) – All agency PIOs report to the Joint Information Center (JIC)</a:t>
            </a:r>
          </a:p>
          <a:p>
            <a:pPr marL="0" indent="0">
              <a:buNone/>
            </a:pPr>
            <a:endParaRPr lang="en-US" i="1" dirty="0" smtClean="0"/>
          </a:p>
        </p:txBody>
      </p:sp>
    </p:spTree>
    <p:extLst>
      <p:ext uri="{BB962C8B-B14F-4D97-AF65-F5344CB8AC3E}">
        <p14:creationId xmlns:p14="http://schemas.microsoft.com/office/powerpoint/2010/main" val="49049283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963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96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6"/>
          <p:cNvSpPr>
            <a:spLocks noGrp="1" noChangeArrowheads="1"/>
          </p:cNvSpPr>
          <p:nvPr>
            <p:ph type="title"/>
          </p:nvPr>
        </p:nvSpPr>
        <p:spPr/>
        <p:txBody>
          <a:bodyPr/>
          <a:lstStyle/>
          <a:p>
            <a:r>
              <a:rPr lang="en-US" b="1" dirty="0" smtClean="0">
                <a:solidFill>
                  <a:srgbClr val="0070C0"/>
                </a:solidFill>
              </a:rPr>
              <a:t>The ARES PIO</a:t>
            </a:r>
          </a:p>
        </p:txBody>
      </p:sp>
      <p:sp>
        <p:nvSpPr>
          <p:cNvPr id="70659" name="Rectangle 7"/>
          <p:cNvSpPr>
            <a:spLocks noGrp="1" noChangeArrowheads="1"/>
          </p:cNvSpPr>
          <p:nvPr>
            <p:ph type="body" idx="1"/>
          </p:nvPr>
        </p:nvSpPr>
        <p:spPr/>
        <p:txBody>
          <a:bodyPr>
            <a:normAutofit/>
          </a:bodyPr>
          <a:lstStyle/>
          <a:p>
            <a:r>
              <a:rPr lang="en-US" dirty="0" smtClean="0"/>
              <a:t>Expert on Amateur Radio</a:t>
            </a:r>
          </a:p>
          <a:p>
            <a:r>
              <a:rPr lang="en-US" dirty="0" smtClean="0"/>
              <a:t>Joint Information Center (JIC)</a:t>
            </a:r>
          </a:p>
          <a:p>
            <a:r>
              <a:rPr lang="en-US" dirty="0" smtClean="0"/>
              <a:t>Introduce other ARES members to the Media</a:t>
            </a:r>
          </a:p>
          <a:p>
            <a:endParaRPr lang="en-US" dirty="0" smtClean="0"/>
          </a:p>
          <a:p>
            <a:r>
              <a:rPr lang="en-US" dirty="0" smtClean="0"/>
              <a:t>PIO and operators are properly dressed</a:t>
            </a:r>
          </a:p>
          <a:p>
            <a:r>
              <a:rPr lang="en-US" dirty="0" smtClean="0"/>
              <a:t>Avoid interviews with inappropriate dressed members</a:t>
            </a:r>
          </a:p>
          <a:p>
            <a:endParaRPr lang="en-US" dirty="0" smtClean="0"/>
          </a:p>
        </p:txBody>
      </p:sp>
    </p:spTree>
    <p:extLst>
      <p:ext uri="{BB962C8B-B14F-4D97-AF65-F5344CB8AC3E}">
        <p14:creationId xmlns:p14="http://schemas.microsoft.com/office/powerpoint/2010/main" val="239128024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065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06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5"/>
          <p:cNvSpPr>
            <a:spLocks noGrp="1" noChangeArrowheads="1"/>
          </p:cNvSpPr>
          <p:nvPr>
            <p:ph type="body" idx="1"/>
          </p:nvPr>
        </p:nvSpPr>
        <p:spPr>
          <a:xfrm>
            <a:off x="762000" y="609601"/>
            <a:ext cx="8077200" cy="5284176"/>
          </a:xfrm>
        </p:spPr>
        <p:txBody>
          <a:bodyPr>
            <a:normAutofit/>
          </a:bodyPr>
          <a:lstStyle/>
          <a:p>
            <a:pPr marL="0" indent="0" algn="ctr">
              <a:lnSpc>
                <a:spcPct val="80000"/>
              </a:lnSpc>
              <a:buNone/>
            </a:pPr>
            <a:r>
              <a:rPr lang="en-US" sz="4400" b="1" dirty="0" smtClean="0"/>
              <a:t>UNDER   </a:t>
            </a:r>
            <a:r>
              <a:rPr lang="en-US" sz="4400" b="1" u="sng" dirty="0" smtClean="0"/>
              <a:t>NO</a:t>
            </a:r>
            <a:r>
              <a:rPr lang="en-US" sz="4400" b="1" dirty="0" smtClean="0"/>
              <a:t>   CIRCUMSTANCE   SHOULD   YOU   EVER   SPECULATE   AS   TO   THE   OUTCOME   OF   THE   SITUATION,   OR   PROVIDE   ANY   INFORMATION   AS   TO   </a:t>
            </a:r>
            <a:r>
              <a:rPr lang="en-US" sz="4000" b="1" dirty="0" smtClean="0"/>
              <a:t>VICTIM</a:t>
            </a:r>
            <a:r>
              <a:rPr lang="en-US" sz="4400" b="1" dirty="0" smtClean="0"/>
              <a:t>   NAMES,   CONDITION   OF   INDIVIDUALS   OR   GRAVITY   OF   THE   SITUATION   TO   THE   MEDIA.</a:t>
            </a:r>
            <a:endParaRPr lang="en-US" sz="4400" dirty="0" smtClean="0"/>
          </a:p>
        </p:txBody>
      </p:sp>
      <p:sp>
        <p:nvSpPr>
          <p:cNvPr id="3" name="TextBox 2"/>
          <p:cNvSpPr txBox="1"/>
          <p:nvPr/>
        </p:nvSpPr>
        <p:spPr>
          <a:xfrm>
            <a:off x="1752600" y="5867400"/>
            <a:ext cx="6316666" cy="523220"/>
          </a:xfrm>
          <a:prstGeom prst="rect">
            <a:avLst/>
          </a:prstGeom>
          <a:noFill/>
        </p:spPr>
        <p:txBody>
          <a:bodyPr wrap="none" rtlCol="0">
            <a:spAutoFit/>
          </a:bodyPr>
          <a:lstStyle/>
          <a:p>
            <a:r>
              <a:rPr lang="en-US" sz="2800" b="1" dirty="0" smtClean="0">
                <a:solidFill>
                  <a:srgbClr val="FF0000"/>
                </a:solidFill>
              </a:rPr>
              <a:t>There is no such thing as “off the record”</a:t>
            </a:r>
            <a:endParaRPr lang="en-US" sz="2800" b="1" dirty="0">
              <a:solidFill>
                <a:srgbClr val="FF0000"/>
              </a:solidFill>
            </a:endParaRPr>
          </a:p>
        </p:txBody>
      </p:sp>
    </p:spTree>
    <p:extLst>
      <p:ext uri="{BB962C8B-B14F-4D97-AF65-F5344CB8AC3E}">
        <p14:creationId xmlns:p14="http://schemas.microsoft.com/office/powerpoint/2010/main" val="368789595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
          <p:cNvSpPr>
            <a:spLocks noGrp="1" noChangeArrowheads="1"/>
          </p:cNvSpPr>
          <p:nvPr>
            <p:ph type="title"/>
          </p:nvPr>
        </p:nvSpPr>
        <p:spPr/>
        <p:txBody>
          <a:bodyPr/>
          <a:lstStyle/>
          <a:p>
            <a:r>
              <a:rPr lang="en-US" b="1" dirty="0" smtClean="0">
                <a:solidFill>
                  <a:srgbClr val="0070C0"/>
                </a:solidFill>
              </a:rPr>
              <a:t>Can the EC be the PIO?</a:t>
            </a:r>
          </a:p>
        </p:txBody>
      </p:sp>
      <p:sp>
        <p:nvSpPr>
          <p:cNvPr id="72707" name="Rectangle 5"/>
          <p:cNvSpPr>
            <a:spLocks noGrp="1" noChangeArrowheads="1"/>
          </p:cNvSpPr>
          <p:nvPr>
            <p:ph type="body" idx="1"/>
          </p:nvPr>
        </p:nvSpPr>
        <p:spPr>
          <a:xfrm>
            <a:off x="762000" y="1371600"/>
            <a:ext cx="8077200" cy="1832587"/>
          </a:xfrm>
        </p:spPr>
        <p:txBody>
          <a:bodyPr>
            <a:normAutofit/>
          </a:bodyPr>
          <a:lstStyle/>
          <a:p>
            <a:pPr>
              <a:lnSpc>
                <a:spcPct val="90000"/>
              </a:lnSpc>
            </a:pPr>
            <a:r>
              <a:rPr lang="en-US" dirty="0" smtClean="0"/>
              <a:t>Not Really</a:t>
            </a:r>
          </a:p>
          <a:p>
            <a:pPr>
              <a:lnSpc>
                <a:spcPct val="90000"/>
              </a:lnSpc>
            </a:pPr>
            <a:r>
              <a:rPr lang="en-US" dirty="0" smtClean="0"/>
              <a:t>Each role is a full time job</a:t>
            </a:r>
          </a:p>
          <a:p>
            <a:pPr>
              <a:lnSpc>
                <a:spcPct val="90000"/>
              </a:lnSpc>
            </a:pPr>
            <a:r>
              <a:rPr lang="en-US" dirty="0" smtClean="0"/>
              <a:t>Specifically designated training</a:t>
            </a:r>
          </a:p>
          <a:p>
            <a:pPr>
              <a:lnSpc>
                <a:spcPct val="90000"/>
              </a:lnSpc>
            </a:pPr>
            <a:endParaRPr lang="en-US" dirty="0" smtClean="0"/>
          </a:p>
        </p:txBody>
      </p:sp>
      <p:sp>
        <p:nvSpPr>
          <p:cNvPr id="4" name="Rectangle 4"/>
          <p:cNvSpPr txBox="1">
            <a:spLocks noChangeArrowheads="1"/>
          </p:cNvSpPr>
          <p:nvPr/>
        </p:nvSpPr>
        <p:spPr>
          <a:xfrm>
            <a:off x="762000" y="3276600"/>
            <a:ext cx="8077200" cy="114300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r>
              <a:rPr lang="en-US" sz="3600" b="1" dirty="0" smtClean="0">
                <a:solidFill>
                  <a:srgbClr val="0070C0"/>
                </a:solidFill>
              </a:rPr>
              <a:t>Why can’t just anyone talk to the press?</a:t>
            </a:r>
          </a:p>
        </p:txBody>
      </p:sp>
      <p:sp>
        <p:nvSpPr>
          <p:cNvPr id="5" name="Rectangle 5"/>
          <p:cNvSpPr txBox="1">
            <a:spLocks noChangeArrowheads="1"/>
          </p:cNvSpPr>
          <p:nvPr/>
        </p:nvSpPr>
        <p:spPr>
          <a:xfrm>
            <a:off x="762000" y="4339613"/>
            <a:ext cx="8077200" cy="183258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en-US" dirty="0" smtClean="0"/>
              <a:t>15 minutes of fame</a:t>
            </a:r>
          </a:p>
          <a:p>
            <a:pPr>
              <a:lnSpc>
                <a:spcPct val="90000"/>
              </a:lnSpc>
            </a:pPr>
            <a:r>
              <a:rPr lang="en-US" dirty="0" smtClean="0"/>
              <a:t>Does not have accurate information</a:t>
            </a:r>
          </a:p>
          <a:p>
            <a:pPr>
              <a:lnSpc>
                <a:spcPct val="90000"/>
              </a:lnSpc>
            </a:pPr>
            <a:r>
              <a:rPr lang="en-US" dirty="0" smtClean="0"/>
              <a:t>Start guessing</a:t>
            </a:r>
          </a:p>
          <a:p>
            <a:pPr>
              <a:lnSpc>
                <a:spcPct val="90000"/>
              </a:lnSpc>
            </a:pPr>
            <a:endParaRPr lang="en-US" dirty="0" smtClean="0"/>
          </a:p>
        </p:txBody>
      </p:sp>
    </p:spTree>
    <p:extLst>
      <p:ext uri="{BB962C8B-B14F-4D97-AF65-F5344CB8AC3E}">
        <p14:creationId xmlns:p14="http://schemas.microsoft.com/office/powerpoint/2010/main" val="262500695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27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27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uiExpand="1" build="p"/>
      <p:bldP spid="4" grpId="0"/>
      <p:bldP spid="5" grpId="0"/>
    </p:bld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819</Words>
  <Application>Microsoft Office PowerPoint</Application>
  <PresentationFormat>On-screen Show (4:3)</PresentationFormat>
  <Paragraphs>135</Paragraphs>
  <Slides>31</Slides>
  <Notes>4</Notes>
  <HiddenSlides>14</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Training</vt:lpstr>
      <vt:lpstr>Training Volunteers</vt:lpstr>
      <vt:lpstr>Reminder</vt:lpstr>
      <vt:lpstr>Session Five Topic</vt:lpstr>
      <vt:lpstr>Topic 23 – ARES PIO: The Right Stuff</vt:lpstr>
      <vt:lpstr>Public Information Officer (PIO)</vt:lpstr>
      <vt:lpstr>The Agency PIO</vt:lpstr>
      <vt:lpstr>The ARES PIO</vt:lpstr>
      <vt:lpstr>PowerPoint Presentation</vt:lpstr>
      <vt:lpstr>Can the EC be the PIO?</vt:lpstr>
      <vt:lpstr>Some Rules</vt:lpstr>
      <vt:lpstr>Who can record and Transmit what?</vt:lpstr>
      <vt:lpstr>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Topic 23 Question</vt:lpstr>
      <vt:lpstr>Topic 23 Question</vt:lpstr>
      <vt:lpstr>Topic 23 Question</vt:lpstr>
      <vt:lpstr>Topic 23 Question</vt:lpstr>
      <vt:lpstr>Any Questions Before Starting Topic 24?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2011-11-05T20:49:40Z</dcterms:created>
  <dcterms:modified xsi:type="dcterms:W3CDTF">2012-03-04T20:23:45Z</dcterms:modified>
</cp:coreProperties>
</file>